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9" r:id="rId2"/>
    <p:sldId id="293" r:id="rId3"/>
    <p:sldId id="315" r:id="rId4"/>
    <p:sldId id="298" r:id="rId5"/>
    <p:sldId id="310" r:id="rId6"/>
    <p:sldId id="468" r:id="rId7"/>
    <p:sldId id="469" r:id="rId8"/>
    <p:sldId id="309" r:id="rId9"/>
    <p:sldId id="294" r:id="rId10"/>
    <p:sldId id="458" r:id="rId11"/>
    <p:sldId id="466" r:id="rId12"/>
    <p:sldId id="461" r:id="rId13"/>
    <p:sldId id="457" r:id="rId14"/>
    <p:sldId id="462" r:id="rId15"/>
    <p:sldId id="275" r:id="rId16"/>
    <p:sldId id="470" r:id="rId17"/>
    <p:sldId id="314" r:id="rId18"/>
    <p:sldId id="471" r:id="rId19"/>
    <p:sldId id="313" r:id="rId20"/>
    <p:sldId id="472" r:id="rId21"/>
    <p:sldId id="311" r:id="rId22"/>
    <p:sldId id="260" r:id="rId23"/>
    <p:sldId id="312" r:id="rId24"/>
    <p:sldId id="262" r:id="rId25"/>
    <p:sldId id="258" r:id="rId26"/>
    <p:sldId id="256" r:id="rId27"/>
    <p:sldId id="257" r:id="rId28"/>
    <p:sldId id="263" r:id="rId29"/>
    <p:sldId id="264" r:id="rId30"/>
    <p:sldId id="26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429"/>
    <p:restoredTop sz="94490"/>
  </p:normalViewPr>
  <p:slideViewPr>
    <p:cSldViewPr snapToGrid="0" snapToObjects="1">
      <p:cViewPr varScale="1">
        <p:scale>
          <a:sx n="113" d="100"/>
          <a:sy n="113" d="100"/>
        </p:scale>
        <p:origin x="184"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01D4-EA43-F344-9733-A2B78C3E2D3F}" type="datetimeFigureOut">
              <a:rPr lang="en-US" smtClean="0"/>
              <a:t>6/11/23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3A609-DA7B-4340-9100-C702E2F35424}" type="slidenum">
              <a:rPr lang="en-US" smtClean="0"/>
              <a:t>‹#›</a:t>
            </a:fld>
            <a:endParaRPr lang="en-US"/>
          </a:p>
        </p:txBody>
      </p:sp>
    </p:spTree>
    <p:extLst>
      <p:ext uri="{BB962C8B-B14F-4D97-AF65-F5344CB8AC3E}">
        <p14:creationId xmlns:p14="http://schemas.microsoft.com/office/powerpoint/2010/main" val="4281305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4EA2F-6CC8-0846-B471-EBDE116D74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BC659B3-708C-A442-95F3-DD9E47D6A8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82D84D5-9BD2-3143-B863-86BF2C2F65E8}"/>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13C46547-A9B5-9445-AEBC-A1B8B05DD9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E43AD0-77F8-074A-9529-21CE6309F55D}"/>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4006456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AD66B-5AA6-974D-9E3A-A9D588F585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DAACF3C-C079-874C-85FC-79E628A8098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E13299-7024-594D-AB5A-57F4F5EE7B3C}"/>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E5624F7C-2900-E949-A5FA-D424EFC37F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022BEF-577D-6348-B202-BC456FCD68CA}"/>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3369234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79A57DC-C646-6240-8E1B-D92B73E0DF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6D576D0-E50D-B74A-B31D-B64A91BC184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3E64E7-C883-8F42-9E3B-E1B25A887DAF}"/>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0F136AFB-605F-9245-AACD-2B3C7D5A84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70EE21-B60F-BB4D-A7E1-F435BCAA14CE}"/>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3662944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5998C-400D-9F4E-9F82-FB96FFF0DE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BD9C4B-9DFE-334B-83D7-547D6909CB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719406-231C-8F4C-BDC9-F62FA25CBD13}"/>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7295280C-AADC-224A-8F09-C6A84FCF7E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3BC33-6FAF-CA44-9F04-B4BD429335E0}"/>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4173968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0F812-F303-444B-A181-E7E74ED3621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C95905-F8B9-AF40-AAA5-269A3EB7E7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F5B755F-C00B-2348-A414-74A4AD561A51}"/>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076F6B5B-EF40-B64B-8891-819E7630A1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02A6E7-9404-594D-AF90-172534BEEC1B}"/>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89493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F9FEA-9C83-D245-A9F9-DAEC716FC7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C51305-8491-AB4D-A59C-03CFA679005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13EA2-769A-A84D-9001-EF241188653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BA12DA3-2F38-F241-895A-86DD7ABFCDA0}"/>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6" name="Footer Placeholder 5">
            <a:extLst>
              <a:ext uri="{FF2B5EF4-FFF2-40B4-BE49-F238E27FC236}">
                <a16:creationId xmlns:a16="http://schemas.microsoft.com/office/drawing/2014/main" id="{0D7C38E6-2B3A-0443-820B-3DF94D8A08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49AEA9-14ED-9F4E-8431-A53A0B18CADE}"/>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2678197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AAFCC-3552-5040-A7BF-9164FE37A45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288763F-47C2-EF45-83B1-06CF9A533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2C9CD87-6773-DC4E-A198-CC8C4C2E63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D9F661C-A5BC-0241-9089-14B47CB25F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A0E0E8-0D49-5A4D-9ED3-8EEBFDBB0C2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D8BCCF-FEB7-8E4F-9983-BA1C017F2F51}"/>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8" name="Footer Placeholder 7">
            <a:extLst>
              <a:ext uri="{FF2B5EF4-FFF2-40B4-BE49-F238E27FC236}">
                <a16:creationId xmlns:a16="http://schemas.microsoft.com/office/drawing/2014/main" id="{86377AC3-47CF-3040-B8EF-BA4B29B76CE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E0D6EA-1AF7-484D-AEA7-47F04A1440E2}"/>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84175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8B091-B31B-2A4B-938E-11F6CBDFCF9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A73CC1-41E8-B445-BC94-0FD35885BF41}"/>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4" name="Footer Placeholder 3">
            <a:extLst>
              <a:ext uri="{FF2B5EF4-FFF2-40B4-BE49-F238E27FC236}">
                <a16:creationId xmlns:a16="http://schemas.microsoft.com/office/drawing/2014/main" id="{8BC06363-EF51-994A-A0ED-FA5FB22BC6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F6BF65C-E66B-E94B-AA90-2CBA6834B0AF}"/>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3763832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127463-6747-1A42-98B6-4233629FB42B}"/>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3" name="Footer Placeholder 2">
            <a:extLst>
              <a:ext uri="{FF2B5EF4-FFF2-40B4-BE49-F238E27FC236}">
                <a16:creationId xmlns:a16="http://schemas.microsoft.com/office/drawing/2014/main" id="{F901D433-E337-664A-BF70-E76414B6096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8955C84-D946-A049-B4E7-8EC3E0EADAE8}"/>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2934675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9DA82-738C-E74A-998D-4A001BF289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E30C3E-B3D6-6547-B06D-A41854F2C0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228E7CF-A651-DD47-8103-06D57DCB82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99875C8-93BF-B24C-9607-4D0DFEDA5557}"/>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6" name="Footer Placeholder 5">
            <a:extLst>
              <a:ext uri="{FF2B5EF4-FFF2-40B4-BE49-F238E27FC236}">
                <a16:creationId xmlns:a16="http://schemas.microsoft.com/office/drawing/2014/main" id="{202B6DBC-4608-8C4C-9A5F-B8C3367394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56FD9C-5DBC-9E46-93A3-7FB15F680B70}"/>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2434531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9C892-9622-5F45-8DAC-AB13960CB8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94527F-3A40-FF45-AA5D-DE2E97AA6E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4419B-6BE6-9940-B0FA-AB6D7F1AD7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32A935B-714A-2C4B-8658-A1AA46BC6E45}"/>
              </a:ext>
            </a:extLst>
          </p:cNvPr>
          <p:cNvSpPr>
            <a:spLocks noGrp="1"/>
          </p:cNvSpPr>
          <p:nvPr>
            <p:ph type="dt" sz="half" idx="10"/>
          </p:nvPr>
        </p:nvSpPr>
        <p:spPr/>
        <p:txBody>
          <a:bodyPr/>
          <a:lstStyle/>
          <a:p>
            <a:fld id="{F90C39F3-E5F7-324A-B2CD-32598E07ABCF}" type="datetimeFigureOut">
              <a:rPr lang="en-US" smtClean="0"/>
              <a:t>6/11/23</a:t>
            </a:fld>
            <a:endParaRPr lang="en-US"/>
          </a:p>
        </p:txBody>
      </p:sp>
      <p:sp>
        <p:nvSpPr>
          <p:cNvPr id="6" name="Footer Placeholder 5">
            <a:extLst>
              <a:ext uri="{FF2B5EF4-FFF2-40B4-BE49-F238E27FC236}">
                <a16:creationId xmlns:a16="http://schemas.microsoft.com/office/drawing/2014/main" id="{85DABF2C-75A6-8441-B3D2-D16ECEAC58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A73F45-FBA4-B940-A0AB-96C7584FC74F}"/>
              </a:ext>
            </a:extLst>
          </p:cNvPr>
          <p:cNvSpPr>
            <a:spLocks noGrp="1"/>
          </p:cNvSpPr>
          <p:nvPr>
            <p:ph type="sldNum" sz="quarter" idx="12"/>
          </p:nvPr>
        </p:nvSpPr>
        <p:spPr/>
        <p:txBody>
          <a:bodyPr/>
          <a:lstStyle/>
          <a:p>
            <a:fld id="{BDA48876-9488-B24E-A7E6-C2EB7BBDBAA3}" type="slidenum">
              <a:rPr lang="en-US" smtClean="0"/>
              <a:t>‹#›</a:t>
            </a:fld>
            <a:endParaRPr lang="en-US"/>
          </a:p>
        </p:txBody>
      </p:sp>
    </p:spTree>
    <p:extLst>
      <p:ext uri="{BB962C8B-B14F-4D97-AF65-F5344CB8AC3E}">
        <p14:creationId xmlns:p14="http://schemas.microsoft.com/office/powerpoint/2010/main" val="271886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92332B-61E6-3241-BF1C-8ABD580B67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EA742B-49C9-0144-A2A4-D4FF5B6F68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90EDC5-6969-8B40-9D36-0D64CE5067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0C39F3-E5F7-324A-B2CD-32598E07ABCF}" type="datetimeFigureOut">
              <a:rPr lang="en-US" smtClean="0"/>
              <a:t>6/11/23</a:t>
            </a:fld>
            <a:endParaRPr lang="en-US"/>
          </a:p>
        </p:txBody>
      </p:sp>
      <p:sp>
        <p:nvSpPr>
          <p:cNvPr id="5" name="Footer Placeholder 4">
            <a:extLst>
              <a:ext uri="{FF2B5EF4-FFF2-40B4-BE49-F238E27FC236}">
                <a16:creationId xmlns:a16="http://schemas.microsoft.com/office/drawing/2014/main" id="{FFDD7C3B-85AA-FE4E-881A-7BEDF28648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F79821-A796-4147-8A3C-F95E044A62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A48876-9488-B24E-A7E6-C2EB7BBDBAA3}" type="slidenum">
              <a:rPr lang="en-US" smtClean="0"/>
              <a:t>‹#›</a:t>
            </a:fld>
            <a:endParaRPr lang="en-US"/>
          </a:p>
        </p:txBody>
      </p:sp>
    </p:spTree>
    <p:extLst>
      <p:ext uri="{BB962C8B-B14F-4D97-AF65-F5344CB8AC3E}">
        <p14:creationId xmlns:p14="http://schemas.microsoft.com/office/powerpoint/2010/main" val="2198612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EDD4860-1A9B-E54B-A468-395139110311}"/>
              </a:ext>
            </a:extLst>
          </p:cNvPr>
          <p:cNvSpPr txBox="1"/>
          <p:nvPr/>
        </p:nvSpPr>
        <p:spPr>
          <a:xfrm>
            <a:off x="2683953" y="376924"/>
            <a:ext cx="5903796" cy="584775"/>
          </a:xfrm>
          <a:prstGeom prst="rect">
            <a:avLst/>
          </a:prstGeom>
          <a:noFill/>
        </p:spPr>
        <p:txBody>
          <a:bodyPr wrap="none" rtlCol="0">
            <a:spAutoFit/>
          </a:bodyPr>
          <a:lstStyle/>
          <a:p>
            <a:r>
              <a:rPr lang="en-US" sz="3200" dirty="0">
                <a:latin typeface="Cambria" panose="02040503050406030204" pitchFamily="18" charset="0"/>
              </a:rPr>
              <a:t>GGG Updates and Plans 2022/23</a:t>
            </a:r>
          </a:p>
        </p:txBody>
      </p:sp>
      <p:sp>
        <p:nvSpPr>
          <p:cNvPr id="3" name="TextBox 2">
            <a:extLst>
              <a:ext uri="{FF2B5EF4-FFF2-40B4-BE49-F238E27FC236}">
                <a16:creationId xmlns:a16="http://schemas.microsoft.com/office/drawing/2014/main" id="{BB6A513D-EB32-5147-877B-FCAC692E2A06}"/>
              </a:ext>
            </a:extLst>
          </p:cNvPr>
          <p:cNvSpPr txBox="1"/>
          <p:nvPr/>
        </p:nvSpPr>
        <p:spPr>
          <a:xfrm>
            <a:off x="4307077" y="1331405"/>
            <a:ext cx="3453638" cy="1200329"/>
          </a:xfrm>
          <a:prstGeom prst="rect">
            <a:avLst/>
          </a:prstGeom>
          <a:noFill/>
        </p:spPr>
        <p:txBody>
          <a:bodyPr wrap="none" rtlCol="0">
            <a:spAutoFit/>
          </a:bodyPr>
          <a:lstStyle/>
          <a:p>
            <a:pPr algn="ctr"/>
            <a:endParaRPr lang="en-US" dirty="0">
              <a:latin typeface="Cambria" panose="02040503050406030204" pitchFamily="18" charset="0"/>
            </a:endParaRPr>
          </a:p>
          <a:p>
            <a:pPr algn="ctr"/>
            <a:r>
              <a:rPr lang="en-US" dirty="0">
                <a:latin typeface="Cambria" panose="02040503050406030204" pitchFamily="18" charset="0"/>
              </a:rPr>
              <a:t>Jet Propulsion Laboratory</a:t>
            </a:r>
          </a:p>
          <a:p>
            <a:pPr algn="ctr"/>
            <a:r>
              <a:rPr lang="en-US" dirty="0">
                <a:latin typeface="Cambria" panose="02040503050406030204" pitchFamily="18" charset="0"/>
              </a:rPr>
              <a:t>California Institute of Technology</a:t>
            </a:r>
          </a:p>
          <a:p>
            <a:pPr algn="ctr"/>
            <a:r>
              <a:rPr lang="en-US" dirty="0">
                <a:latin typeface="Cambria" panose="02040503050406030204" pitchFamily="18" charset="0"/>
              </a:rPr>
              <a:t>2023-06-12</a:t>
            </a:r>
          </a:p>
        </p:txBody>
      </p:sp>
      <p:sp>
        <p:nvSpPr>
          <p:cNvPr id="4" name="TextBox 3">
            <a:extLst>
              <a:ext uri="{FF2B5EF4-FFF2-40B4-BE49-F238E27FC236}">
                <a16:creationId xmlns:a16="http://schemas.microsoft.com/office/drawing/2014/main" id="{9BDEB99F-775F-7846-9169-E4EE44A787B4}"/>
              </a:ext>
            </a:extLst>
          </p:cNvPr>
          <p:cNvSpPr txBox="1"/>
          <p:nvPr/>
        </p:nvSpPr>
        <p:spPr>
          <a:xfrm>
            <a:off x="2542876" y="3584051"/>
            <a:ext cx="5711885" cy="1477328"/>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Josh’s presentation will cover the models, priors and biases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This talk covers the other stuff including ILS progress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Future plans for the GGG software</a:t>
            </a:r>
          </a:p>
        </p:txBody>
      </p:sp>
      <p:pic>
        <p:nvPicPr>
          <p:cNvPr id="5" name="Picture 4" descr="nasa_logo_trans.gif">
            <a:extLst>
              <a:ext uri="{FF2B5EF4-FFF2-40B4-BE49-F238E27FC236}">
                <a16:creationId xmlns:a16="http://schemas.microsoft.com/office/drawing/2014/main" id="{8028416B-1EC1-714D-9A66-53B6EF2C697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24214" y="81764"/>
            <a:ext cx="1789494" cy="15493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Box 6">
            <a:extLst>
              <a:ext uri="{FF2B5EF4-FFF2-40B4-BE49-F238E27FC236}">
                <a16:creationId xmlns:a16="http://schemas.microsoft.com/office/drawing/2014/main" id="{8A852DB3-0E59-A149-A678-42A23936E5F4}"/>
              </a:ext>
            </a:extLst>
          </p:cNvPr>
          <p:cNvSpPr txBox="1"/>
          <p:nvPr/>
        </p:nvSpPr>
        <p:spPr>
          <a:xfrm>
            <a:off x="839974" y="6390694"/>
            <a:ext cx="11557591" cy="369332"/>
          </a:xfrm>
          <a:prstGeom prst="rect">
            <a:avLst/>
          </a:prstGeom>
          <a:noFill/>
        </p:spPr>
        <p:txBody>
          <a:bodyPr wrap="square" rtlCol="0">
            <a:spAutoFit/>
          </a:bodyPr>
          <a:lstStyle/>
          <a:p>
            <a:r>
              <a:rPr lang="en-US" i="1" dirty="0"/>
              <a:t>	</a:t>
            </a:r>
            <a:r>
              <a:rPr lang="en-US" sz="1600" i="1" dirty="0"/>
              <a:t>Copyright 2023 California Institute of Technology.  Government sponsorship acknowledged.</a:t>
            </a:r>
            <a:endParaRPr lang="en-US" sz="1600" dirty="0"/>
          </a:p>
        </p:txBody>
      </p:sp>
    </p:spTree>
    <p:extLst>
      <p:ext uri="{BB962C8B-B14F-4D97-AF65-F5344CB8AC3E}">
        <p14:creationId xmlns:p14="http://schemas.microsoft.com/office/powerpoint/2010/main" val="3838162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CEC1D-056F-751C-0B0C-0C589E5CDE7B}"/>
              </a:ext>
            </a:extLst>
          </p:cNvPr>
          <p:cNvSpPr txBox="1"/>
          <p:nvPr/>
        </p:nvSpPr>
        <p:spPr>
          <a:xfrm>
            <a:off x="1311440" y="205166"/>
            <a:ext cx="9312442"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Currently: GFIT 2022 reads MOPD, FOVI, AMAL from </a:t>
            </a:r>
            <a:r>
              <a:rPr lang="en-US" sz="2800" dirty="0" err="1">
                <a:latin typeface="Times New Roman" panose="02020603050405020304" pitchFamily="18" charset="0"/>
                <a:cs typeface="Times New Roman" panose="02020603050405020304" pitchFamily="18" charset="0"/>
              </a:rPr>
              <a:t>runlog</a:t>
            </a:r>
            <a:endParaRPr lang="en-US" sz="2800" dirty="0">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9CC6D4D9-5678-9C35-DD28-D9B1E525E600}"/>
              </a:ext>
            </a:extLst>
          </p:cNvPr>
          <p:cNvSpPr/>
          <p:nvPr/>
        </p:nvSpPr>
        <p:spPr>
          <a:xfrm>
            <a:off x="4325524" y="2893385"/>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r>
              <a:rPr lang="en-US" dirty="0"/>
              <a:t> </a:t>
            </a:r>
          </a:p>
        </p:txBody>
      </p:sp>
      <p:sp>
        <p:nvSpPr>
          <p:cNvPr id="6" name="TextBox 5">
            <a:extLst>
              <a:ext uri="{FF2B5EF4-FFF2-40B4-BE49-F238E27FC236}">
                <a16:creationId xmlns:a16="http://schemas.microsoft.com/office/drawing/2014/main" id="{9AAC641F-16B6-7EA0-3C18-9A5452273E50}"/>
              </a:ext>
            </a:extLst>
          </p:cNvPr>
          <p:cNvSpPr txBox="1"/>
          <p:nvPr/>
        </p:nvSpPr>
        <p:spPr>
          <a:xfrm>
            <a:off x="6056573" y="2477886"/>
            <a:ext cx="728084" cy="830997"/>
          </a:xfrm>
          <a:prstGeom prst="rect">
            <a:avLst/>
          </a:prstGeom>
          <a:noFill/>
        </p:spPr>
        <p:txBody>
          <a:bodyPr wrap="none" rtlCol="0">
            <a:spAutoFit/>
          </a:bodyPr>
          <a:lstStyle/>
          <a:p>
            <a:r>
              <a:rPr lang="en-US" sz="1600" dirty="0"/>
              <a:t>MOPD</a:t>
            </a:r>
          </a:p>
          <a:p>
            <a:r>
              <a:rPr lang="en-US" sz="1600" dirty="0"/>
              <a:t>FOVI</a:t>
            </a:r>
          </a:p>
          <a:p>
            <a:r>
              <a:rPr lang="en-US" sz="1600" dirty="0"/>
              <a:t>AMAL</a:t>
            </a:r>
          </a:p>
        </p:txBody>
      </p:sp>
      <p:sp>
        <p:nvSpPr>
          <p:cNvPr id="8" name="Oval 7">
            <a:extLst>
              <a:ext uri="{FF2B5EF4-FFF2-40B4-BE49-F238E27FC236}">
                <a16:creationId xmlns:a16="http://schemas.microsoft.com/office/drawing/2014/main" id="{A93C48C9-1B91-1104-16CA-AA1FD95735DE}"/>
              </a:ext>
            </a:extLst>
          </p:cNvPr>
          <p:cNvSpPr/>
          <p:nvPr/>
        </p:nvSpPr>
        <p:spPr>
          <a:xfrm>
            <a:off x="6866998" y="2258530"/>
            <a:ext cx="3256464" cy="2031325"/>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GFIT</a:t>
            </a:r>
          </a:p>
        </p:txBody>
      </p:sp>
      <p:cxnSp>
        <p:nvCxnSpPr>
          <p:cNvPr id="17" name="Straight Connector 16">
            <a:extLst>
              <a:ext uri="{FF2B5EF4-FFF2-40B4-BE49-F238E27FC236}">
                <a16:creationId xmlns:a16="http://schemas.microsoft.com/office/drawing/2014/main" id="{CF9B5F6A-3523-E536-AA15-3F12BABBFFC5}"/>
              </a:ext>
            </a:extLst>
          </p:cNvPr>
          <p:cNvCxnSpPr>
            <a:cxnSpLocks/>
          </p:cNvCxnSpPr>
          <p:nvPr/>
        </p:nvCxnSpPr>
        <p:spPr>
          <a:xfrm>
            <a:off x="5939469" y="3281110"/>
            <a:ext cx="946789"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A311EFBB-FE34-6E38-408B-289A0819BCF6}"/>
              </a:ext>
            </a:extLst>
          </p:cNvPr>
          <p:cNvSpPr/>
          <p:nvPr/>
        </p:nvSpPr>
        <p:spPr>
          <a:xfrm>
            <a:off x="4184065" y="1206955"/>
            <a:ext cx="2125202" cy="1215958"/>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create_runlog</a:t>
            </a:r>
            <a:endParaRPr lang="en-US" dirty="0"/>
          </a:p>
        </p:txBody>
      </p:sp>
      <p:sp>
        <p:nvSpPr>
          <p:cNvPr id="21" name="Rectangle 20">
            <a:extLst>
              <a:ext uri="{FF2B5EF4-FFF2-40B4-BE49-F238E27FC236}">
                <a16:creationId xmlns:a16="http://schemas.microsoft.com/office/drawing/2014/main" id="{AF03EE2C-2532-F0EA-6FB2-EFBF919976E4}"/>
              </a:ext>
            </a:extLst>
          </p:cNvPr>
          <p:cNvSpPr/>
          <p:nvPr/>
        </p:nvSpPr>
        <p:spPr>
          <a:xfrm>
            <a:off x="1859997" y="1321175"/>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cxnSp>
        <p:nvCxnSpPr>
          <p:cNvPr id="22" name="Straight Connector 21">
            <a:extLst>
              <a:ext uri="{FF2B5EF4-FFF2-40B4-BE49-F238E27FC236}">
                <a16:creationId xmlns:a16="http://schemas.microsoft.com/office/drawing/2014/main" id="{C89BCEED-5BF6-C84F-03B6-E9FF5481517A}"/>
              </a:ext>
            </a:extLst>
          </p:cNvPr>
          <p:cNvCxnSpPr>
            <a:cxnSpLocks/>
          </p:cNvCxnSpPr>
          <p:nvPr/>
        </p:nvCxnSpPr>
        <p:spPr>
          <a:xfrm>
            <a:off x="3226574" y="1788422"/>
            <a:ext cx="958275"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6ADB7F52-76A8-FE46-9A81-EBF930AFD0E6}"/>
              </a:ext>
            </a:extLst>
          </p:cNvPr>
          <p:cNvSpPr txBox="1"/>
          <p:nvPr/>
        </p:nvSpPr>
        <p:spPr>
          <a:xfrm>
            <a:off x="3661906" y="1027403"/>
            <a:ext cx="554960" cy="1815882"/>
          </a:xfrm>
          <a:prstGeom prst="rect">
            <a:avLst/>
          </a:prstGeom>
          <a:noFill/>
        </p:spPr>
        <p:txBody>
          <a:bodyPr wrap="none" rtlCol="0">
            <a:spAutoFit/>
          </a:bodyPr>
          <a:lstStyle/>
          <a:p>
            <a:r>
              <a:rPr lang="en-US" sz="1600" dirty="0"/>
              <a:t>DUR</a:t>
            </a:r>
          </a:p>
          <a:p>
            <a:r>
              <a:rPr lang="en-US" sz="1600" dirty="0"/>
              <a:t>APT</a:t>
            </a:r>
          </a:p>
          <a:p>
            <a:r>
              <a:rPr lang="en-US" sz="1600" dirty="0"/>
              <a:t>APF</a:t>
            </a:r>
          </a:p>
          <a:p>
            <a:r>
              <a:rPr lang="en-US" sz="1600" dirty="0"/>
              <a:t>FOC</a:t>
            </a:r>
          </a:p>
          <a:p>
            <a:r>
              <a:rPr lang="en-US" sz="1600" dirty="0"/>
              <a:t>VEL</a:t>
            </a:r>
          </a:p>
          <a:p>
            <a:r>
              <a:rPr lang="en-US" sz="1600" dirty="0"/>
              <a:t>SSM</a:t>
            </a:r>
          </a:p>
          <a:p>
            <a:r>
              <a:rPr lang="en-US" sz="1600" dirty="0"/>
              <a:t>SSP</a:t>
            </a:r>
          </a:p>
        </p:txBody>
      </p:sp>
      <p:cxnSp>
        <p:nvCxnSpPr>
          <p:cNvPr id="25" name="Straight Connector 24">
            <a:extLst>
              <a:ext uri="{FF2B5EF4-FFF2-40B4-BE49-F238E27FC236}">
                <a16:creationId xmlns:a16="http://schemas.microsoft.com/office/drawing/2014/main" id="{CD2EBB28-93F7-53F4-08FD-B91B25BB6758}"/>
              </a:ext>
            </a:extLst>
          </p:cNvPr>
          <p:cNvCxnSpPr>
            <a:cxnSpLocks/>
          </p:cNvCxnSpPr>
          <p:nvPr/>
        </p:nvCxnSpPr>
        <p:spPr>
          <a:xfrm>
            <a:off x="5170590" y="2453849"/>
            <a:ext cx="0" cy="430532"/>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27" name="Rectangle 26">
            <a:extLst>
              <a:ext uri="{FF2B5EF4-FFF2-40B4-BE49-F238E27FC236}">
                <a16:creationId xmlns:a16="http://schemas.microsoft.com/office/drawing/2014/main" id="{44583E5D-5093-860D-A8FC-D734DF71BEAF}"/>
              </a:ext>
            </a:extLst>
          </p:cNvPr>
          <p:cNvSpPr/>
          <p:nvPr/>
        </p:nvSpPr>
        <p:spPr>
          <a:xfrm>
            <a:off x="2005292" y="1478257"/>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31" name="Rectangle 30">
            <a:extLst>
              <a:ext uri="{FF2B5EF4-FFF2-40B4-BE49-F238E27FC236}">
                <a16:creationId xmlns:a16="http://schemas.microsoft.com/office/drawing/2014/main" id="{D8476B5B-82BB-841F-AD57-22E975148797}"/>
              </a:ext>
            </a:extLst>
          </p:cNvPr>
          <p:cNvSpPr/>
          <p:nvPr/>
        </p:nvSpPr>
        <p:spPr>
          <a:xfrm>
            <a:off x="4477924" y="3045785"/>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r>
              <a:rPr lang="en-US" dirty="0"/>
              <a:t> </a:t>
            </a:r>
          </a:p>
        </p:txBody>
      </p:sp>
      <p:sp>
        <p:nvSpPr>
          <p:cNvPr id="33" name="Rectangle 32">
            <a:extLst>
              <a:ext uri="{FF2B5EF4-FFF2-40B4-BE49-F238E27FC236}">
                <a16:creationId xmlns:a16="http://schemas.microsoft.com/office/drawing/2014/main" id="{DFBD400A-6ADD-9678-3E1F-72910E282E62}"/>
              </a:ext>
            </a:extLst>
          </p:cNvPr>
          <p:cNvSpPr/>
          <p:nvPr/>
        </p:nvSpPr>
        <p:spPr>
          <a:xfrm>
            <a:off x="4630324" y="3198185"/>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r>
              <a:rPr lang="en-US" dirty="0"/>
              <a:t> </a:t>
            </a:r>
          </a:p>
        </p:txBody>
      </p:sp>
      <p:sp>
        <p:nvSpPr>
          <p:cNvPr id="34" name="TextBox 33">
            <a:extLst>
              <a:ext uri="{FF2B5EF4-FFF2-40B4-BE49-F238E27FC236}">
                <a16:creationId xmlns:a16="http://schemas.microsoft.com/office/drawing/2014/main" id="{2494A15A-ED1F-0F48-D718-83455C2D3977}"/>
              </a:ext>
            </a:extLst>
          </p:cNvPr>
          <p:cNvSpPr txBox="1"/>
          <p:nvPr/>
        </p:nvSpPr>
        <p:spPr>
          <a:xfrm>
            <a:off x="671332" y="4624159"/>
            <a:ext cx="10452693" cy="2062103"/>
          </a:xfrm>
          <a:prstGeom prst="rect">
            <a:avLst/>
          </a:prstGeom>
          <a:noFill/>
        </p:spPr>
        <p:txBody>
          <a:bodyPr wrap="square" rtlCol="0">
            <a:spAutoFit/>
          </a:bodyPr>
          <a:lstStyle/>
          <a:p>
            <a:pPr>
              <a:spcBef>
                <a:spcPts val="1200"/>
              </a:spcBef>
            </a:pPr>
            <a:r>
              <a:rPr lang="en-US" dirty="0">
                <a:latin typeface="Times New Roman" panose="02020603050405020304" pitchFamily="18" charset="0"/>
                <a:cs typeface="Times New Roman" panose="02020603050405020304" pitchFamily="18" charset="0"/>
              </a:rPr>
              <a:t>Currently, the GFIT ILS is computed in wavenumber space using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values of MOPD, FOVI, and AMAL.  SHEAR is not used – it isn’t even present in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a:t>
            </a:r>
          </a:p>
          <a:p>
            <a:pPr>
              <a:spcBef>
                <a:spcPts val="1200"/>
              </a:spcBef>
            </a:pPr>
            <a:r>
              <a:rPr lang="en-US" dirty="0">
                <a:latin typeface="Times New Roman" panose="02020603050405020304" pitchFamily="18" charset="0"/>
                <a:cs typeface="Times New Roman" panose="02020603050405020304" pitchFamily="18" charset="0"/>
              </a:rPr>
              <a:t>If AMAL = 0, the ILS is symmetrical: it is the convolution of a MOPD-defined </a:t>
            </a:r>
            <a:r>
              <a:rPr lang="en-US" dirty="0" err="1">
                <a:latin typeface="Times New Roman" panose="02020603050405020304" pitchFamily="18" charset="0"/>
                <a:cs typeface="Times New Roman" panose="02020603050405020304" pitchFamily="18" charset="0"/>
              </a:rPr>
              <a:t>sinc</a:t>
            </a:r>
            <a:r>
              <a:rPr lang="en-US" dirty="0">
                <a:latin typeface="Times New Roman" panose="02020603050405020304" pitchFamily="18" charset="0"/>
                <a:cs typeface="Times New Roman" panose="02020603050405020304" pitchFamily="18" charset="0"/>
              </a:rPr>
              <a:t> function with a FOVI-defined boxcar. So the FOVI broadens and red-shifts the ILS and reduces the ringing (self-apodization).</a:t>
            </a:r>
          </a:p>
          <a:p>
            <a:pPr>
              <a:spcBef>
                <a:spcPts val="1200"/>
              </a:spcBef>
            </a:pPr>
            <a:r>
              <a:rPr lang="en-US" dirty="0">
                <a:latin typeface="Times New Roman" panose="02020603050405020304" pitchFamily="18" charset="0"/>
                <a:cs typeface="Times New Roman" panose="02020603050405020304" pitchFamily="18" charset="0"/>
              </a:rPr>
              <a:t>If AMAL &gt; 0, the left-hand edge of the boxcar becomes a cos</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function and so the ILS becomes asymmetrical. Non-zero AMAL values must currently be entered by hand into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a16="http://schemas.microsoft.com/office/drawing/2014/main" id="{5C9633F3-4FCD-B6AF-7D79-AA4C23265AD8}"/>
              </a:ext>
            </a:extLst>
          </p:cNvPr>
          <p:cNvSpPr/>
          <p:nvPr/>
        </p:nvSpPr>
        <p:spPr>
          <a:xfrm>
            <a:off x="2174976" y="1628853"/>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Bruker spectral header </a:t>
            </a:r>
          </a:p>
        </p:txBody>
      </p:sp>
      <p:sp>
        <p:nvSpPr>
          <p:cNvPr id="7" name="TextBox 6">
            <a:extLst>
              <a:ext uri="{FF2B5EF4-FFF2-40B4-BE49-F238E27FC236}">
                <a16:creationId xmlns:a16="http://schemas.microsoft.com/office/drawing/2014/main" id="{3EAC8086-B1AA-2895-4214-541E9EA8C32C}"/>
              </a:ext>
            </a:extLst>
          </p:cNvPr>
          <p:cNvSpPr txBox="1"/>
          <p:nvPr/>
        </p:nvSpPr>
        <p:spPr>
          <a:xfrm>
            <a:off x="6633292" y="3245657"/>
            <a:ext cx="301686" cy="369332"/>
          </a:xfrm>
          <a:prstGeom prst="rect">
            <a:avLst/>
          </a:prstGeom>
          <a:noFill/>
          <a:ln>
            <a:solidFill>
              <a:schemeClr val="tx1"/>
            </a:solidFill>
          </a:ln>
        </p:spPr>
        <p:txBody>
          <a:bodyPr wrap="none" rtlCol="0">
            <a:spAutoFit/>
          </a:bodyPr>
          <a:lstStyle/>
          <a:p>
            <a:r>
              <a:rPr lang="en-US" dirty="0"/>
              <a:t>1</a:t>
            </a:r>
          </a:p>
        </p:txBody>
      </p:sp>
    </p:spTree>
    <p:extLst>
      <p:ext uri="{BB962C8B-B14F-4D97-AF65-F5344CB8AC3E}">
        <p14:creationId xmlns:p14="http://schemas.microsoft.com/office/powerpoint/2010/main" val="378921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a:extLst>
              <a:ext uri="{FF2B5EF4-FFF2-40B4-BE49-F238E27FC236}">
                <a16:creationId xmlns:a16="http://schemas.microsoft.com/office/drawing/2014/main" id="{E66F77DC-3792-BF24-FD86-FEE20525EFEA}"/>
              </a:ext>
            </a:extLst>
          </p:cNvPr>
          <p:cNvSpPr/>
          <p:nvPr/>
        </p:nvSpPr>
        <p:spPr>
          <a:xfrm>
            <a:off x="3355183" y="732253"/>
            <a:ext cx="7081030" cy="3512546"/>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IT		                                        </a:t>
            </a:r>
          </a:p>
        </p:txBody>
      </p:sp>
      <p:sp>
        <p:nvSpPr>
          <p:cNvPr id="29" name="Oval 28">
            <a:extLst>
              <a:ext uri="{FF2B5EF4-FFF2-40B4-BE49-F238E27FC236}">
                <a16:creationId xmlns:a16="http://schemas.microsoft.com/office/drawing/2014/main" id="{FBA82346-6502-CB28-5FD7-4AE3C0800794}"/>
              </a:ext>
            </a:extLst>
          </p:cNvPr>
          <p:cNvSpPr/>
          <p:nvPr/>
        </p:nvSpPr>
        <p:spPr>
          <a:xfrm>
            <a:off x="4085007" y="1229800"/>
            <a:ext cx="1623912" cy="848452"/>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Resample</a:t>
            </a:r>
          </a:p>
          <a:p>
            <a:pPr algn="ctr"/>
            <a:r>
              <a:rPr lang="en-US" dirty="0"/>
              <a:t>&amp; self-apo </a:t>
            </a:r>
          </a:p>
        </p:txBody>
      </p:sp>
      <p:sp>
        <p:nvSpPr>
          <p:cNvPr id="30" name="Rectangle 29">
            <a:extLst>
              <a:ext uri="{FF2B5EF4-FFF2-40B4-BE49-F238E27FC236}">
                <a16:creationId xmlns:a16="http://schemas.microsoft.com/office/drawing/2014/main" id="{16CF2B10-A318-01F0-51E3-6FAC28D17EF6}"/>
              </a:ext>
            </a:extLst>
          </p:cNvPr>
          <p:cNvSpPr/>
          <p:nvPr/>
        </p:nvSpPr>
        <p:spPr>
          <a:xfrm>
            <a:off x="9183914" y="2205240"/>
            <a:ext cx="1094108" cy="52105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ILS on </a:t>
            </a:r>
          </a:p>
          <a:p>
            <a:pPr algn="ctr"/>
            <a:r>
              <a:rPr lang="en-US" dirty="0"/>
              <a:t>GFIT grid</a:t>
            </a:r>
          </a:p>
        </p:txBody>
      </p:sp>
      <p:cxnSp>
        <p:nvCxnSpPr>
          <p:cNvPr id="31" name="Straight Connector 30">
            <a:extLst>
              <a:ext uri="{FF2B5EF4-FFF2-40B4-BE49-F238E27FC236}">
                <a16:creationId xmlns:a16="http://schemas.microsoft.com/office/drawing/2014/main" id="{88FB22E7-7F20-3D82-79E2-4DAEFEF6D368}"/>
              </a:ext>
            </a:extLst>
          </p:cNvPr>
          <p:cNvCxnSpPr>
            <a:cxnSpLocks/>
            <a:endCxn id="29" idx="2"/>
          </p:cNvCxnSpPr>
          <p:nvPr/>
        </p:nvCxnSpPr>
        <p:spPr>
          <a:xfrm flipV="1">
            <a:off x="3069715" y="1654026"/>
            <a:ext cx="1015292"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35" name="Oval 34">
            <a:extLst>
              <a:ext uri="{FF2B5EF4-FFF2-40B4-BE49-F238E27FC236}">
                <a16:creationId xmlns:a16="http://schemas.microsoft.com/office/drawing/2014/main" id="{E3FAA7FC-44A4-78BC-212A-39260049EC75}"/>
              </a:ext>
            </a:extLst>
          </p:cNvPr>
          <p:cNvSpPr/>
          <p:nvPr/>
        </p:nvSpPr>
        <p:spPr>
          <a:xfrm>
            <a:off x="4069773" y="2916161"/>
            <a:ext cx="1510987" cy="763751"/>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Murty</a:t>
            </a:r>
            <a:endParaRPr lang="en-US" dirty="0"/>
          </a:p>
          <a:p>
            <a:pPr algn="ctr"/>
            <a:r>
              <a:rPr lang="en-US" dirty="0"/>
              <a:t>Equation</a:t>
            </a:r>
          </a:p>
        </p:txBody>
      </p:sp>
      <p:sp>
        <p:nvSpPr>
          <p:cNvPr id="23" name="Rectangle 22">
            <a:extLst>
              <a:ext uri="{FF2B5EF4-FFF2-40B4-BE49-F238E27FC236}">
                <a16:creationId xmlns:a16="http://schemas.microsoft.com/office/drawing/2014/main" id="{320B8891-2ECB-1D52-D319-7592BD49FA41}"/>
              </a:ext>
            </a:extLst>
          </p:cNvPr>
          <p:cNvSpPr/>
          <p:nvPr/>
        </p:nvSpPr>
        <p:spPr>
          <a:xfrm>
            <a:off x="5573948" y="2127751"/>
            <a:ext cx="1332092" cy="646939"/>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a:t>
            </a:r>
            <a:r>
              <a:rPr lang="en-US" i="1" dirty="0" err="1"/>
              <a:t>ѱ</a:t>
            </a:r>
            <a:r>
              <a:rPr lang="en-US" dirty="0"/>
              <a:t> on GFIT dx grid</a:t>
            </a:r>
          </a:p>
        </p:txBody>
      </p:sp>
      <p:sp>
        <p:nvSpPr>
          <p:cNvPr id="40" name="Oval 39">
            <a:extLst>
              <a:ext uri="{FF2B5EF4-FFF2-40B4-BE49-F238E27FC236}">
                <a16:creationId xmlns:a16="http://schemas.microsoft.com/office/drawing/2014/main" id="{62BBCCB5-B97E-C09B-B755-0CEF87D1555D}"/>
              </a:ext>
            </a:extLst>
          </p:cNvPr>
          <p:cNvSpPr/>
          <p:nvPr/>
        </p:nvSpPr>
        <p:spPr>
          <a:xfrm>
            <a:off x="7245237" y="2017814"/>
            <a:ext cx="1604237" cy="900081"/>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MEPH2ILS</a:t>
            </a:r>
          </a:p>
          <a:p>
            <a:pPr algn="ctr"/>
            <a:r>
              <a:rPr lang="en-US" dirty="0"/>
              <a:t>(FFT)</a:t>
            </a:r>
          </a:p>
        </p:txBody>
      </p:sp>
      <p:cxnSp>
        <p:nvCxnSpPr>
          <p:cNvPr id="43" name="Straight Connector 42">
            <a:extLst>
              <a:ext uri="{FF2B5EF4-FFF2-40B4-BE49-F238E27FC236}">
                <a16:creationId xmlns:a16="http://schemas.microsoft.com/office/drawing/2014/main" id="{EEF37073-DE66-F862-3F20-2C23CF7180B2}"/>
              </a:ext>
            </a:extLst>
          </p:cNvPr>
          <p:cNvCxnSpPr>
            <a:cxnSpLocks/>
          </p:cNvCxnSpPr>
          <p:nvPr/>
        </p:nvCxnSpPr>
        <p:spPr>
          <a:xfrm flipV="1">
            <a:off x="5513078" y="2761506"/>
            <a:ext cx="433035" cy="418149"/>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AC2EB0AF-6973-4F11-FD1B-77560E92EDFA}"/>
              </a:ext>
            </a:extLst>
          </p:cNvPr>
          <p:cNvCxnSpPr>
            <a:cxnSpLocks/>
          </p:cNvCxnSpPr>
          <p:nvPr/>
        </p:nvCxnSpPr>
        <p:spPr>
          <a:xfrm>
            <a:off x="5621519" y="1733740"/>
            <a:ext cx="359593" cy="397744"/>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46A3FD44-9014-A340-2D0E-DA61C8135C9E}"/>
              </a:ext>
            </a:extLst>
          </p:cNvPr>
          <p:cNvCxnSpPr>
            <a:cxnSpLocks/>
          </p:cNvCxnSpPr>
          <p:nvPr/>
        </p:nvCxnSpPr>
        <p:spPr>
          <a:xfrm>
            <a:off x="6895698" y="2457806"/>
            <a:ext cx="332418"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C95E42C9-11F6-BDF5-7C54-AA4E6D3BA7DF}"/>
              </a:ext>
            </a:extLst>
          </p:cNvPr>
          <p:cNvSpPr txBox="1"/>
          <p:nvPr/>
        </p:nvSpPr>
        <p:spPr>
          <a:xfrm>
            <a:off x="3506685" y="199860"/>
            <a:ext cx="622151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Proposed GFIT ILS Computation Scheme</a:t>
            </a:r>
          </a:p>
        </p:txBody>
      </p:sp>
      <p:sp>
        <p:nvSpPr>
          <p:cNvPr id="33" name="Rectangle 32">
            <a:extLst>
              <a:ext uri="{FF2B5EF4-FFF2-40B4-BE49-F238E27FC236}">
                <a16:creationId xmlns:a16="http://schemas.microsoft.com/office/drawing/2014/main" id="{C7B85A7E-5F13-D7FC-4E37-ACDC883AFE58}"/>
              </a:ext>
            </a:extLst>
          </p:cNvPr>
          <p:cNvSpPr/>
          <p:nvPr/>
        </p:nvSpPr>
        <p:spPr>
          <a:xfrm>
            <a:off x="1663353" y="1210978"/>
            <a:ext cx="1407376"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a:t>
            </a:r>
          </a:p>
          <a:p>
            <a:pPr algn="ctr"/>
            <a:r>
              <a:rPr lang="en-US" dirty="0">
                <a:latin typeface="Times New Roman" panose="02020603050405020304" pitchFamily="18" charset="0"/>
                <a:cs typeface="Times New Roman" panose="02020603050405020304" pitchFamily="18" charset="0"/>
              </a:rPr>
              <a:t>at 20 OPDs</a:t>
            </a:r>
            <a:r>
              <a:rPr lang="en-US" dirty="0"/>
              <a:t> from LINEFIT</a:t>
            </a:r>
          </a:p>
        </p:txBody>
      </p:sp>
      <p:sp>
        <p:nvSpPr>
          <p:cNvPr id="46" name="Rectangle 45">
            <a:extLst>
              <a:ext uri="{FF2B5EF4-FFF2-40B4-BE49-F238E27FC236}">
                <a16:creationId xmlns:a16="http://schemas.microsoft.com/office/drawing/2014/main" id="{496B2CD8-B4A1-79CA-210D-7EFE8F0ECC2C}"/>
              </a:ext>
            </a:extLst>
          </p:cNvPr>
          <p:cNvSpPr/>
          <p:nvPr/>
        </p:nvSpPr>
        <p:spPr>
          <a:xfrm>
            <a:off x="1665188" y="2958480"/>
            <a:ext cx="1383979" cy="1540523"/>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r>
              <a:rPr lang="en-US" dirty="0"/>
              <a:t> </a:t>
            </a:r>
          </a:p>
          <a:p>
            <a:pPr algn="ctr"/>
            <a:endParaRPr lang="en-US" dirty="0"/>
          </a:p>
        </p:txBody>
      </p:sp>
      <p:sp>
        <p:nvSpPr>
          <p:cNvPr id="47" name="TextBox 46">
            <a:extLst>
              <a:ext uri="{FF2B5EF4-FFF2-40B4-BE49-F238E27FC236}">
                <a16:creationId xmlns:a16="http://schemas.microsoft.com/office/drawing/2014/main" id="{DD927746-2F44-98DD-DE2B-E347F7E74531}"/>
              </a:ext>
            </a:extLst>
          </p:cNvPr>
          <p:cNvSpPr txBox="1"/>
          <p:nvPr/>
        </p:nvSpPr>
        <p:spPr>
          <a:xfrm>
            <a:off x="3016758" y="3084944"/>
            <a:ext cx="737125" cy="1077218"/>
          </a:xfrm>
          <a:prstGeom prst="rect">
            <a:avLst/>
          </a:prstGeom>
          <a:noFill/>
        </p:spPr>
        <p:txBody>
          <a:bodyPr wrap="square" rtlCol="0">
            <a:spAutoFit/>
          </a:bodyPr>
          <a:lstStyle/>
          <a:p>
            <a:r>
              <a:rPr lang="en-US" sz="1600" dirty="0"/>
              <a:t>MOPD</a:t>
            </a:r>
          </a:p>
          <a:p>
            <a:r>
              <a:rPr lang="en-US" sz="1600" dirty="0"/>
              <a:t>FOVI</a:t>
            </a:r>
          </a:p>
          <a:p>
            <a:r>
              <a:rPr lang="en-US" sz="1600" dirty="0"/>
              <a:t>AMAL</a:t>
            </a:r>
          </a:p>
          <a:p>
            <a:r>
              <a:rPr lang="en-US" sz="1600" dirty="0"/>
              <a:t>SHEAR</a:t>
            </a:r>
          </a:p>
        </p:txBody>
      </p:sp>
      <p:cxnSp>
        <p:nvCxnSpPr>
          <p:cNvPr id="49" name="Straight Connector 48">
            <a:extLst>
              <a:ext uri="{FF2B5EF4-FFF2-40B4-BE49-F238E27FC236}">
                <a16:creationId xmlns:a16="http://schemas.microsoft.com/office/drawing/2014/main" id="{E570EFF3-AB5C-BA58-E9DC-F120EBF7B81B}"/>
              </a:ext>
            </a:extLst>
          </p:cNvPr>
          <p:cNvCxnSpPr>
            <a:cxnSpLocks/>
            <a:stCxn id="46" idx="3"/>
          </p:cNvCxnSpPr>
          <p:nvPr/>
        </p:nvCxnSpPr>
        <p:spPr>
          <a:xfrm flipV="1">
            <a:off x="3049166" y="3369959"/>
            <a:ext cx="1013264" cy="358783"/>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2CABC4B9-11CB-E24B-EAE9-98FBB2E7A149}"/>
              </a:ext>
            </a:extLst>
          </p:cNvPr>
          <p:cNvCxnSpPr>
            <a:cxnSpLocks/>
          </p:cNvCxnSpPr>
          <p:nvPr/>
        </p:nvCxnSpPr>
        <p:spPr>
          <a:xfrm>
            <a:off x="8858036" y="2455870"/>
            <a:ext cx="332418"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95" name="TextBox 94">
            <a:extLst>
              <a:ext uri="{FF2B5EF4-FFF2-40B4-BE49-F238E27FC236}">
                <a16:creationId xmlns:a16="http://schemas.microsoft.com/office/drawing/2014/main" id="{B9D0FBD1-8D51-CB86-AD3A-1C44B881ACB1}"/>
              </a:ext>
            </a:extLst>
          </p:cNvPr>
          <p:cNvSpPr txBox="1"/>
          <p:nvPr/>
        </p:nvSpPr>
        <p:spPr>
          <a:xfrm>
            <a:off x="4150763" y="2125087"/>
            <a:ext cx="737125" cy="338554"/>
          </a:xfrm>
          <a:prstGeom prst="rect">
            <a:avLst/>
          </a:prstGeom>
          <a:noFill/>
        </p:spPr>
        <p:txBody>
          <a:bodyPr wrap="square" rtlCol="0">
            <a:spAutoFit/>
          </a:bodyPr>
          <a:lstStyle/>
          <a:p>
            <a:r>
              <a:rPr lang="en-US" sz="1600" dirty="0"/>
              <a:t>FOVI</a:t>
            </a:r>
          </a:p>
        </p:txBody>
      </p:sp>
      <p:cxnSp>
        <p:nvCxnSpPr>
          <p:cNvPr id="97" name="Straight Connector 96">
            <a:extLst>
              <a:ext uri="{FF2B5EF4-FFF2-40B4-BE49-F238E27FC236}">
                <a16:creationId xmlns:a16="http://schemas.microsoft.com/office/drawing/2014/main" id="{EA506045-BFDB-8DC4-703C-08613CE78506}"/>
              </a:ext>
            </a:extLst>
          </p:cNvPr>
          <p:cNvCxnSpPr>
            <a:cxnSpLocks/>
          </p:cNvCxnSpPr>
          <p:nvPr/>
        </p:nvCxnSpPr>
        <p:spPr>
          <a:xfrm flipV="1">
            <a:off x="3057853" y="2017814"/>
            <a:ext cx="1401258" cy="974532"/>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00" name="TextBox 99">
            <a:extLst>
              <a:ext uri="{FF2B5EF4-FFF2-40B4-BE49-F238E27FC236}">
                <a16:creationId xmlns:a16="http://schemas.microsoft.com/office/drawing/2014/main" id="{FF6768E1-40DE-1A76-5088-99EF09005730}"/>
              </a:ext>
            </a:extLst>
          </p:cNvPr>
          <p:cNvSpPr txBox="1"/>
          <p:nvPr/>
        </p:nvSpPr>
        <p:spPr>
          <a:xfrm>
            <a:off x="6505661" y="1009052"/>
            <a:ext cx="938077" cy="584775"/>
          </a:xfrm>
          <a:prstGeom prst="rect">
            <a:avLst/>
          </a:prstGeom>
          <a:noFill/>
        </p:spPr>
        <p:txBody>
          <a:bodyPr wrap="none" rtlCol="0">
            <a:spAutoFit/>
          </a:bodyPr>
          <a:lstStyle/>
          <a:p>
            <a:r>
              <a:rPr lang="en-US" sz="3200" dirty="0">
                <a:solidFill>
                  <a:schemeClr val="bg1"/>
                </a:solidFill>
              </a:rPr>
              <a:t>GFIT</a:t>
            </a:r>
          </a:p>
        </p:txBody>
      </p:sp>
      <p:sp>
        <p:nvSpPr>
          <p:cNvPr id="105" name="TextBox 104">
            <a:extLst>
              <a:ext uri="{FF2B5EF4-FFF2-40B4-BE49-F238E27FC236}">
                <a16:creationId xmlns:a16="http://schemas.microsoft.com/office/drawing/2014/main" id="{A2C0153B-FD2A-05A2-05D4-9DE91CF9A5A0}"/>
              </a:ext>
            </a:extLst>
          </p:cNvPr>
          <p:cNvSpPr txBox="1"/>
          <p:nvPr/>
        </p:nvSpPr>
        <p:spPr>
          <a:xfrm>
            <a:off x="176150" y="4818397"/>
            <a:ext cx="11839699"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GFIT will have three options for computing the ILS:</a:t>
            </a:r>
          </a:p>
          <a:p>
            <a:r>
              <a:rPr lang="en-US" dirty="0">
                <a:latin typeface="Times New Roman" panose="02020603050405020304" pitchFamily="18" charset="0"/>
                <a:cs typeface="Times New Roman" panose="02020603050405020304" pitchFamily="18" charset="0"/>
              </a:rPr>
              <a:t>0: The existing method</a:t>
            </a:r>
          </a:p>
          <a:p>
            <a:r>
              <a:rPr lang="en-US" dirty="0">
                <a:latin typeface="Times New Roman" panose="02020603050405020304" pitchFamily="18" charset="0"/>
                <a:cs typeface="Times New Roman" panose="02020603050405020304" pitchFamily="18" charset="0"/>
              </a:rPr>
              <a:t>1: Use the MOPD, FOVI, AMAL, &amp; SHEAR values from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then use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equation to compute ME and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vs OPD</a:t>
            </a:r>
          </a:p>
          <a:p>
            <a:r>
              <a:rPr lang="en-US" dirty="0">
                <a:latin typeface="Times New Roman" panose="02020603050405020304" pitchFamily="18" charset="0"/>
                <a:cs typeface="Times New Roman" panose="02020603050405020304" pitchFamily="18" charset="0"/>
              </a:rPr>
              <a:t>2: Use the LINEFIT output file containing ME and </a:t>
            </a:r>
            <a:r>
              <a:rPr lang="en-US" i="1"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vs OPD directly (plus FOVI from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ggg</a:t>
            </a:r>
            <a:r>
              <a:rPr lang="en-US" dirty="0">
                <a:latin typeface="Times New Roman" panose="02020603050405020304" pitchFamily="18" charset="0"/>
                <a:cs typeface="Times New Roman" panose="02020603050405020304" pitchFamily="18" charset="0"/>
              </a:rPr>
              <a:t> file)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One strategy would be to search for a LINEFIT-generated </a:t>
            </a:r>
            <a:r>
              <a:rPr lang="en-US" dirty="0" err="1">
                <a:latin typeface="Times New Roman" panose="02020603050405020304" pitchFamily="18" charset="0"/>
                <a:cs typeface="Times New Roman" panose="02020603050405020304" pitchFamily="18" charset="0"/>
              </a:rPr>
              <a:t>ME+ѱ</a:t>
            </a:r>
            <a:r>
              <a:rPr lang="en-US" dirty="0">
                <a:latin typeface="Times New Roman" panose="02020603050405020304" pitchFamily="18" charset="0"/>
                <a:cs typeface="Times New Roman" panose="02020603050405020304" pitchFamily="18" charset="0"/>
              </a:rPr>
              <a:t> file. If it exists, use it. If not, compute the ILS from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parameters. How are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parameters derived?</a:t>
            </a:r>
          </a:p>
        </p:txBody>
      </p:sp>
      <p:sp>
        <p:nvSpPr>
          <p:cNvPr id="106" name="TextBox 105">
            <a:extLst>
              <a:ext uri="{FF2B5EF4-FFF2-40B4-BE49-F238E27FC236}">
                <a16:creationId xmlns:a16="http://schemas.microsoft.com/office/drawing/2014/main" id="{88EDE9D3-21D8-6EB1-F9FD-F5EA26B11B20}"/>
              </a:ext>
            </a:extLst>
          </p:cNvPr>
          <p:cNvSpPr txBox="1"/>
          <p:nvPr/>
        </p:nvSpPr>
        <p:spPr>
          <a:xfrm>
            <a:off x="3592144" y="1362888"/>
            <a:ext cx="301686" cy="369332"/>
          </a:xfrm>
          <a:prstGeom prst="rect">
            <a:avLst/>
          </a:prstGeom>
          <a:noFill/>
          <a:ln>
            <a:solidFill>
              <a:schemeClr val="tx1"/>
            </a:solidFill>
          </a:ln>
        </p:spPr>
        <p:txBody>
          <a:bodyPr wrap="none" rtlCol="0">
            <a:spAutoFit/>
          </a:bodyPr>
          <a:lstStyle/>
          <a:p>
            <a:r>
              <a:rPr lang="en-US" dirty="0"/>
              <a:t>2</a:t>
            </a:r>
          </a:p>
        </p:txBody>
      </p:sp>
      <p:sp>
        <p:nvSpPr>
          <p:cNvPr id="107" name="TextBox 106">
            <a:extLst>
              <a:ext uri="{FF2B5EF4-FFF2-40B4-BE49-F238E27FC236}">
                <a16:creationId xmlns:a16="http://schemas.microsoft.com/office/drawing/2014/main" id="{2396A8F6-5541-4A49-3AB3-A4ADBB8AEFA2}"/>
              </a:ext>
            </a:extLst>
          </p:cNvPr>
          <p:cNvSpPr txBox="1"/>
          <p:nvPr/>
        </p:nvSpPr>
        <p:spPr>
          <a:xfrm>
            <a:off x="3788479" y="3076782"/>
            <a:ext cx="301686" cy="369332"/>
          </a:xfrm>
          <a:prstGeom prst="rect">
            <a:avLst/>
          </a:prstGeom>
          <a:noFill/>
          <a:ln>
            <a:solidFill>
              <a:schemeClr val="tx1"/>
            </a:solidFill>
          </a:ln>
        </p:spPr>
        <p:txBody>
          <a:bodyPr wrap="none" rtlCol="0">
            <a:spAutoFit/>
          </a:bodyPr>
          <a:lstStyle/>
          <a:p>
            <a:r>
              <a:rPr lang="en-US" dirty="0"/>
              <a:t>1</a:t>
            </a:r>
          </a:p>
        </p:txBody>
      </p:sp>
      <p:sp>
        <p:nvSpPr>
          <p:cNvPr id="2" name="Oval 1">
            <a:extLst>
              <a:ext uri="{FF2B5EF4-FFF2-40B4-BE49-F238E27FC236}">
                <a16:creationId xmlns:a16="http://schemas.microsoft.com/office/drawing/2014/main" id="{BBB202B2-EADB-4A6C-2BBB-B1FA3A9A8A8A}"/>
              </a:ext>
            </a:extLst>
          </p:cNvPr>
          <p:cNvSpPr/>
          <p:nvPr/>
        </p:nvSpPr>
        <p:spPr>
          <a:xfrm>
            <a:off x="6255073" y="3191530"/>
            <a:ext cx="1900737" cy="900081"/>
          </a:xfrm>
          <a:prstGeom prst="ellipse">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compute_ils</a:t>
            </a:r>
            <a:endParaRPr lang="en-US" dirty="0"/>
          </a:p>
        </p:txBody>
      </p:sp>
      <p:cxnSp>
        <p:nvCxnSpPr>
          <p:cNvPr id="4" name="Straight Connector 3">
            <a:extLst>
              <a:ext uri="{FF2B5EF4-FFF2-40B4-BE49-F238E27FC236}">
                <a16:creationId xmlns:a16="http://schemas.microsoft.com/office/drawing/2014/main" id="{FF8B5996-94AB-3462-E8FF-FBB1F6994375}"/>
              </a:ext>
            </a:extLst>
          </p:cNvPr>
          <p:cNvCxnSpPr>
            <a:cxnSpLocks/>
          </p:cNvCxnSpPr>
          <p:nvPr/>
        </p:nvCxnSpPr>
        <p:spPr>
          <a:xfrm flipV="1">
            <a:off x="3047542" y="3813614"/>
            <a:ext cx="3305757" cy="511539"/>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26E05E07-E0A3-6498-9F04-477F3C8A1275}"/>
              </a:ext>
            </a:extLst>
          </p:cNvPr>
          <p:cNvCxnSpPr>
            <a:cxnSpLocks/>
          </p:cNvCxnSpPr>
          <p:nvPr/>
        </p:nvCxnSpPr>
        <p:spPr>
          <a:xfrm flipV="1">
            <a:off x="8155810" y="2670175"/>
            <a:ext cx="1034645" cy="923896"/>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3F322218-F75A-F242-4D0A-7E5EC7FC2949}"/>
              </a:ext>
            </a:extLst>
          </p:cNvPr>
          <p:cNvSpPr txBox="1"/>
          <p:nvPr/>
        </p:nvSpPr>
        <p:spPr>
          <a:xfrm>
            <a:off x="4208628" y="3813614"/>
            <a:ext cx="737125" cy="830997"/>
          </a:xfrm>
          <a:prstGeom prst="rect">
            <a:avLst/>
          </a:prstGeom>
          <a:noFill/>
        </p:spPr>
        <p:txBody>
          <a:bodyPr wrap="square" rtlCol="0">
            <a:spAutoFit/>
          </a:bodyPr>
          <a:lstStyle/>
          <a:p>
            <a:r>
              <a:rPr lang="en-US" sz="1600" dirty="0"/>
              <a:t>MOPD</a:t>
            </a:r>
          </a:p>
          <a:p>
            <a:r>
              <a:rPr lang="en-US" sz="1600" dirty="0"/>
              <a:t>FOVI</a:t>
            </a:r>
          </a:p>
          <a:p>
            <a:r>
              <a:rPr lang="en-US" sz="1600" dirty="0"/>
              <a:t>AMAL</a:t>
            </a:r>
          </a:p>
        </p:txBody>
      </p:sp>
      <p:sp>
        <p:nvSpPr>
          <p:cNvPr id="7" name="Rectangle 6">
            <a:extLst>
              <a:ext uri="{FF2B5EF4-FFF2-40B4-BE49-F238E27FC236}">
                <a16:creationId xmlns:a16="http://schemas.microsoft.com/office/drawing/2014/main" id="{0D4D3CBF-A581-AA7A-DBC3-4ED33FE08682}"/>
              </a:ext>
            </a:extLst>
          </p:cNvPr>
          <p:cNvSpPr/>
          <p:nvPr/>
        </p:nvSpPr>
        <p:spPr>
          <a:xfrm>
            <a:off x="1657705" y="2292052"/>
            <a:ext cx="1407377" cy="407552"/>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r>
              <a:rPr lang="en-US" dirty="0" err="1"/>
              <a:t>ggg</a:t>
            </a:r>
            <a:r>
              <a:rPr lang="en-US" dirty="0"/>
              <a:t> file</a:t>
            </a:r>
          </a:p>
        </p:txBody>
      </p:sp>
      <p:cxnSp>
        <p:nvCxnSpPr>
          <p:cNvPr id="9" name="Straight Connector 8">
            <a:extLst>
              <a:ext uri="{FF2B5EF4-FFF2-40B4-BE49-F238E27FC236}">
                <a16:creationId xmlns:a16="http://schemas.microsoft.com/office/drawing/2014/main" id="{FFEB262A-C4C9-51B0-77CB-F2DB60492A55}"/>
              </a:ext>
            </a:extLst>
          </p:cNvPr>
          <p:cNvCxnSpPr>
            <a:cxnSpLocks/>
          </p:cNvCxnSpPr>
          <p:nvPr/>
        </p:nvCxnSpPr>
        <p:spPr>
          <a:xfrm flipV="1">
            <a:off x="3061152" y="1809185"/>
            <a:ext cx="1093107" cy="646939"/>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1CE0E9C2-A090-B574-205A-E1C288EC88BD}"/>
              </a:ext>
            </a:extLst>
          </p:cNvPr>
          <p:cNvSpPr txBox="1"/>
          <p:nvPr/>
        </p:nvSpPr>
        <p:spPr>
          <a:xfrm>
            <a:off x="3460117" y="2082869"/>
            <a:ext cx="737125" cy="338554"/>
          </a:xfrm>
          <a:prstGeom prst="rect">
            <a:avLst/>
          </a:prstGeom>
          <a:noFill/>
        </p:spPr>
        <p:txBody>
          <a:bodyPr wrap="square" rtlCol="0">
            <a:spAutoFit/>
          </a:bodyPr>
          <a:lstStyle/>
          <a:p>
            <a:r>
              <a:rPr lang="en-US" sz="1600" i="1" dirty="0"/>
              <a:t>v</a:t>
            </a:r>
            <a:r>
              <a:rPr lang="en-US" sz="1600" baseline="-25000" dirty="0"/>
              <a:t>0</a:t>
            </a:r>
          </a:p>
        </p:txBody>
      </p:sp>
      <p:sp>
        <p:nvSpPr>
          <p:cNvPr id="3" name="TextBox 2">
            <a:extLst>
              <a:ext uri="{FF2B5EF4-FFF2-40B4-BE49-F238E27FC236}">
                <a16:creationId xmlns:a16="http://schemas.microsoft.com/office/drawing/2014/main" id="{270049F4-3365-CB85-753F-870E90923423}"/>
              </a:ext>
            </a:extLst>
          </p:cNvPr>
          <p:cNvSpPr txBox="1"/>
          <p:nvPr/>
        </p:nvSpPr>
        <p:spPr>
          <a:xfrm>
            <a:off x="5152018" y="4000758"/>
            <a:ext cx="301686" cy="369332"/>
          </a:xfrm>
          <a:prstGeom prst="rect">
            <a:avLst/>
          </a:prstGeom>
          <a:noFill/>
          <a:ln>
            <a:solidFill>
              <a:schemeClr val="tx1"/>
            </a:solidFill>
          </a:ln>
        </p:spPr>
        <p:txBody>
          <a:bodyPr wrap="none" rtlCol="0">
            <a:spAutoFit/>
          </a:bodyPr>
          <a:lstStyle/>
          <a:p>
            <a:r>
              <a:rPr lang="en-US" dirty="0"/>
              <a:t>0</a:t>
            </a:r>
          </a:p>
        </p:txBody>
      </p:sp>
      <p:cxnSp>
        <p:nvCxnSpPr>
          <p:cNvPr id="10" name="Straight Connector 9">
            <a:extLst>
              <a:ext uri="{FF2B5EF4-FFF2-40B4-BE49-F238E27FC236}">
                <a16:creationId xmlns:a16="http://schemas.microsoft.com/office/drawing/2014/main" id="{DC88DAF2-8342-59CF-A9DD-2357A5AF5154}"/>
              </a:ext>
            </a:extLst>
          </p:cNvPr>
          <p:cNvCxnSpPr>
            <a:cxnSpLocks/>
          </p:cNvCxnSpPr>
          <p:nvPr/>
        </p:nvCxnSpPr>
        <p:spPr>
          <a:xfrm>
            <a:off x="3071047" y="2454148"/>
            <a:ext cx="3779227" cy="773007"/>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F7F98B85-D536-0FDE-AE9D-56D225A06218}"/>
              </a:ext>
            </a:extLst>
          </p:cNvPr>
          <p:cNvSpPr txBox="1"/>
          <p:nvPr/>
        </p:nvSpPr>
        <p:spPr>
          <a:xfrm>
            <a:off x="6226159" y="3031405"/>
            <a:ext cx="737125" cy="338554"/>
          </a:xfrm>
          <a:prstGeom prst="rect">
            <a:avLst/>
          </a:prstGeom>
          <a:noFill/>
        </p:spPr>
        <p:txBody>
          <a:bodyPr wrap="square" rtlCol="0">
            <a:spAutoFit/>
          </a:bodyPr>
          <a:lstStyle/>
          <a:p>
            <a:r>
              <a:rPr lang="en-US" sz="1600" i="1" dirty="0"/>
              <a:t>v</a:t>
            </a:r>
            <a:r>
              <a:rPr lang="en-US" sz="1600" baseline="-25000" dirty="0"/>
              <a:t>0</a:t>
            </a:r>
          </a:p>
        </p:txBody>
      </p:sp>
      <p:cxnSp>
        <p:nvCxnSpPr>
          <p:cNvPr id="16" name="Straight Connector 15">
            <a:extLst>
              <a:ext uri="{FF2B5EF4-FFF2-40B4-BE49-F238E27FC236}">
                <a16:creationId xmlns:a16="http://schemas.microsoft.com/office/drawing/2014/main" id="{FC58EE83-2039-E10D-A879-927442E20FFF}"/>
              </a:ext>
            </a:extLst>
          </p:cNvPr>
          <p:cNvCxnSpPr>
            <a:cxnSpLocks/>
          </p:cNvCxnSpPr>
          <p:nvPr/>
        </p:nvCxnSpPr>
        <p:spPr>
          <a:xfrm>
            <a:off x="3069068" y="2464043"/>
            <a:ext cx="1221984" cy="587717"/>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B00CC87E-EA72-BB64-A289-A2632EBD120E}"/>
              </a:ext>
            </a:extLst>
          </p:cNvPr>
          <p:cNvSpPr txBox="1"/>
          <p:nvPr/>
        </p:nvSpPr>
        <p:spPr>
          <a:xfrm>
            <a:off x="4156403" y="2689448"/>
            <a:ext cx="737125" cy="338554"/>
          </a:xfrm>
          <a:prstGeom prst="rect">
            <a:avLst/>
          </a:prstGeom>
          <a:noFill/>
        </p:spPr>
        <p:txBody>
          <a:bodyPr wrap="square" rtlCol="0">
            <a:spAutoFit/>
          </a:bodyPr>
          <a:lstStyle/>
          <a:p>
            <a:r>
              <a:rPr lang="en-US" sz="1600" i="1" dirty="0"/>
              <a:t>v</a:t>
            </a:r>
            <a:r>
              <a:rPr lang="en-US" sz="1600" baseline="-25000" dirty="0"/>
              <a:t>0</a:t>
            </a:r>
          </a:p>
        </p:txBody>
      </p:sp>
    </p:spTree>
    <p:extLst>
      <p:ext uri="{BB962C8B-B14F-4D97-AF65-F5344CB8AC3E}">
        <p14:creationId xmlns:p14="http://schemas.microsoft.com/office/powerpoint/2010/main" val="130626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9B888F3-BBB4-3088-5F10-4294B5091B0A}"/>
              </a:ext>
            </a:extLst>
          </p:cNvPr>
          <p:cNvSpPr/>
          <p:nvPr/>
        </p:nvSpPr>
        <p:spPr>
          <a:xfrm>
            <a:off x="2701074" y="2973587"/>
            <a:ext cx="7794777" cy="3427210"/>
          </a:xfrm>
          <a:prstGeom prst="rect">
            <a:avLst/>
          </a:prstGeom>
          <a:solidFill>
            <a:srgbClr val="00FF00">
              <a:alpha val="23000"/>
            </a:srgbClr>
          </a:solidFill>
          <a:ln w="19050">
            <a:solidFill>
              <a:srgbClr val="7030A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98DD31B0-2F02-2337-9034-F93EDCE6EC99}"/>
              </a:ext>
            </a:extLst>
          </p:cNvPr>
          <p:cNvSpPr/>
          <p:nvPr/>
        </p:nvSpPr>
        <p:spPr>
          <a:xfrm>
            <a:off x="1716697" y="1198911"/>
            <a:ext cx="7420454" cy="3194742"/>
          </a:xfrm>
          <a:prstGeom prst="rect">
            <a:avLst/>
          </a:prstGeom>
          <a:solidFill>
            <a:schemeClr val="accent5">
              <a:alpha val="19000"/>
            </a:schemeClr>
          </a:solidFill>
          <a:ln w="1905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A0CEC1D-056F-751C-0B0C-0C589E5CDE7B}"/>
              </a:ext>
            </a:extLst>
          </p:cNvPr>
          <p:cNvSpPr txBox="1"/>
          <p:nvPr/>
        </p:nvSpPr>
        <p:spPr>
          <a:xfrm>
            <a:off x="558140" y="36944"/>
            <a:ext cx="10865921" cy="52322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Option 2: LINEFIT pre-computes </a:t>
            </a:r>
            <a:r>
              <a:rPr lang="en-US" sz="2800" dirty="0" err="1">
                <a:latin typeface="Times New Roman" panose="02020603050405020304" pitchFamily="18" charset="0"/>
                <a:cs typeface="Times New Roman" panose="02020603050405020304" pitchFamily="18" charset="0"/>
              </a:rPr>
              <a:t>ME+ѱ</a:t>
            </a:r>
            <a:r>
              <a:rPr lang="en-US" sz="2800" dirty="0">
                <a:latin typeface="Times New Roman" panose="02020603050405020304" pitchFamily="18" charset="0"/>
                <a:cs typeface="Times New Roman" panose="02020603050405020304" pitchFamily="18" charset="0"/>
              </a:rPr>
              <a:t> for subsequent use by GFIT</a:t>
            </a:r>
          </a:p>
        </p:txBody>
      </p:sp>
      <p:sp>
        <p:nvSpPr>
          <p:cNvPr id="10" name="Rounded Rectangle 9">
            <a:extLst>
              <a:ext uri="{FF2B5EF4-FFF2-40B4-BE49-F238E27FC236}">
                <a16:creationId xmlns:a16="http://schemas.microsoft.com/office/drawing/2014/main" id="{C35B3B91-B0F7-36C1-D099-7F31F5206BD7}"/>
              </a:ext>
            </a:extLst>
          </p:cNvPr>
          <p:cNvSpPr/>
          <p:nvPr/>
        </p:nvSpPr>
        <p:spPr>
          <a:xfrm>
            <a:off x="1867818" y="1430147"/>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11" name="Oval 10">
            <a:extLst>
              <a:ext uri="{FF2B5EF4-FFF2-40B4-BE49-F238E27FC236}">
                <a16:creationId xmlns:a16="http://schemas.microsoft.com/office/drawing/2014/main" id="{0EEDF859-EC35-69DE-02BF-B87AF5AEC539}"/>
              </a:ext>
            </a:extLst>
          </p:cNvPr>
          <p:cNvSpPr/>
          <p:nvPr/>
        </p:nvSpPr>
        <p:spPr>
          <a:xfrm>
            <a:off x="3992187" y="1612938"/>
            <a:ext cx="1800705" cy="967891"/>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LINEFIT</a:t>
            </a:r>
          </a:p>
        </p:txBody>
      </p:sp>
      <p:cxnSp>
        <p:nvCxnSpPr>
          <p:cNvPr id="12" name="Straight Connector 11">
            <a:extLst>
              <a:ext uri="{FF2B5EF4-FFF2-40B4-BE49-F238E27FC236}">
                <a16:creationId xmlns:a16="http://schemas.microsoft.com/office/drawing/2014/main" id="{2CA4D627-00A7-4257-B1E3-FE458DD0A901}"/>
              </a:ext>
            </a:extLst>
          </p:cNvPr>
          <p:cNvCxnSpPr>
            <a:cxnSpLocks/>
          </p:cNvCxnSpPr>
          <p:nvPr/>
        </p:nvCxnSpPr>
        <p:spPr>
          <a:xfrm>
            <a:off x="3580178" y="2127705"/>
            <a:ext cx="412008"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93F9A512-68B6-9A41-A2E0-A79D712D813E}"/>
              </a:ext>
            </a:extLst>
          </p:cNvPr>
          <p:cNvSpPr/>
          <p:nvPr/>
        </p:nvSpPr>
        <p:spPr>
          <a:xfrm>
            <a:off x="6326981" y="3124112"/>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cxnSp>
        <p:nvCxnSpPr>
          <p:cNvPr id="15" name="Straight Connector 14">
            <a:extLst>
              <a:ext uri="{FF2B5EF4-FFF2-40B4-BE49-F238E27FC236}">
                <a16:creationId xmlns:a16="http://schemas.microsoft.com/office/drawing/2014/main" id="{C481AB93-EF36-CD6F-1895-84B4DD45FD81}"/>
              </a:ext>
            </a:extLst>
          </p:cNvPr>
          <p:cNvCxnSpPr>
            <a:cxnSpLocks/>
          </p:cNvCxnSpPr>
          <p:nvPr/>
        </p:nvCxnSpPr>
        <p:spPr>
          <a:xfrm flipV="1">
            <a:off x="5780697" y="1877440"/>
            <a:ext cx="474364" cy="138637"/>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8D5B3B9B-C8AE-33D7-F62B-E9D3B179B9D8}"/>
              </a:ext>
            </a:extLst>
          </p:cNvPr>
          <p:cNvSpPr/>
          <p:nvPr/>
        </p:nvSpPr>
        <p:spPr>
          <a:xfrm>
            <a:off x="6255061" y="1524404"/>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ILS on </a:t>
            </a:r>
          </a:p>
          <a:p>
            <a:pPr algn="ctr"/>
            <a:r>
              <a:rPr lang="en-US" dirty="0"/>
              <a:t>PROFFIT grid</a:t>
            </a:r>
          </a:p>
        </p:txBody>
      </p:sp>
      <p:cxnSp>
        <p:nvCxnSpPr>
          <p:cNvPr id="19" name="Straight Connector 18">
            <a:extLst>
              <a:ext uri="{FF2B5EF4-FFF2-40B4-BE49-F238E27FC236}">
                <a16:creationId xmlns:a16="http://schemas.microsoft.com/office/drawing/2014/main" id="{4C962017-E94D-E125-3BFC-0D99D0696C62}"/>
              </a:ext>
            </a:extLst>
          </p:cNvPr>
          <p:cNvCxnSpPr>
            <a:cxnSpLocks/>
          </p:cNvCxnSpPr>
          <p:nvPr/>
        </p:nvCxnSpPr>
        <p:spPr>
          <a:xfrm>
            <a:off x="5762411" y="2231085"/>
            <a:ext cx="564570" cy="1045427"/>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40" name="Oval 39">
            <a:extLst>
              <a:ext uri="{FF2B5EF4-FFF2-40B4-BE49-F238E27FC236}">
                <a16:creationId xmlns:a16="http://schemas.microsoft.com/office/drawing/2014/main" id="{E98D36EF-01E9-91E0-9F93-7506A8BED77F}"/>
              </a:ext>
            </a:extLst>
          </p:cNvPr>
          <p:cNvSpPr/>
          <p:nvPr/>
        </p:nvSpPr>
        <p:spPr>
          <a:xfrm>
            <a:off x="5849418" y="4825753"/>
            <a:ext cx="3524036" cy="1402631"/>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GFIT	                                         </a:t>
            </a:r>
          </a:p>
        </p:txBody>
      </p:sp>
      <p:sp>
        <p:nvSpPr>
          <p:cNvPr id="2" name="Rounded Rectangle 1">
            <a:extLst>
              <a:ext uri="{FF2B5EF4-FFF2-40B4-BE49-F238E27FC236}">
                <a16:creationId xmlns:a16="http://schemas.microsoft.com/office/drawing/2014/main" id="{D5CAE7CF-1D54-78DC-459B-E02ED471FA4B}"/>
              </a:ext>
            </a:extLst>
          </p:cNvPr>
          <p:cNvSpPr/>
          <p:nvPr/>
        </p:nvSpPr>
        <p:spPr>
          <a:xfrm>
            <a:off x="2020218" y="1582547"/>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5" name="Rounded Rectangle 4">
            <a:extLst>
              <a:ext uri="{FF2B5EF4-FFF2-40B4-BE49-F238E27FC236}">
                <a16:creationId xmlns:a16="http://schemas.microsoft.com/office/drawing/2014/main" id="{A171FECA-293A-6D8B-670F-34538966DE64}"/>
              </a:ext>
            </a:extLst>
          </p:cNvPr>
          <p:cNvSpPr/>
          <p:nvPr/>
        </p:nvSpPr>
        <p:spPr>
          <a:xfrm>
            <a:off x="2172618" y="1734947"/>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7" name="Rectangle 6">
            <a:extLst>
              <a:ext uri="{FF2B5EF4-FFF2-40B4-BE49-F238E27FC236}">
                <a16:creationId xmlns:a16="http://schemas.microsoft.com/office/drawing/2014/main" id="{B7283E8E-F734-83C8-C163-200C29CBF55B}"/>
              </a:ext>
            </a:extLst>
          </p:cNvPr>
          <p:cNvSpPr/>
          <p:nvPr/>
        </p:nvSpPr>
        <p:spPr>
          <a:xfrm>
            <a:off x="6407461" y="1676804"/>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ILS on </a:t>
            </a:r>
          </a:p>
          <a:p>
            <a:pPr algn="ctr"/>
            <a:r>
              <a:rPr lang="en-US" dirty="0"/>
              <a:t>PROFFIT grid</a:t>
            </a:r>
          </a:p>
        </p:txBody>
      </p:sp>
      <p:sp>
        <p:nvSpPr>
          <p:cNvPr id="8" name="Rectangle 7">
            <a:extLst>
              <a:ext uri="{FF2B5EF4-FFF2-40B4-BE49-F238E27FC236}">
                <a16:creationId xmlns:a16="http://schemas.microsoft.com/office/drawing/2014/main" id="{B695C14B-E329-F45B-7640-08BC42FDE658}"/>
              </a:ext>
            </a:extLst>
          </p:cNvPr>
          <p:cNvSpPr/>
          <p:nvPr/>
        </p:nvSpPr>
        <p:spPr>
          <a:xfrm>
            <a:off x="6559861" y="1829204"/>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ILS on </a:t>
            </a:r>
          </a:p>
          <a:p>
            <a:pPr algn="ctr"/>
            <a:r>
              <a:rPr lang="en-US" dirty="0"/>
              <a:t>PROFFIT grid</a:t>
            </a:r>
          </a:p>
        </p:txBody>
      </p:sp>
      <p:sp>
        <p:nvSpPr>
          <p:cNvPr id="18" name="Rectangle 17">
            <a:extLst>
              <a:ext uri="{FF2B5EF4-FFF2-40B4-BE49-F238E27FC236}">
                <a16:creationId xmlns:a16="http://schemas.microsoft.com/office/drawing/2014/main" id="{3309A226-8422-6035-AC87-2774013AA562}"/>
              </a:ext>
            </a:extLst>
          </p:cNvPr>
          <p:cNvSpPr/>
          <p:nvPr/>
        </p:nvSpPr>
        <p:spPr>
          <a:xfrm>
            <a:off x="6479381" y="3276512"/>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sp>
        <p:nvSpPr>
          <p:cNvPr id="20" name="Rectangle 19">
            <a:extLst>
              <a:ext uri="{FF2B5EF4-FFF2-40B4-BE49-F238E27FC236}">
                <a16:creationId xmlns:a16="http://schemas.microsoft.com/office/drawing/2014/main" id="{74B57392-EEFC-753A-BD8E-EE7CF54D7563}"/>
              </a:ext>
            </a:extLst>
          </p:cNvPr>
          <p:cNvSpPr/>
          <p:nvPr/>
        </p:nvSpPr>
        <p:spPr>
          <a:xfrm>
            <a:off x="6631781" y="3428912"/>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sp>
        <p:nvSpPr>
          <p:cNvPr id="23" name="Rounded Rectangle 22">
            <a:extLst>
              <a:ext uri="{FF2B5EF4-FFF2-40B4-BE49-F238E27FC236}">
                <a16:creationId xmlns:a16="http://schemas.microsoft.com/office/drawing/2014/main" id="{BBA2D0C3-73AC-F0F0-5C3D-01AC1804AB4F}"/>
              </a:ext>
            </a:extLst>
          </p:cNvPr>
          <p:cNvSpPr/>
          <p:nvPr/>
        </p:nvSpPr>
        <p:spPr>
          <a:xfrm>
            <a:off x="3122698" y="4790987"/>
            <a:ext cx="1446078"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cxnSp>
        <p:nvCxnSpPr>
          <p:cNvPr id="24" name="Straight Connector 23">
            <a:extLst>
              <a:ext uri="{FF2B5EF4-FFF2-40B4-BE49-F238E27FC236}">
                <a16:creationId xmlns:a16="http://schemas.microsoft.com/office/drawing/2014/main" id="{DD15766D-3E31-F631-CAF8-CFC91E303779}"/>
              </a:ext>
            </a:extLst>
          </p:cNvPr>
          <p:cNvCxnSpPr>
            <a:cxnSpLocks/>
            <a:endCxn id="40" idx="2"/>
          </p:cNvCxnSpPr>
          <p:nvPr/>
        </p:nvCxnSpPr>
        <p:spPr>
          <a:xfrm>
            <a:off x="4957956" y="5527068"/>
            <a:ext cx="891462"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25" name="Rounded Rectangle 24">
            <a:extLst>
              <a:ext uri="{FF2B5EF4-FFF2-40B4-BE49-F238E27FC236}">
                <a16:creationId xmlns:a16="http://schemas.microsoft.com/office/drawing/2014/main" id="{8153161F-0FDA-900D-5640-D0B40EBE4A33}"/>
              </a:ext>
            </a:extLst>
          </p:cNvPr>
          <p:cNvSpPr/>
          <p:nvPr/>
        </p:nvSpPr>
        <p:spPr>
          <a:xfrm>
            <a:off x="3275097" y="4943387"/>
            <a:ext cx="1530458"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26" name="Rounded Rectangle 25">
            <a:extLst>
              <a:ext uri="{FF2B5EF4-FFF2-40B4-BE49-F238E27FC236}">
                <a16:creationId xmlns:a16="http://schemas.microsoft.com/office/drawing/2014/main" id="{C760DD20-27A6-2AC3-B01A-DA60677AF76A}"/>
              </a:ext>
            </a:extLst>
          </p:cNvPr>
          <p:cNvSpPr/>
          <p:nvPr/>
        </p:nvSpPr>
        <p:spPr>
          <a:xfrm>
            <a:off x="3427498" y="5095787"/>
            <a:ext cx="1530458"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Atmospheric  Spectra</a:t>
            </a:r>
          </a:p>
        </p:txBody>
      </p:sp>
      <p:cxnSp>
        <p:nvCxnSpPr>
          <p:cNvPr id="32" name="Straight Connector 31">
            <a:extLst>
              <a:ext uri="{FF2B5EF4-FFF2-40B4-BE49-F238E27FC236}">
                <a16:creationId xmlns:a16="http://schemas.microsoft.com/office/drawing/2014/main" id="{8D5B9D5C-D22D-DCC0-11E0-AC262B4E1689}"/>
              </a:ext>
            </a:extLst>
          </p:cNvPr>
          <p:cNvCxnSpPr>
            <a:cxnSpLocks/>
          </p:cNvCxnSpPr>
          <p:nvPr/>
        </p:nvCxnSpPr>
        <p:spPr>
          <a:xfrm>
            <a:off x="7517127" y="4266394"/>
            <a:ext cx="0" cy="559358"/>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272859DD-323C-39DC-4538-EE77E15A01D9}"/>
              </a:ext>
            </a:extLst>
          </p:cNvPr>
          <p:cNvSpPr txBox="1"/>
          <p:nvPr/>
        </p:nvSpPr>
        <p:spPr>
          <a:xfrm>
            <a:off x="7599071" y="4560743"/>
            <a:ext cx="301686" cy="369332"/>
          </a:xfrm>
          <a:prstGeom prst="rect">
            <a:avLst/>
          </a:prstGeom>
          <a:noFill/>
          <a:ln>
            <a:solidFill>
              <a:schemeClr val="tx1"/>
            </a:solidFill>
          </a:ln>
        </p:spPr>
        <p:txBody>
          <a:bodyPr wrap="none" rtlCol="0">
            <a:spAutoFit/>
          </a:bodyPr>
          <a:lstStyle/>
          <a:p>
            <a:r>
              <a:rPr lang="en-US" dirty="0"/>
              <a:t>2</a:t>
            </a:r>
          </a:p>
        </p:txBody>
      </p:sp>
      <p:sp>
        <p:nvSpPr>
          <p:cNvPr id="9" name="TextBox 8">
            <a:extLst>
              <a:ext uri="{FF2B5EF4-FFF2-40B4-BE49-F238E27FC236}">
                <a16:creationId xmlns:a16="http://schemas.microsoft.com/office/drawing/2014/main" id="{5D5A534A-093A-1715-CCEA-863641833F93}"/>
              </a:ext>
            </a:extLst>
          </p:cNvPr>
          <p:cNvSpPr txBox="1"/>
          <p:nvPr/>
        </p:nvSpPr>
        <p:spPr>
          <a:xfrm>
            <a:off x="4161963" y="1188347"/>
            <a:ext cx="2031381" cy="369332"/>
          </a:xfrm>
          <a:prstGeom prst="rect">
            <a:avLst/>
          </a:prstGeom>
          <a:noFill/>
        </p:spPr>
        <p:txBody>
          <a:bodyPr wrap="square" rtlCol="0">
            <a:spAutoFit/>
          </a:bodyPr>
          <a:lstStyle/>
          <a:p>
            <a:r>
              <a:rPr lang="en-US" dirty="0"/>
              <a:t>Off-Line Processing</a:t>
            </a:r>
          </a:p>
        </p:txBody>
      </p:sp>
      <p:sp>
        <p:nvSpPr>
          <p:cNvPr id="17" name="TextBox 16">
            <a:extLst>
              <a:ext uri="{FF2B5EF4-FFF2-40B4-BE49-F238E27FC236}">
                <a16:creationId xmlns:a16="http://schemas.microsoft.com/office/drawing/2014/main" id="{F66F3BFA-51C1-EB2C-20EB-7E1D7106197C}"/>
              </a:ext>
            </a:extLst>
          </p:cNvPr>
          <p:cNvSpPr txBox="1"/>
          <p:nvPr/>
        </p:nvSpPr>
        <p:spPr>
          <a:xfrm>
            <a:off x="9198630" y="3090820"/>
            <a:ext cx="1178015" cy="646331"/>
          </a:xfrm>
          <a:prstGeom prst="rect">
            <a:avLst/>
          </a:prstGeom>
          <a:noFill/>
        </p:spPr>
        <p:txBody>
          <a:bodyPr wrap="none" rtlCol="0">
            <a:spAutoFit/>
          </a:bodyPr>
          <a:lstStyle/>
          <a:p>
            <a:r>
              <a:rPr lang="en-US" dirty="0"/>
              <a:t>On-Line </a:t>
            </a:r>
          </a:p>
          <a:p>
            <a:r>
              <a:rPr lang="en-US" dirty="0"/>
              <a:t>Processing</a:t>
            </a:r>
          </a:p>
        </p:txBody>
      </p:sp>
    </p:spTree>
    <p:extLst>
      <p:ext uri="{BB962C8B-B14F-4D97-AF65-F5344CB8AC3E}">
        <p14:creationId xmlns:p14="http://schemas.microsoft.com/office/powerpoint/2010/main" val="3783438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CEC1D-056F-751C-0B0C-0C589E5CDE7B}"/>
              </a:ext>
            </a:extLst>
          </p:cNvPr>
          <p:cNvSpPr txBox="1"/>
          <p:nvPr/>
        </p:nvSpPr>
        <p:spPr>
          <a:xfrm>
            <a:off x="252249" y="174990"/>
            <a:ext cx="11785422"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Compute ILS from </a:t>
            </a:r>
            <a:r>
              <a:rPr lang="en-US" sz="2800" dirty="0" err="1">
                <a:latin typeface="Times New Roman" panose="02020603050405020304" pitchFamily="18" charset="0"/>
                <a:cs typeface="Times New Roman" panose="02020603050405020304" pitchFamily="18" charset="0"/>
              </a:rPr>
              <a:t>runlog</a:t>
            </a:r>
            <a:r>
              <a:rPr lang="en-US" sz="2800" dirty="0">
                <a:latin typeface="Times New Roman" panose="02020603050405020304" pitchFamily="18" charset="0"/>
                <a:cs typeface="Times New Roman" panose="02020603050405020304" pitchFamily="18" charset="0"/>
              </a:rPr>
              <a:t>: GFIT fits HCl cell spectra offline to derive </a:t>
            </a:r>
            <a:r>
              <a:rPr lang="en-US" sz="2800" dirty="0" err="1">
                <a:latin typeface="Times New Roman" panose="02020603050405020304" pitchFamily="18" charset="0"/>
                <a:cs typeface="Times New Roman" panose="02020603050405020304" pitchFamily="18" charset="0"/>
              </a:rPr>
              <a:t>runlog</a:t>
            </a:r>
            <a:r>
              <a:rPr lang="en-US" sz="2800" dirty="0">
                <a:latin typeface="Times New Roman" panose="02020603050405020304" pitchFamily="18" charset="0"/>
                <a:cs typeface="Times New Roman" panose="02020603050405020304" pitchFamily="18" charset="0"/>
              </a:rPr>
              <a:t> parameters</a:t>
            </a:r>
          </a:p>
        </p:txBody>
      </p:sp>
      <p:sp>
        <p:nvSpPr>
          <p:cNvPr id="5" name="Rectangle 4">
            <a:extLst>
              <a:ext uri="{FF2B5EF4-FFF2-40B4-BE49-F238E27FC236}">
                <a16:creationId xmlns:a16="http://schemas.microsoft.com/office/drawing/2014/main" id="{B38EC369-F4AD-EE73-371C-10BF0B86A47E}"/>
              </a:ext>
            </a:extLst>
          </p:cNvPr>
          <p:cNvSpPr/>
          <p:nvPr/>
        </p:nvSpPr>
        <p:spPr>
          <a:xfrm>
            <a:off x="9913515" y="1881297"/>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endParaRPr lang="en-US" dirty="0"/>
          </a:p>
        </p:txBody>
      </p:sp>
      <p:cxnSp>
        <p:nvCxnSpPr>
          <p:cNvPr id="7" name="Straight Connector 6">
            <a:extLst>
              <a:ext uri="{FF2B5EF4-FFF2-40B4-BE49-F238E27FC236}">
                <a16:creationId xmlns:a16="http://schemas.microsoft.com/office/drawing/2014/main" id="{0D6AD564-7D8D-6A70-848C-7B8C15D8E50F}"/>
              </a:ext>
            </a:extLst>
          </p:cNvPr>
          <p:cNvCxnSpPr>
            <a:cxnSpLocks/>
          </p:cNvCxnSpPr>
          <p:nvPr/>
        </p:nvCxnSpPr>
        <p:spPr>
          <a:xfrm>
            <a:off x="10667141" y="2846637"/>
            <a:ext cx="0" cy="1183391"/>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55AFE3CE-1749-AADE-634B-ACFBEA785DFF}"/>
              </a:ext>
            </a:extLst>
          </p:cNvPr>
          <p:cNvSpPr txBox="1"/>
          <p:nvPr/>
        </p:nvSpPr>
        <p:spPr>
          <a:xfrm>
            <a:off x="9863926" y="2858978"/>
            <a:ext cx="737125" cy="1077218"/>
          </a:xfrm>
          <a:prstGeom prst="rect">
            <a:avLst/>
          </a:prstGeom>
          <a:noFill/>
        </p:spPr>
        <p:txBody>
          <a:bodyPr wrap="none" rtlCol="0">
            <a:spAutoFit/>
          </a:bodyPr>
          <a:lstStyle/>
          <a:p>
            <a:r>
              <a:rPr lang="en-US" sz="1600" dirty="0"/>
              <a:t>MOPD</a:t>
            </a:r>
          </a:p>
          <a:p>
            <a:r>
              <a:rPr lang="en-US" sz="1600" dirty="0"/>
              <a:t>FOVI</a:t>
            </a:r>
          </a:p>
          <a:p>
            <a:r>
              <a:rPr lang="en-US" sz="1600" dirty="0"/>
              <a:t>AMAL</a:t>
            </a:r>
          </a:p>
          <a:p>
            <a:r>
              <a:rPr lang="en-US" sz="1600" dirty="0"/>
              <a:t>SHEAR</a:t>
            </a:r>
          </a:p>
        </p:txBody>
      </p:sp>
      <p:sp>
        <p:nvSpPr>
          <p:cNvPr id="9" name="Oval 8">
            <a:extLst>
              <a:ext uri="{FF2B5EF4-FFF2-40B4-BE49-F238E27FC236}">
                <a16:creationId xmlns:a16="http://schemas.microsoft.com/office/drawing/2014/main" id="{5BC47C45-68C0-0EE9-A046-CEFA1844D2B8}"/>
              </a:ext>
            </a:extLst>
          </p:cNvPr>
          <p:cNvSpPr/>
          <p:nvPr/>
        </p:nvSpPr>
        <p:spPr>
          <a:xfrm>
            <a:off x="6457051" y="1780833"/>
            <a:ext cx="1939971" cy="1200915"/>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RES2AMSH</a:t>
            </a:r>
          </a:p>
          <a:p>
            <a:pPr algn="ctr"/>
            <a:r>
              <a:rPr lang="en-US" dirty="0"/>
              <a:t>Converged (Y/N)?</a:t>
            </a:r>
          </a:p>
        </p:txBody>
      </p:sp>
      <p:sp>
        <p:nvSpPr>
          <p:cNvPr id="25" name="Rounded Rectangle 24">
            <a:extLst>
              <a:ext uri="{FF2B5EF4-FFF2-40B4-BE49-F238E27FC236}">
                <a16:creationId xmlns:a16="http://schemas.microsoft.com/office/drawing/2014/main" id="{1E41164A-A571-0A47-0FF6-AFC88B63DE52}"/>
              </a:ext>
            </a:extLst>
          </p:cNvPr>
          <p:cNvSpPr/>
          <p:nvPr/>
        </p:nvSpPr>
        <p:spPr>
          <a:xfrm>
            <a:off x="252248" y="1844013"/>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26" name="Oval 25">
            <a:extLst>
              <a:ext uri="{FF2B5EF4-FFF2-40B4-BE49-F238E27FC236}">
                <a16:creationId xmlns:a16="http://schemas.microsoft.com/office/drawing/2014/main" id="{F9387907-5F56-9840-8373-1C61D00F84D6}"/>
              </a:ext>
            </a:extLst>
          </p:cNvPr>
          <p:cNvSpPr/>
          <p:nvPr/>
        </p:nvSpPr>
        <p:spPr>
          <a:xfrm>
            <a:off x="2306168" y="1866714"/>
            <a:ext cx="1868900" cy="1002673"/>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GFIT</a:t>
            </a:r>
          </a:p>
        </p:txBody>
      </p:sp>
      <p:cxnSp>
        <p:nvCxnSpPr>
          <p:cNvPr id="27" name="Straight Connector 26">
            <a:extLst>
              <a:ext uri="{FF2B5EF4-FFF2-40B4-BE49-F238E27FC236}">
                <a16:creationId xmlns:a16="http://schemas.microsoft.com/office/drawing/2014/main" id="{6125C89C-E46F-5560-F811-BE9316BD5CDC}"/>
              </a:ext>
            </a:extLst>
          </p:cNvPr>
          <p:cNvCxnSpPr>
            <a:cxnSpLocks/>
          </p:cNvCxnSpPr>
          <p:nvPr/>
        </p:nvCxnSpPr>
        <p:spPr>
          <a:xfrm>
            <a:off x="1742052" y="2362232"/>
            <a:ext cx="571873" cy="2879"/>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2CC18444-0FE1-F73C-F24D-0B749A04FF41}"/>
              </a:ext>
            </a:extLst>
          </p:cNvPr>
          <p:cNvSpPr/>
          <p:nvPr/>
        </p:nvSpPr>
        <p:spPr>
          <a:xfrm>
            <a:off x="4566018" y="1846957"/>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Residuals</a:t>
            </a:r>
          </a:p>
        </p:txBody>
      </p:sp>
      <p:cxnSp>
        <p:nvCxnSpPr>
          <p:cNvPr id="29" name="Straight Connector 28">
            <a:extLst>
              <a:ext uri="{FF2B5EF4-FFF2-40B4-BE49-F238E27FC236}">
                <a16:creationId xmlns:a16="http://schemas.microsoft.com/office/drawing/2014/main" id="{440485D1-21E2-82DC-51DC-BB527CF42BAC}"/>
              </a:ext>
            </a:extLst>
          </p:cNvPr>
          <p:cNvCxnSpPr>
            <a:cxnSpLocks/>
            <a:stCxn id="26" idx="6"/>
          </p:cNvCxnSpPr>
          <p:nvPr/>
        </p:nvCxnSpPr>
        <p:spPr>
          <a:xfrm>
            <a:off x="4175068" y="2368050"/>
            <a:ext cx="402382"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8D5B9D5C-D22D-DCC0-11E0-AC262B4E1689}"/>
              </a:ext>
            </a:extLst>
          </p:cNvPr>
          <p:cNvCxnSpPr>
            <a:cxnSpLocks/>
          </p:cNvCxnSpPr>
          <p:nvPr/>
        </p:nvCxnSpPr>
        <p:spPr>
          <a:xfrm>
            <a:off x="6090624" y="2392875"/>
            <a:ext cx="366427"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C6574283-8186-3F8D-1E7A-B336EC626804}"/>
              </a:ext>
            </a:extLst>
          </p:cNvPr>
          <p:cNvCxnSpPr>
            <a:cxnSpLocks/>
          </p:cNvCxnSpPr>
          <p:nvPr/>
        </p:nvCxnSpPr>
        <p:spPr>
          <a:xfrm flipV="1">
            <a:off x="3263768" y="2859226"/>
            <a:ext cx="0" cy="1170802"/>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0D769186-D417-B17B-D528-D9607EBBC1CB}"/>
              </a:ext>
            </a:extLst>
          </p:cNvPr>
          <p:cNvSpPr txBox="1"/>
          <p:nvPr/>
        </p:nvSpPr>
        <p:spPr>
          <a:xfrm>
            <a:off x="8819280" y="2035706"/>
            <a:ext cx="925959" cy="646331"/>
          </a:xfrm>
          <a:prstGeom prst="rect">
            <a:avLst/>
          </a:prstGeom>
          <a:noFill/>
        </p:spPr>
        <p:txBody>
          <a:bodyPr wrap="none" rtlCol="0">
            <a:spAutoFit/>
          </a:bodyPr>
          <a:lstStyle/>
          <a:p>
            <a:r>
              <a:rPr lang="en-US" dirty="0"/>
              <a:t>𝛿AMAL</a:t>
            </a:r>
          </a:p>
          <a:p>
            <a:r>
              <a:rPr lang="en-US" dirty="0"/>
              <a:t>𝛿SHEAR</a:t>
            </a:r>
          </a:p>
        </p:txBody>
      </p:sp>
      <p:cxnSp>
        <p:nvCxnSpPr>
          <p:cNvPr id="42" name="Straight Connector 41">
            <a:extLst>
              <a:ext uri="{FF2B5EF4-FFF2-40B4-BE49-F238E27FC236}">
                <a16:creationId xmlns:a16="http://schemas.microsoft.com/office/drawing/2014/main" id="{90E2B4F3-2AEE-58D8-9888-B34782DA20A5}"/>
              </a:ext>
            </a:extLst>
          </p:cNvPr>
          <p:cNvCxnSpPr>
            <a:cxnSpLocks/>
          </p:cNvCxnSpPr>
          <p:nvPr/>
        </p:nvCxnSpPr>
        <p:spPr>
          <a:xfrm flipV="1">
            <a:off x="8402869" y="2362232"/>
            <a:ext cx="1522221" cy="10233"/>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E4B607B-28E4-1F85-5733-6B2E3224CF9F}"/>
              </a:ext>
            </a:extLst>
          </p:cNvPr>
          <p:cNvSpPr txBox="1"/>
          <p:nvPr/>
        </p:nvSpPr>
        <p:spPr>
          <a:xfrm>
            <a:off x="7342278" y="1434286"/>
            <a:ext cx="296876" cy="369332"/>
          </a:xfrm>
          <a:prstGeom prst="rect">
            <a:avLst/>
          </a:prstGeom>
          <a:noFill/>
        </p:spPr>
        <p:txBody>
          <a:bodyPr wrap="none" rtlCol="0">
            <a:spAutoFit/>
          </a:bodyPr>
          <a:lstStyle/>
          <a:p>
            <a:r>
              <a:rPr lang="en-US" dirty="0"/>
              <a:t>Y</a:t>
            </a:r>
          </a:p>
        </p:txBody>
      </p:sp>
      <p:sp>
        <p:nvSpPr>
          <p:cNvPr id="44" name="TextBox 43">
            <a:extLst>
              <a:ext uri="{FF2B5EF4-FFF2-40B4-BE49-F238E27FC236}">
                <a16:creationId xmlns:a16="http://schemas.microsoft.com/office/drawing/2014/main" id="{C50BE6C7-3E0A-5240-3532-A4F17CDA6596}"/>
              </a:ext>
            </a:extLst>
          </p:cNvPr>
          <p:cNvSpPr txBox="1"/>
          <p:nvPr/>
        </p:nvSpPr>
        <p:spPr>
          <a:xfrm>
            <a:off x="8337105" y="2015653"/>
            <a:ext cx="333746" cy="369332"/>
          </a:xfrm>
          <a:prstGeom prst="rect">
            <a:avLst/>
          </a:prstGeom>
          <a:noFill/>
        </p:spPr>
        <p:txBody>
          <a:bodyPr wrap="none" rtlCol="0">
            <a:spAutoFit/>
          </a:bodyPr>
          <a:lstStyle/>
          <a:p>
            <a:r>
              <a:rPr lang="en-US" dirty="0"/>
              <a:t>N</a:t>
            </a:r>
          </a:p>
        </p:txBody>
      </p:sp>
      <p:sp>
        <p:nvSpPr>
          <p:cNvPr id="2" name="Rounded Rectangle 1">
            <a:extLst>
              <a:ext uri="{FF2B5EF4-FFF2-40B4-BE49-F238E27FC236}">
                <a16:creationId xmlns:a16="http://schemas.microsoft.com/office/drawing/2014/main" id="{26353992-4D1A-E3A5-B105-A2E1E4DB52E4}"/>
              </a:ext>
            </a:extLst>
          </p:cNvPr>
          <p:cNvSpPr/>
          <p:nvPr/>
        </p:nvSpPr>
        <p:spPr>
          <a:xfrm>
            <a:off x="404648" y="1996413"/>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3" name="Rounded Rectangle 2">
            <a:extLst>
              <a:ext uri="{FF2B5EF4-FFF2-40B4-BE49-F238E27FC236}">
                <a16:creationId xmlns:a16="http://schemas.microsoft.com/office/drawing/2014/main" id="{B46164B1-7E67-546E-F5B0-F462CF9BE2FE}"/>
              </a:ext>
            </a:extLst>
          </p:cNvPr>
          <p:cNvSpPr/>
          <p:nvPr/>
        </p:nvSpPr>
        <p:spPr>
          <a:xfrm>
            <a:off x="557048" y="2148813"/>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6" name="TextBox 5">
            <a:extLst>
              <a:ext uri="{FF2B5EF4-FFF2-40B4-BE49-F238E27FC236}">
                <a16:creationId xmlns:a16="http://schemas.microsoft.com/office/drawing/2014/main" id="{EAEE8BDB-6A52-83FB-1CC5-F52453C37482}"/>
              </a:ext>
            </a:extLst>
          </p:cNvPr>
          <p:cNvSpPr txBox="1"/>
          <p:nvPr/>
        </p:nvSpPr>
        <p:spPr>
          <a:xfrm>
            <a:off x="252248" y="4818253"/>
            <a:ext cx="11666483"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Use GFIT to fit HCl cell spectra.  A new program (RES2AMSH) examines the residuals and computes what changes to AMAL and SHEAR would improve the fits. These updated values are written to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and the fitting is repeated.  Iterate until convergence.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ILS is parameterized from 4 inputs: MOPD, FOVI, AMAL, SHEAR.  MOPD and FOVI are known and held constant. AMAL and SHEAR are adjusted to optimize fits to HCl cell spectra. Would requires another column in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(SHEAR).</a:t>
            </a:r>
          </a:p>
        </p:txBody>
      </p:sp>
      <p:cxnSp>
        <p:nvCxnSpPr>
          <p:cNvPr id="13" name="Straight Connector 12">
            <a:extLst>
              <a:ext uri="{FF2B5EF4-FFF2-40B4-BE49-F238E27FC236}">
                <a16:creationId xmlns:a16="http://schemas.microsoft.com/office/drawing/2014/main" id="{F0E14042-EDD2-3ED6-6CC3-10FF467812B4}"/>
              </a:ext>
            </a:extLst>
          </p:cNvPr>
          <p:cNvCxnSpPr>
            <a:cxnSpLocks/>
          </p:cNvCxnSpPr>
          <p:nvPr/>
        </p:nvCxnSpPr>
        <p:spPr>
          <a:xfrm flipH="1">
            <a:off x="3240618" y="4026391"/>
            <a:ext cx="7426523" cy="20213"/>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40571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0CEC1D-056F-751C-0B0C-0C589E5CDE7B}"/>
              </a:ext>
            </a:extLst>
          </p:cNvPr>
          <p:cNvSpPr txBox="1"/>
          <p:nvPr/>
        </p:nvSpPr>
        <p:spPr>
          <a:xfrm>
            <a:off x="201317" y="196742"/>
            <a:ext cx="11602756"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Compute ILS from </a:t>
            </a:r>
            <a:r>
              <a:rPr lang="en-US" sz="2800" dirty="0" err="1">
                <a:latin typeface="Times New Roman" panose="02020603050405020304" pitchFamily="18" charset="0"/>
                <a:cs typeface="Times New Roman" panose="02020603050405020304" pitchFamily="18" charset="0"/>
              </a:rPr>
              <a:t>runlog</a:t>
            </a:r>
            <a:r>
              <a:rPr lang="en-US" sz="2800" dirty="0">
                <a:latin typeface="Times New Roman" panose="02020603050405020304" pitchFamily="18" charset="0"/>
                <a:cs typeface="Times New Roman" panose="02020603050405020304" pitchFamily="18" charset="0"/>
              </a:rPr>
              <a:t>: new program MEPH2AMSH to derive AMAL and SHEAR from LINEFIT ME/Ph output</a:t>
            </a:r>
          </a:p>
        </p:txBody>
      </p:sp>
      <p:sp>
        <p:nvSpPr>
          <p:cNvPr id="9" name="Oval 8">
            <a:extLst>
              <a:ext uri="{FF2B5EF4-FFF2-40B4-BE49-F238E27FC236}">
                <a16:creationId xmlns:a16="http://schemas.microsoft.com/office/drawing/2014/main" id="{5BC47C45-68C0-0EE9-A046-CEFA1844D2B8}"/>
              </a:ext>
            </a:extLst>
          </p:cNvPr>
          <p:cNvSpPr/>
          <p:nvPr/>
        </p:nvSpPr>
        <p:spPr>
          <a:xfrm>
            <a:off x="7098445" y="1936371"/>
            <a:ext cx="2229869" cy="1226466"/>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MEPH2AMSH</a:t>
            </a:r>
          </a:p>
          <a:p>
            <a:pPr algn="ctr"/>
            <a:r>
              <a:rPr lang="en-US" dirty="0"/>
              <a:t>(invert </a:t>
            </a:r>
            <a:r>
              <a:rPr lang="en-US" dirty="0" err="1"/>
              <a:t>Murty</a:t>
            </a:r>
            <a:r>
              <a:rPr lang="en-US" dirty="0"/>
              <a:t>)</a:t>
            </a:r>
          </a:p>
        </p:txBody>
      </p:sp>
      <p:sp>
        <p:nvSpPr>
          <p:cNvPr id="10" name="Rounded Rectangle 9">
            <a:extLst>
              <a:ext uri="{FF2B5EF4-FFF2-40B4-BE49-F238E27FC236}">
                <a16:creationId xmlns:a16="http://schemas.microsoft.com/office/drawing/2014/main" id="{C35B3B91-B0F7-36C1-D099-7F31F5206BD7}"/>
              </a:ext>
            </a:extLst>
          </p:cNvPr>
          <p:cNvSpPr/>
          <p:nvPr/>
        </p:nvSpPr>
        <p:spPr>
          <a:xfrm>
            <a:off x="501621" y="1951368"/>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11" name="Oval 10">
            <a:extLst>
              <a:ext uri="{FF2B5EF4-FFF2-40B4-BE49-F238E27FC236}">
                <a16:creationId xmlns:a16="http://schemas.microsoft.com/office/drawing/2014/main" id="{0EEDF859-EC35-69DE-02BF-B87AF5AEC539}"/>
              </a:ext>
            </a:extLst>
          </p:cNvPr>
          <p:cNvSpPr/>
          <p:nvPr/>
        </p:nvSpPr>
        <p:spPr>
          <a:xfrm>
            <a:off x="2605786" y="1994165"/>
            <a:ext cx="1800705" cy="967891"/>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LINEFIT</a:t>
            </a:r>
          </a:p>
        </p:txBody>
      </p:sp>
      <p:cxnSp>
        <p:nvCxnSpPr>
          <p:cNvPr id="12" name="Straight Connector 11">
            <a:extLst>
              <a:ext uri="{FF2B5EF4-FFF2-40B4-BE49-F238E27FC236}">
                <a16:creationId xmlns:a16="http://schemas.microsoft.com/office/drawing/2014/main" id="{2CA4D627-00A7-4257-B1E3-FE458DD0A901}"/>
              </a:ext>
            </a:extLst>
          </p:cNvPr>
          <p:cNvCxnSpPr>
            <a:cxnSpLocks/>
          </p:cNvCxnSpPr>
          <p:nvPr/>
        </p:nvCxnSpPr>
        <p:spPr>
          <a:xfrm>
            <a:off x="2196855" y="2521582"/>
            <a:ext cx="436149" cy="1767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93F9A512-68B6-9A41-A2E0-A79D712D813E}"/>
              </a:ext>
            </a:extLst>
          </p:cNvPr>
          <p:cNvSpPr/>
          <p:nvPr/>
        </p:nvSpPr>
        <p:spPr>
          <a:xfrm>
            <a:off x="4753535" y="2051679"/>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cxnSp>
        <p:nvCxnSpPr>
          <p:cNvPr id="42" name="Straight Connector 41">
            <a:extLst>
              <a:ext uri="{FF2B5EF4-FFF2-40B4-BE49-F238E27FC236}">
                <a16:creationId xmlns:a16="http://schemas.microsoft.com/office/drawing/2014/main" id="{90E2B4F3-2AEE-58D8-9888-B34782DA20A5}"/>
              </a:ext>
            </a:extLst>
          </p:cNvPr>
          <p:cNvCxnSpPr>
            <a:cxnSpLocks/>
          </p:cNvCxnSpPr>
          <p:nvPr/>
        </p:nvCxnSpPr>
        <p:spPr>
          <a:xfrm>
            <a:off x="9328314" y="2534203"/>
            <a:ext cx="685258" cy="5049"/>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9CC6D4D9-5678-9C35-DD28-D9B1E525E600}"/>
              </a:ext>
            </a:extLst>
          </p:cNvPr>
          <p:cNvSpPr/>
          <p:nvPr/>
        </p:nvSpPr>
        <p:spPr>
          <a:xfrm>
            <a:off x="9994666" y="2124541"/>
            <a:ext cx="1507252" cy="934497"/>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t>Runlog</a:t>
            </a:r>
            <a:endParaRPr lang="en-US" dirty="0"/>
          </a:p>
        </p:txBody>
      </p:sp>
      <p:cxnSp>
        <p:nvCxnSpPr>
          <p:cNvPr id="19" name="Straight Connector 18">
            <a:extLst>
              <a:ext uri="{FF2B5EF4-FFF2-40B4-BE49-F238E27FC236}">
                <a16:creationId xmlns:a16="http://schemas.microsoft.com/office/drawing/2014/main" id="{4C962017-E94D-E125-3BFC-0D99D0696C62}"/>
              </a:ext>
            </a:extLst>
          </p:cNvPr>
          <p:cNvCxnSpPr>
            <a:cxnSpLocks/>
          </p:cNvCxnSpPr>
          <p:nvPr/>
        </p:nvCxnSpPr>
        <p:spPr>
          <a:xfrm>
            <a:off x="4388220" y="2507696"/>
            <a:ext cx="386143" cy="0"/>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6" name="TextBox 5">
            <a:extLst>
              <a:ext uri="{FF2B5EF4-FFF2-40B4-BE49-F238E27FC236}">
                <a16:creationId xmlns:a16="http://schemas.microsoft.com/office/drawing/2014/main" id="{9AAC641F-16B6-7EA0-3C18-9A5452273E50}"/>
              </a:ext>
            </a:extLst>
          </p:cNvPr>
          <p:cNvSpPr txBox="1"/>
          <p:nvPr/>
        </p:nvSpPr>
        <p:spPr>
          <a:xfrm>
            <a:off x="9257541" y="2221276"/>
            <a:ext cx="737125" cy="584775"/>
          </a:xfrm>
          <a:prstGeom prst="rect">
            <a:avLst/>
          </a:prstGeom>
          <a:noFill/>
        </p:spPr>
        <p:txBody>
          <a:bodyPr wrap="none" rtlCol="0">
            <a:spAutoFit/>
          </a:bodyPr>
          <a:lstStyle/>
          <a:p>
            <a:r>
              <a:rPr lang="en-US" sz="1600" dirty="0"/>
              <a:t>AMAL</a:t>
            </a:r>
          </a:p>
          <a:p>
            <a:r>
              <a:rPr lang="en-US" sz="1600" dirty="0"/>
              <a:t>SHEAR</a:t>
            </a:r>
          </a:p>
        </p:txBody>
      </p:sp>
      <p:cxnSp>
        <p:nvCxnSpPr>
          <p:cNvPr id="2" name="Straight Connector 1">
            <a:extLst>
              <a:ext uri="{FF2B5EF4-FFF2-40B4-BE49-F238E27FC236}">
                <a16:creationId xmlns:a16="http://schemas.microsoft.com/office/drawing/2014/main" id="{1DF838BD-2D62-3697-56D6-5C6A5DC13DD2}"/>
              </a:ext>
            </a:extLst>
          </p:cNvPr>
          <p:cNvCxnSpPr>
            <a:cxnSpLocks/>
          </p:cNvCxnSpPr>
          <p:nvPr/>
        </p:nvCxnSpPr>
        <p:spPr>
          <a:xfrm flipV="1">
            <a:off x="6574399" y="2530417"/>
            <a:ext cx="524046" cy="19187"/>
          </a:xfrm>
          <a:prstGeom prst="line">
            <a:avLst/>
          </a:prstGeom>
          <a:ln w="22225">
            <a:tailEnd type="stealth" w="lg" len="lg"/>
          </a:ln>
        </p:spPr>
        <p:style>
          <a:lnRef idx="2">
            <a:schemeClr val="accent1"/>
          </a:lnRef>
          <a:fillRef idx="0">
            <a:schemeClr val="accent1"/>
          </a:fillRef>
          <a:effectRef idx="1">
            <a:schemeClr val="accent1"/>
          </a:effectRef>
          <a:fontRef idx="minor">
            <a:schemeClr val="tx1"/>
          </a:fontRef>
        </p:style>
      </p:cxnSp>
      <p:sp>
        <p:nvSpPr>
          <p:cNvPr id="5" name="Rounded Rectangle 4">
            <a:extLst>
              <a:ext uri="{FF2B5EF4-FFF2-40B4-BE49-F238E27FC236}">
                <a16:creationId xmlns:a16="http://schemas.microsoft.com/office/drawing/2014/main" id="{F9156E21-E5CA-5F4F-EB42-0D8366610327}"/>
              </a:ext>
            </a:extLst>
          </p:cNvPr>
          <p:cNvSpPr/>
          <p:nvPr/>
        </p:nvSpPr>
        <p:spPr>
          <a:xfrm>
            <a:off x="654021" y="2103768"/>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7" name="Rounded Rectangle 6">
            <a:extLst>
              <a:ext uri="{FF2B5EF4-FFF2-40B4-BE49-F238E27FC236}">
                <a16:creationId xmlns:a16="http://schemas.microsoft.com/office/drawing/2014/main" id="{02D03856-35AB-2D1A-D044-E88491B01104}"/>
              </a:ext>
            </a:extLst>
          </p:cNvPr>
          <p:cNvSpPr/>
          <p:nvPr/>
        </p:nvSpPr>
        <p:spPr>
          <a:xfrm>
            <a:off x="806421" y="2256168"/>
            <a:ext cx="1407560" cy="976045"/>
          </a:xfrm>
          <a:prstGeom prst="round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Lamp HCl Cell Spectra</a:t>
            </a:r>
          </a:p>
        </p:txBody>
      </p:sp>
      <p:sp>
        <p:nvSpPr>
          <p:cNvPr id="22" name="Rectangle 21">
            <a:extLst>
              <a:ext uri="{FF2B5EF4-FFF2-40B4-BE49-F238E27FC236}">
                <a16:creationId xmlns:a16="http://schemas.microsoft.com/office/drawing/2014/main" id="{EBCC6514-6362-4366-1DCD-D7375AB5A7E1}"/>
              </a:ext>
            </a:extLst>
          </p:cNvPr>
          <p:cNvSpPr/>
          <p:nvPr/>
        </p:nvSpPr>
        <p:spPr>
          <a:xfrm>
            <a:off x="4905935" y="2204079"/>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sp>
        <p:nvSpPr>
          <p:cNvPr id="23" name="Rectangle 22">
            <a:extLst>
              <a:ext uri="{FF2B5EF4-FFF2-40B4-BE49-F238E27FC236}">
                <a16:creationId xmlns:a16="http://schemas.microsoft.com/office/drawing/2014/main" id="{EB7A7B81-6C92-6BB6-961D-AB4E05E33816}"/>
              </a:ext>
            </a:extLst>
          </p:cNvPr>
          <p:cNvSpPr/>
          <p:nvPr/>
        </p:nvSpPr>
        <p:spPr>
          <a:xfrm>
            <a:off x="5058335" y="2356479"/>
            <a:ext cx="1507252" cy="816935"/>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ME + Ph</a:t>
            </a:r>
          </a:p>
          <a:p>
            <a:pPr algn="ctr"/>
            <a:r>
              <a:rPr lang="en-US" dirty="0"/>
              <a:t>at 20 OPDs</a:t>
            </a:r>
          </a:p>
        </p:txBody>
      </p:sp>
      <p:sp>
        <p:nvSpPr>
          <p:cNvPr id="14" name="TextBox 13">
            <a:extLst>
              <a:ext uri="{FF2B5EF4-FFF2-40B4-BE49-F238E27FC236}">
                <a16:creationId xmlns:a16="http://schemas.microsoft.com/office/drawing/2014/main" id="{4A87E746-A329-6E76-7E55-2DF57E7BCC65}"/>
              </a:ext>
            </a:extLst>
          </p:cNvPr>
          <p:cNvSpPr txBox="1"/>
          <p:nvPr/>
        </p:nvSpPr>
        <p:spPr>
          <a:xfrm>
            <a:off x="209372" y="3583076"/>
            <a:ext cx="11773256" cy="2769989"/>
          </a:xfrm>
          <a:prstGeom prst="rect">
            <a:avLst/>
          </a:prstGeom>
          <a:noFill/>
        </p:spPr>
        <p:txBody>
          <a:bodyPr wrap="square" rtlCol="0">
            <a:spAutoFit/>
          </a:bodyPr>
          <a:lstStyle/>
          <a:p>
            <a:pPr>
              <a:spcBef>
                <a:spcPts val="1200"/>
              </a:spcBef>
            </a:pPr>
            <a:r>
              <a:rPr lang="en-US" dirty="0">
                <a:latin typeface="Times New Roman" panose="02020603050405020304" pitchFamily="18" charset="0"/>
                <a:cs typeface="Times New Roman" panose="02020603050405020304" pitchFamily="18" charset="0"/>
              </a:rPr>
              <a:t>LINEFIT extracts ILS information from the HCl cell spectra. </a:t>
            </a:r>
          </a:p>
          <a:p>
            <a:pPr>
              <a:spcBef>
                <a:spcPts val="1200"/>
              </a:spcBef>
            </a:pPr>
            <a:r>
              <a:rPr lang="en-US" dirty="0">
                <a:latin typeface="Times New Roman" panose="02020603050405020304" pitchFamily="18" charset="0"/>
                <a:cs typeface="Times New Roman" panose="02020603050405020304" pitchFamily="18" charset="0"/>
              </a:rPr>
              <a:t>A new program (MEPH2AMSH) then reduces these 40 pieces of info (ME/</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vs OPD) into AMAL &amp; SHEAR values. This process uses an iteration loop to invert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equations (adjust AMAL &amp; SHEAR to best match ME &amp;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This process inevitably loses of information (40 </a:t>
            </a:r>
            <a:r>
              <a:rPr lang="en-US" dirty="0">
                <a:latin typeface="Times New Roman" panose="02020603050405020304" pitchFamily="18" charset="0"/>
                <a:cs typeface="Times New Roman" panose="02020603050405020304" pitchFamily="18" charset="0"/>
                <a:sym typeface="Wingdings" pitchFamily="2" charset="2"/>
              </a:rPr>
              <a:t> 2)</a:t>
            </a:r>
            <a:r>
              <a:rPr lang="en-US" dirty="0">
                <a:latin typeface="Times New Roman" panose="02020603050405020304" pitchFamily="18" charset="0"/>
                <a:cs typeface="Times New Roman" panose="02020603050405020304" pitchFamily="18" charset="0"/>
              </a:rPr>
              <a:t>, so the quality of spectral fits to the HCl cell spectra will be poorer. But 2 adjustable ILS parameters better than 0.</a:t>
            </a:r>
          </a:p>
          <a:p>
            <a:pPr>
              <a:spcBef>
                <a:spcPts val="1200"/>
              </a:spcBef>
            </a:pPr>
            <a:r>
              <a:rPr lang="en-US" dirty="0">
                <a:latin typeface="Times New Roman" panose="02020603050405020304" pitchFamily="18" charset="0"/>
                <a:cs typeface="Times New Roman" panose="02020603050405020304" pitchFamily="18" charset="0"/>
              </a:rPr>
              <a:t>This approach would avoid having to write the RES2AMSH program to derive AMAL and SHEAR from the HCl spectra. Instead, we write the simpler MEPH2AMSH program.</a:t>
            </a:r>
          </a:p>
          <a:p>
            <a:pPr>
              <a:spcBef>
                <a:spcPts val="1200"/>
              </a:spcBef>
            </a:pPr>
            <a:r>
              <a:rPr lang="en-US" dirty="0">
                <a:latin typeface="Times New Roman" panose="02020603050405020304" pitchFamily="18" charset="0"/>
                <a:cs typeface="Times New Roman" panose="02020603050405020304" pitchFamily="18" charset="0"/>
              </a:rPr>
              <a:t>The subsequent analysis of atmospheric spectra is consistently done using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684731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444209-31F2-C742-A351-7FA764E5C049}"/>
              </a:ext>
            </a:extLst>
          </p:cNvPr>
          <p:cNvSpPr txBox="1"/>
          <p:nvPr/>
        </p:nvSpPr>
        <p:spPr>
          <a:xfrm>
            <a:off x="1560430" y="210649"/>
            <a:ext cx="9294083" cy="523220"/>
          </a:xfrm>
          <a:prstGeom prst="rect">
            <a:avLst/>
          </a:prstGeom>
          <a:noFill/>
        </p:spPr>
        <p:txBody>
          <a:bodyPr wrap="none" rtlCol="0">
            <a:spAutoFit/>
          </a:bodyPr>
          <a:lstStyle/>
          <a:p>
            <a:r>
              <a:rPr lang="en-US" sz="2800" dirty="0">
                <a:latin typeface="Cambria" panose="02040503050406030204" pitchFamily="18" charset="0"/>
              </a:rPr>
              <a:t>Upgrade from GFORTRAN V4 to V8.5 compiler – in progress</a:t>
            </a:r>
          </a:p>
        </p:txBody>
      </p:sp>
      <p:sp>
        <p:nvSpPr>
          <p:cNvPr id="2" name="TextBox 1">
            <a:extLst>
              <a:ext uri="{FF2B5EF4-FFF2-40B4-BE49-F238E27FC236}">
                <a16:creationId xmlns:a16="http://schemas.microsoft.com/office/drawing/2014/main" id="{45209403-B00F-0EAE-F746-89F6FF684801}"/>
              </a:ext>
            </a:extLst>
          </p:cNvPr>
          <p:cNvSpPr txBox="1"/>
          <p:nvPr/>
        </p:nvSpPr>
        <p:spPr>
          <a:xfrm>
            <a:off x="180622" y="832777"/>
            <a:ext cx="11660279" cy="6093976"/>
          </a:xfrm>
          <a:prstGeom prst="rect">
            <a:avLst/>
          </a:prstGeom>
          <a:noFill/>
        </p:spPr>
        <p:txBody>
          <a:bodyPr wrap="square" rtlCol="0">
            <a:spAutoFit/>
          </a:bodyPr>
          <a:lstStyle/>
          <a:p>
            <a:pPr>
              <a:spcAft>
                <a:spcPts val="1200"/>
              </a:spcAft>
            </a:pPr>
            <a:r>
              <a:rPr lang="en-US" dirty="0">
                <a:solidFill>
                  <a:srgbClr val="000000"/>
                </a:solidFill>
                <a:effectLst/>
                <a:latin typeface="Times New Roman" panose="02020603050405020304" pitchFamily="18" charset="0"/>
                <a:cs typeface="Times New Roman" panose="02020603050405020304" pitchFamily="18" charset="0"/>
              </a:rPr>
              <a:t>There have been reports of </a:t>
            </a:r>
            <a:r>
              <a:rPr lang="en-US" dirty="0" err="1">
                <a:solidFill>
                  <a:srgbClr val="000000"/>
                </a:solidFill>
                <a:effectLst/>
                <a:latin typeface="Times New Roman" panose="02020603050405020304" pitchFamily="18" charset="0"/>
                <a:cs typeface="Times New Roman" panose="02020603050405020304" pitchFamily="18" charset="0"/>
              </a:rPr>
              <a:t>NaNs</a:t>
            </a:r>
            <a:r>
              <a:rPr lang="en-US" dirty="0">
                <a:solidFill>
                  <a:srgbClr val="000000"/>
                </a:solidFill>
                <a:effectLst/>
                <a:latin typeface="Times New Roman" panose="02020603050405020304" pitchFamily="18" charset="0"/>
                <a:cs typeface="Times New Roman" panose="02020603050405020304" pitchFamily="18" charset="0"/>
              </a:rPr>
              <a:t> in the GFIT output files, especially </a:t>
            </a:r>
            <a:r>
              <a:rPr lang="en-US" dirty="0">
                <a:solidFill>
                  <a:srgbClr val="000000"/>
                </a:solidFill>
                <a:latin typeface="Times New Roman" panose="02020603050405020304" pitchFamily="18" charset="0"/>
                <a:cs typeface="Times New Roman" panose="02020603050405020304" pitchFamily="18" charset="0"/>
              </a:rPr>
              <a:t>if</a:t>
            </a:r>
            <a:r>
              <a:rPr lang="en-US"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000000"/>
                </a:solidFill>
                <a:latin typeface="Times New Roman" panose="02020603050405020304" pitchFamily="18" charset="0"/>
                <a:cs typeface="Times New Roman" panose="02020603050405020304" pitchFamily="18" charset="0"/>
              </a:rPr>
              <a:t>using</a:t>
            </a:r>
            <a:r>
              <a:rPr lang="en-US" dirty="0">
                <a:solidFill>
                  <a:srgbClr val="000000"/>
                </a:solidFill>
                <a:effectLst/>
                <a:latin typeface="Times New Roman" panose="02020603050405020304" pitchFamily="18" charset="0"/>
                <a:cs typeface="Times New Roman" panose="02020603050405020304" pitchFamily="18" charset="0"/>
              </a:rPr>
              <a:t> more recent versions of the GFORTRAN. These occurred in windows that use the non-Voigt </a:t>
            </a:r>
            <a:r>
              <a:rPr lang="en-US" dirty="0" err="1">
                <a:solidFill>
                  <a:srgbClr val="000000"/>
                </a:solidFill>
                <a:effectLst/>
                <a:latin typeface="Times New Roman" panose="02020603050405020304" pitchFamily="18" charset="0"/>
                <a:cs typeface="Times New Roman" panose="02020603050405020304" pitchFamily="18" charset="0"/>
              </a:rPr>
              <a:t>lineshape</a:t>
            </a:r>
            <a:r>
              <a:rPr lang="en-US" dirty="0">
                <a:solidFill>
                  <a:srgbClr val="000000"/>
                </a:solidFill>
                <a:latin typeface="Times New Roman" panose="02020603050405020304" pitchFamily="18" charset="0"/>
                <a:cs typeface="Times New Roman" panose="02020603050405020304" pitchFamily="18" charset="0"/>
              </a:rPr>
              <a:t>, suggesting problems with the DSDV code.</a:t>
            </a:r>
          </a:p>
          <a:p>
            <a:pPr>
              <a:spcAft>
                <a:spcPts val="1200"/>
              </a:spcAft>
            </a:pPr>
            <a:r>
              <a:rPr lang="en-US" dirty="0">
                <a:solidFill>
                  <a:srgbClr val="000000"/>
                </a:solidFill>
                <a:latin typeface="Times New Roman" panose="02020603050405020304" pitchFamily="18" charset="0"/>
                <a:cs typeface="Times New Roman" panose="02020603050405020304" pitchFamily="18" charset="0"/>
              </a:rPr>
              <a:t>C</a:t>
            </a:r>
            <a:r>
              <a:rPr lang="en-US" dirty="0">
                <a:solidFill>
                  <a:srgbClr val="000000"/>
                </a:solidFill>
                <a:effectLst/>
                <a:latin typeface="Times New Roman" panose="02020603050405020304" pitchFamily="18" charset="0"/>
                <a:cs typeface="Times New Roman" panose="02020603050405020304" pitchFamily="18" charset="0"/>
              </a:rPr>
              <a:t>ouldn’t reproduce any </a:t>
            </a:r>
            <a:r>
              <a:rPr lang="en-US" dirty="0" err="1">
                <a:solidFill>
                  <a:srgbClr val="000000"/>
                </a:solidFill>
                <a:effectLst/>
                <a:latin typeface="Times New Roman" panose="02020603050405020304" pitchFamily="18" charset="0"/>
                <a:cs typeface="Times New Roman" panose="02020603050405020304" pitchFamily="18" charset="0"/>
              </a:rPr>
              <a:t>NaNs</a:t>
            </a:r>
            <a:r>
              <a:rPr lang="en-US" dirty="0">
                <a:solidFill>
                  <a:srgbClr val="000000"/>
                </a:solidFill>
                <a:effectLst/>
                <a:latin typeface="Times New Roman" panose="02020603050405020304" pitchFamily="18" charset="0"/>
                <a:cs typeface="Times New Roman" panose="02020603050405020304" pitchFamily="18" charset="0"/>
              </a:rPr>
              <a:t> with the </a:t>
            </a:r>
            <a:r>
              <a:rPr lang="en-US" dirty="0" err="1">
                <a:solidFill>
                  <a:srgbClr val="000000"/>
                </a:solidFill>
                <a:effectLst/>
                <a:latin typeface="Times New Roman" panose="02020603050405020304" pitchFamily="18" charset="0"/>
                <a:cs typeface="Times New Roman" panose="02020603050405020304" pitchFamily="18" charset="0"/>
              </a:rPr>
              <a:t>gfortran</a:t>
            </a:r>
            <a:r>
              <a:rPr lang="en-US" dirty="0">
                <a:solidFill>
                  <a:srgbClr val="000000"/>
                </a:solidFill>
                <a:effectLst/>
                <a:latin typeface="Times New Roman" panose="02020603050405020304" pitchFamily="18" charset="0"/>
                <a:cs typeface="Times New Roman" panose="02020603050405020304" pitchFamily="18" charset="0"/>
              </a:rPr>
              <a:t> V4 compiler, so I began using the V8.5 compiler on </a:t>
            </a:r>
            <a:r>
              <a:rPr lang="en-US" dirty="0" err="1">
                <a:solidFill>
                  <a:srgbClr val="000000"/>
                </a:solidFill>
                <a:effectLst/>
                <a:latin typeface="Times New Roman" panose="02020603050405020304" pitchFamily="18" charset="0"/>
                <a:cs typeface="Times New Roman" panose="02020603050405020304" pitchFamily="18" charset="0"/>
              </a:rPr>
              <a:t>ccycle</a:t>
            </a:r>
            <a:r>
              <a:rPr lang="en-US" dirty="0">
                <a:solidFill>
                  <a:srgbClr val="000000"/>
                </a:solidFill>
                <a:latin typeface="Times New Roman" panose="02020603050405020304" pitchFamily="18" charset="0"/>
                <a:cs typeface="Times New Roman" panose="02020603050405020304" pitchFamily="18" charset="0"/>
              </a:rPr>
              <a:t>. Again, no </a:t>
            </a:r>
            <a:r>
              <a:rPr lang="en-US" dirty="0" err="1">
                <a:solidFill>
                  <a:srgbClr val="000000"/>
                </a:solidFill>
                <a:latin typeface="Times New Roman" panose="02020603050405020304" pitchFamily="18" charset="0"/>
                <a:cs typeface="Times New Roman" panose="02020603050405020304" pitchFamily="18" charset="0"/>
              </a:rPr>
              <a:t>NaNs</a:t>
            </a:r>
            <a:r>
              <a:rPr lang="en-US" dirty="0">
                <a:solidFill>
                  <a:srgbClr val="000000"/>
                </a:solidFill>
                <a:latin typeface="Times New Roman" panose="02020603050405020304" pitchFamily="18" charset="0"/>
                <a:cs typeface="Times New Roman" panose="02020603050405020304" pitchFamily="18" charset="0"/>
              </a:rPr>
              <a:t>.</a:t>
            </a:r>
          </a:p>
          <a:p>
            <a:r>
              <a:rPr lang="en-US" dirty="0">
                <a:solidFill>
                  <a:srgbClr val="000000"/>
                </a:solidFill>
                <a:latin typeface="Times New Roman" panose="02020603050405020304" pitchFamily="18" charset="0"/>
                <a:cs typeface="Times New Roman" panose="02020603050405020304" pitchFamily="18" charset="0"/>
              </a:rPr>
              <a:t>But V8.5 did report dozens of warnings that V4 hadn’t. Many of these involved mixed precision arithmetic: e.g. setting the result of a double-precision calculation to single-precision without using the “</a:t>
            </a:r>
            <a:r>
              <a:rPr lang="en-US" dirty="0" err="1">
                <a:solidFill>
                  <a:srgbClr val="000000"/>
                </a:solidFill>
                <a:latin typeface="Times New Roman" panose="02020603050405020304" pitchFamily="18" charset="0"/>
                <a:cs typeface="Times New Roman" panose="02020603050405020304" pitchFamily="18" charset="0"/>
              </a:rPr>
              <a:t>sngl</a:t>
            </a:r>
            <a:r>
              <a:rPr lang="en-US" dirty="0">
                <a:solidFill>
                  <a:srgbClr val="000000"/>
                </a:solidFill>
                <a:latin typeface="Times New Roman" panose="02020603050405020304" pitchFamily="18" charset="0"/>
                <a:cs typeface="Times New Roman" panose="02020603050405020304" pitchFamily="18" charset="0"/>
              </a:rPr>
              <a:t>” intrinsic function, or the use of obsolete F77 features (e.g. conditional </a:t>
            </a:r>
            <a:r>
              <a:rPr lang="en-US" dirty="0" err="1">
                <a:solidFill>
                  <a:srgbClr val="000000"/>
                </a:solidFill>
                <a:latin typeface="Times New Roman" panose="02020603050405020304" pitchFamily="18" charset="0"/>
                <a:cs typeface="Times New Roman" panose="02020603050405020304" pitchFamily="18" charset="0"/>
              </a:rPr>
              <a:t>goto</a:t>
            </a:r>
            <a:r>
              <a:rPr lang="en-US" dirty="0">
                <a:solidFill>
                  <a:srgbClr val="000000"/>
                </a:solidFill>
                <a:latin typeface="Times New Roman" panose="02020603050405020304" pitchFamily="18" charset="0"/>
                <a:cs typeface="Times New Roman" panose="02020603050405020304" pitchFamily="18" charset="0"/>
              </a:rPr>
              <a:t>). Fixed all these in my 2023 version of the code, but there still remain several warnings.</a:t>
            </a:r>
            <a:r>
              <a:rPr lang="en-US" dirty="0">
                <a:solidFill>
                  <a:srgbClr val="000000"/>
                </a:solidFill>
                <a:effectLst/>
                <a:latin typeface="Times New Roman" panose="02020603050405020304" pitchFamily="18" charset="0"/>
                <a:cs typeface="Times New Roman" panose="02020603050405020304" pitchFamily="18" charset="0"/>
              </a:rPr>
              <a:t> For example, the simple test program below:</a:t>
            </a:r>
          </a:p>
          <a:p>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2FB41D"/>
                </a:solidFill>
                <a:effectLst/>
                <a:latin typeface="Times New Roman" panose="02020603050405020304" pitchFamily="18" charset="0"/>
                <a:cs typeface="Times New Roman" panose="02020603050405020304" pitchFamily="18" charset="0"/>
              </a:rPr>
              <a:t>parameter</a:t>
            </a:r>
            <a:r>
              <a:rPr lang="en-US" dirty="0">
                <a:solidFill>
                  <a:srgbClr val="000000"/>
                </a:solidFill>
                <a:effectLst/>
                <a:latin typeface="Times New Roman" panose="02020603050405020304" pitchFamily="18" charset="0"/>
                <a:cs typeface="Times New Roman" panose="02020603050405020304" pitchFamily="18" charset="0"/>
              </a:rPr>
              <a:t> (np</a:t>
            </a:r>
            <a:r>
              <a:rPr lang="en-US" dirty="0">
                <a:solidFill>
                  <a:srgbClr val="C1651C"/>
                </a:solidFill>
                <a:effectLst/>
                <a:latin typeface="Times New Roman" panose="02020603050405020304" pitchFamily="18" charset="0"/>
                <a:cs typeface="Times New Roman" panose="02020603050405020304" pitchFamily="18" charset="0"/>
              </a:rPr>
              <a:t>=</a:t>
            </a:r>
            <a:r>
              <a:rPr lang="en-US" dirty="0">
                <a:solidFill>
                  <a:srgbClr val="B42419"/>
                </a:solidFill>
                <a:effectLst/>
                <a:latin typeface="Times New Roman" panose="02020603050405020304" pitchFamily="18" charset="0"/>
                <a:cs typeface="Times New Roman" panose="02020603050405020304" pitchFamily="18" charset="0"/>
              </a:rPr>
              <a:t>10</a:t>
            </a:r>
            <a:r>
              <a:rPr lang="en-US" dirty="0">
                <a:solidFill>
                  <a:srgbClr val="000000"/>
                </a:solidFill>
                <a:effectLst/>
                <a:latin typeface="Times New Roman" panose="02020603050405020304" pitchFamily="18" charset="0"/>
                <a:cs typeface="Times New Roman" panose="02020603050405020304" pitchFamily="18" charset="0"/>
              </a:rPr>
              <a:t>)</a:t>
            </a:r>
          </a:p>
          <a:p>
            <a:r>
              <a:rPr lang="en-US" dirty="0">
                <a:solidFill>
                  <a:srgbClr val="2FB41D"/>
                </a:solidFill>
                <a:latin typeface="Times New Roman" panose="02020603050405020304" pitchFamily="18" charset="0"/>
                <a:cs typeface="Times New Roman" panose="02020603050405020304" pitchFamily="18" charset="0"/>
              </a:rPr>
              <a:t>	</a:t>
            </a:r>
            <a:r>
              <a:rPr lang="en-US" dirty="0">
                <a:solidFill>
                  <a:srgbClr val="2FB41D"/>
                </a:solidFill>
                <a:effectLst/>
                <a:latin typeface="Times New Roman" panose="02020603050405020304" pitchFamily="18" charset="0"/>
                <a:cs typeface="Times New Roman" panose="02020603050405020304" pitchFamily="18" charset="0"/>
              </a:rPr>
              <a:t>real</a:t>
            </a:r>
            <a:r>
              <a:rPr lang="en-US" dirty="0">
                <a:solidFill>
                  <a:srgbClr val="C1651C"/>
                </a:solidFill>
                <a:effectLst/>
                <a:latin typeface="Times New Roman" panose="02020603050405020304" pitchFamily="18" charset="0"/>
                <a:cs typeface="Times New Roman" panose="02020603050405020304" pitchFamily="18" charset="0"/>
              </a:rPr>
              <a:t>*</a:t>
            </a:r>
            <a:r>
              <a:rPr lang="en-US" dirty="0">
                <a:solidFill>
                  <a:srgbClr val="B42419"/>
                </a:solidFill>
                <a:effectLst/>
                <a:latin typeface="Times New Roman" panose="02020603050405020304" pitchFamily="18" charset="0"/>
                <a:cs typeface="Times New Roman" panose="02020603050405020304" pitchFamily="18" charset="0"/>
              </a:rPr>
              <a:t>4</a:t>
            </a:r>
            <a:r>
              <a:rPr lang="en-US" dirty="0">
                <a:solidFill>
                  <a:srgbClr val="000000"/>
                </a:solidFill>
                <a:effectLst/>
                <a:latin typeface="Times New Roman" panose="02020603050405020304" pitchFamily="18" charset="0"/>
                <a:cs typeface="Times New Roman" panose="02020603050405020304" pitchFamily="18" charset="0"/>
              </a:rPr>
              <a:t> y(np)</a:t>
            </a:r>
          </a:p>
          <a:p>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C1651C"/>
                </a:solidFill>
                <a:effectLst/>
                <a:latin typeface="Times New Roman" panose="02020603050405020304" pitchFamily="18" charset="0"/>
                <a:cs typeface="Times New Roman" panose="02020603050405020304" pitchFamily="18" charset="0"/>
              </a:rPr>
              <a:t>do</a:t>
            </a:r>
            <a:r>
              <a:rPr lang="en-US" dirty="0">
                <a:solidFill>
                  <a:srgbClr val="000000"/>
                </a:solidFill>
                <a:effectLst/>
                <a:latin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C1651C"/>
                </a:solidFill>
                <a:effectLst/>
                <a:latin typeface="Times New Roman" panose="02020603050405020304" pitchFamily="18" charset="0"/>
                <a:cs typeface="Times New Roman" panose="02020603050405020304" pitchFamily="18" charset="0"/>
              </a:rPr>
              <a:t>=</a:t>
            </a:r>
            <a:r>
              <a:rPr lang="en-US" dirty="0">
                <a:solidFill>
                  <a:srgbClr val="B42419"/>
                </a:solidFill>
                <a:effectLst/>
                <a:latin typeface="Times New Roman" panose="02020603050405020304" pitchFamily="18" charset="0"/>
                <a:cs typeface="Times New Roman" panose="02020603050405020304" pitchFamily="18" charset="0"/>
              </a:rPr>
              <a:t>1</a:t>
            </a:r>
            <a:r>
              <a:rPr lang="en-US" dirty="0">
                <a:solidFill>
                  <a:srgbClr val="000000"/>
                </a:solidFill>
                <a:effectLst/>
                <a:latin typeface="Times New Roman" panose="02020603050405020304" pitchFamily="18" charset="0"/>
                <a:cs typeface="Times New Roman" panose="02020603050405020304" pitchFamily="18" charset="0"/>
              </a:rPr>
              <a:t>,np</a:t>
            </a:r>
            <a:r>
              <a:rPr lang="en-US" dirty="0">
                <a:solidFill>
                  <a:srgbClr val="C1651C"/>
                </a:solidFill>
                <a:effectLst/>
                <a:latin typeface="Times New Roman" panose="02020603050405020304" pitchFamily="18" charset="0"/>
                <a:cs typeface="Times New Roman" panose="02020603050405020304" pitchFamily="18" charset="0"/>
              </a:rPr>
              <a:t>+</a:t>
            </a:r>
            <a:r>
              <a:rPr lang="en-US" dirty="0">
                <a:solidFill>
                  <a:srgbClr val="B42419"/>
                </a:solidFill>
                <a:effectLst/>
                <a:latin typeface="Times New Roman" panose="02020603050405020304" pitchFamily="18" charset="0"/>
                <a:cs typeface="Times New Roman" panose="02020603050405020304" pitchFamily="18" charset="0"/>
              </a:rPr>
              <a:t>8</a:t>
            </a:r>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effectLst/>
                <a:latin typeface="Times New Roman" panose="02020603050405020304" pitchFamily="18" charset="0"/>
                <a:cs typeface="Times New Roman" panose="02020603050405020304" pitchFamily="18" charset="0"/>
              </a:rPr>
              <a:t>	    </a:t>
            </a:r>
            <a:r>
              <a:rPr lang="en-US" dirty="0">
                <a:solidFill>
                  <a:srgbClr val="C1651C"/>
                </a:solidFill>
                <a:effectLst/>
                <a:latin typeface="Times New Roman" panose="02020603050405020304" pitchFamily="18" charset="0"/>
                <a:cs typeface="Times New Roman" panose="02020603050405020304" pitchFamily="18" charset="0"/>
              </a:rPr>
              <a:t>if</a:t>
            </a:r>
            <a:r>
              <a:rPr lang="en-US" dirty="0">
                <a:solidFill>
                  <a:srgbClr val="000000"/>
                </a:solidFill>
                <a:effectLst/>
                <a:latin typeface="Times New Roman" panose="02020603050405020304" pitchFamily="18" charset="0"/>
                <a:cs typeface="Times New Roman" panose="02020603050405020304" pitchFamily="18" charset="0"/>
              </a:rPr>
              <a:t>(</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err="1">
                <a:solidFill>
                  <a:srgbClr val="C1651C"/>
                </a:solidFill>
                <a:effectLst/>
                <a:latin typeface="Times New Roman" panose="02020603050405020304" pitchFamily="18" charset="0"/>
                <a:cs typeface="Times New Roman" panose="02020603050405020304" pitchFamily="18" charset="0"/>
              </a:rPr>
              <a:t>.le.</a:t>
            </a:r>
            <a:r>
              <a:rPr lang="en-US" dirty="0" err="1">
                <a:solidFill>
                  <a:srgbClr val="000000"/>
                </a:solidFill>
                <a:effectLst/>
                <a:latin typeface="Times New Roman" panose="02020603050405020304" pitchFamily="18" charset="0"/>
                <a:cs typeface="Times New Roman" panose="02020603050405020304" pitchFamily="18" charset="0"/>
              </a:rPr>
              <a:t>np</a:t>
            </a:r>
            <a:r>
              <a:rPr lang="en-US" dirty="0">
                <a:solidFill>
                  <a:srgbClr val="000000"/>
                </a:solidFill>
                <a:effectLst/>
                <a:latin typeface="Times New Roman" panose="02020603050405020304" pitchFamily="18" charset="0"/>
                <a:cs typeface="Times New Roman" panose="02020603050405020304" pitchFamily="18" charset="0"/>
              </a:rPr>
              <a:t>) y(</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a:t>
            </a:r>
            <a:r>
              <a:rPr lang="en-US" dirty="0">
                <a:solidFill>
                  <a:srgbClr val="C1651C"/>
                </a:solidFill>
                <a:effectLst/>
                <a:latin typeface="Times New Roman" panose="02020603050405020304" pitchFamily="18" charset="0"/>
                <a:cs typeface="Times New Roman" panose="02020603050405020304" pitchFamily="18" charset="0"/>
              </a:rPr>
              <a:t>=</a:t>
            </a:r>
            <a:r>
              <a:rPr lang="en-US" dirty="0">
                <a:solidFill>
                  <a:srgbClr val="2EAEBB"/>
                </a:solidFill>
                <a:effectLst/>
                <a:latin typeface="Times New Roman" panose="02020603050405020304" pitchFamily="18" charset="0"/>
                <a:cs typeface="Times New Roman" panose="02020603050405020304" pitchFamily="18" charset="0"/>
              </a:rPr>
              <a:t>float</a:t>
            </a:r>
            <a:r>
              <a:rPr lang="en-US" dirty="0">
                <a:solidFill>
                  <a:srgbClr val="000000"/>
                </a:solidFill>
                <a:effectLst/>
                <a:latin typeface="Times New Roman" panose="02020603050405020304" pitchFamily="18" charset="0"/>
                <a:cs typeface="Times New Roman" panose="02020603050405020304" pitchFamily="18" charset="0"/>
              </a:rPr>
              <a:t>(</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a:t>
            </a:r>
          </a:p>
          <a:p>
            <a:r>
              <a:rPr lang="en-US" dirty="0">
                <a:solidFill>
                  <a:srgbClr val="000000"/>
                </a:solidFill>
                <a:latin typeface="Times New Roman" panose="02020603050405020304" pitchFamily="18" charset="0"/>
                <a:cs typeface="Times New Roman" panose="02020603050405020304" pitchFamily="18" charset="0"/>
              </a:rPr>
              <a:t>	</a:t>
            </a:r>
            <a:r>
              <a:rPr lang="en-US" dirty="0">
                <a:solidFill>
                  <a:srgbClr val="C1651C"/>
                </a:solidFill>
                <a:effectLst/>
                <a:latin typeface="Times New Roman" panose="02020603050405020304" pitchFamily="18" charset="0"/>
                <a:cs typeface="Times New Roman" panose="02020603050405020304" pitchFamily="18" charset="0"/>
              </a:rPr>
              <a:t>end do</a:t>
            </a:r>
            <a:endParaRPr lang="en-US"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produces the following warning with the standard TCCON compiler flags:</a:t>
            </a:r>
          </a:p>
          <a:p>
            <a:r>
              <a:rPr lang="en-US" dirty="0">
                <a:solidFill>
                  <a:srgbClr val="000000"/>
                </a:solidFill>
                <a:effectLst/>
                <a:latin typeface="Times New Roman" panose="02020603050405020304" pitchFamily="18" charset="0"/>
                <a:cs typeface="Times New Roman" panose="02020603050405020304" pitchFamily="18" charset="0"/>
              </a:rPr>
              <a:t>      do </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=1,np+8                                                                        </a:t>
            </a:r>
            <a:r>
              <a:rPr lang="en-US" dirty="0">
                <a:solidFill>
                  <a:srgbClr val="2FB41D"/>
                </a:solidFill>
                <a:effectLst/>
                <a:latin typeface="Times New Roman" panose="02020603050405020304" pitchFamily="18" charset="0"/>
                <a:cs typeface="Times New Roman" panose="02020603050405020304" pitchFamily="18" charset="0"/>
              </a:rPr>
              <a:t>2</a:t>
            </a:r>
            <a:endParaRPr lang="en-US"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effectLst/>
                <a:latin typeface="Times New Roman" panose="02020603050405020304" pitchFamily="18" charset="0"/>
                <a:cs typeface="Times New Roman" panose="02020603050405020304" pitchFamily="18" charset="0"/>
              </a:rPr>
              <a:t>         if(</a:t>
            </a:r>
            <a:r>
              <a:rPr lang="en-US" dirty="0" err="1">
                <a:solidFill>
                  <a:srgbClr val="000000"/>
                </a:solidFill>
                <a:effectLst/>
                <a:latin typeface="Times New Roman" panose="02020603050405020304" pitchFamily="18" charset="0"/>
                <a:cs typeface="Times New Roman" panose="02020603050405020304" pitchFamily="18" charset="0"/>
              </a:rPr>
              <a:t>i.le.np</a:t>
            </a:r>
            <a:r>
              <a:rPr lang="en-US" dirty="0">
                <a:solidFill>
                  <a:srgbClr val="000000"/>
                </a:solidFill>
                <a:effectLst/>
                <a:latin typeface="Times New Roman" panose="02020603050405020304" pitchFamily="18" charset="0"/>
                <a:cs typeface="Times New Roman" panose="02020603050405020304" pitchFamily="18" charset="0"/>
              </a:rPr>
              <a:t>) y(</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)=float(</a:t>
            </a:r>
            <a:r>
              <a:rPr lang="en-US" dirty="0" err="1">
                <a:solidFill>
                  <a:srgbClr val="000000"/>
                </a:solidFill>
                <a:effectLst/>
                <a:latin typeface="Times New Roman" panose="02020603050405020304" pitchFamily="18" charset="0"/>
                <a:cs typeface="Times New Roman" panose="02020603050405020304" pitchFamily="18" charset="0"/>
              </a:rPr>
              <a:t>i</a:t>
            </a:r>
            <a:r>
              <a:rPr lang="en-US" dirty="0">
                <a:solidFill>
                  <a:srgbClr val="000000"/>
                </a:solidFill>
                <a:effectLst/>
                <a:latin typeface="Times New Roman" panose="02020603050405020304" pitchFamily="18" charset="0"/>
                <a:cs typeface="Times New Roman" panose="02020603050405020304" pitchFamily="18" charset="0"/>
              </a:rPr>
              <a:t>)</a:t>
            </a:r>
          </a:p>
          <a:p>
            <a:r>
              <a:rPr lang="en-US" dirty="0">
                <a:solidFill>
                  <a:srgbClr val="000000"/>
                </a:solidFill>
                <a:effectLst/>
                <a:latin typeface="Times New Roman" panose="02020603050405020304" pitchFamily="18" charset="0"/>
                <a:cs typeface="Times New Roman" panose="02020603050405020304" pitchFamily="18" charset="0"/>
              </a:rPr>
              <a:t>                            </a:t>
            </a:r>
            <a:r>
              <a:rPr lang="en-US" b="1" dirty="0">
                <a:solidFill>
                  <a:srgbClr val="C814C9"/>
                </a:solidFill>
                <a:effectLst/>
                <a:latin typeface="Times New Roman" panose="02020603050405020304" pitchFamily="18" charset="0"/>
                <a:cs typeface="Times New Roman" panose="02020603050405020304" pitchFamily="18" charset="0"/>
              </a:rPr>
              <a:t>1</a:t>
            </a:r>
            <a:endParaRPr lang="en-US"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b="1" dirty="0">
                <a:solidFill>
                  <a:srgbClr val="C814C9"/>
                </a:solidFill>
                <a:effectLst/>
                <a:latin typeface="Times New Roman" panose="02020603050405020304" pitchFamily="18" charset="0"/>
                <a:cs typeface="Times New Roman" panose="02020603050405020304" pitchFamily="18" charset="0"/>
              </a:rPr>
              <a:t>Warning:</a:t>
            </a:r>
            <a:r>
              <a:rPr lang="en-US" dirty="0">
                <a:solidFill>
                  <a:srgbClr val="000000"/>
                </a:solidFill>
                <a:effectLst/>
                <a:latin typeface="Times New Roman" panose="02020603050405020304" pitchFamily="18" charset="0"/>
                <a:cs typeface="Times New Roman" panose="02020603050405020304" pitchFamily="18" charset="0"/>
              </a:rPr>
              <a:t> Array reference at (1) out of bounds (18 &gt; 10) in loop beginning at (2) [</a:t>
            </a:r>
            <a:r>
              <a:rPr lang="en-US" b="1" dirty="0">
                <a:solidFill>
                  <a:srgbClr val="C814C9"/>
                </a:solidFill>
                <a:effectLst/>
                <a:latin typeface="Times New Roman" panose="02020603050405020304" pitchFamily="18" charset="0"/>
                <a:cs typeface="Times New Roman" panose="02020603050405020304" pitchFamily="18" charset="0"/>
              </a:rPr>
              <a:t>-</a:t>
            </a:r>
            <a:r>
              <a:rPr lang="en-US" b="1" dirty="0" err="1">
                <a:solidFill>
                  <a:srgbClr val="C814C9"/>
                </a:solidFill>
                <a:effectLst/>
                <a:latin typeface="Times New Roman" panose="02020603050405020304" pitchFamily="18" charset="0"/>
                <a:cs typeface="Times New Roman" panose="02020603050405020304" pitchFamily="18" charset="0"/>
              </a:rPr>
              <a:t>Wdo</a:t>
            </a:r>
            <a:r>
              <a:rPr lang="en-US" b="1" dirty="0">
                <a:solidFill>
                  <a:srgbClr val="C814C9"/>
                </a:solidFill>
                <a:effectLst/>
                <a:latin typeface="Times New Roman" panose="02020603050405020304" pitchFamily="18" charset="0"/>
                <a:cs typeface="Times New Roman" panose="02020603050405020304" pitchFamily="18" charset="0"/>
              </a:rPr>
              <a:t>-subscript</a:t>
            </a:r>
            <a:r>
              <a:rPr lang="en-US" dirty="0">
                <a:solidFill>
                  <a:srgbClr val="000000"/>
                </a:solidFill>
                <a:effectLst/>
                <a:latin typeface="Times New Roman" panose="02020603050405020304" pitchFamily="18" charset="0"/>
                <a:cs typeface="Times New Roman" panose="02020603050405020304" pitchFamily="18" charset="0"/>
              </a:rPr>
              <a:t>]</a:t>
            </a:r>
            <a:endParaRPr lang="en-US" dirty="0">
              <a:solidFill>
                <a:srgbClr val="000000"/>
              </a:solidFill>
              <a:latin typeface="Times New Roman" panose="02020603050405020304" pitchFamily="18" charset="0"/>
              <a:cs typeface="Times New Roman" panose="02020603050405020304" pitchFamily="18" charset="0"/>
            </a:endParaRPr>
          </a:p>
          <a:p>
            <a:pPr>
              <a:spcAft>
                <a:spcPts val="1200"/>
              </a:spcAft>
            </a:pPr>
            <a:r>
              <a:rPr lang="en-US" dirty="0">
                <a:solidFill>
                  <a:srgbClr val="000000"/>
                </a:solidFill>
                <a:latin typeface="Times New Roman" panose="02020603050405020304" pitchFamily="18" charset="0"/>
                <a:cs typeface="Times New Roman" panose="02020603050405020304" pitchFamily="18" charset="0"/>
              </a:rPr>
              <a:t>Only a warning, but when there are dozens of them it become tedious to check whether any more important warnings are interspersed. This could easily be fixed by setting np=18 and removing the “+8” and the if-statement. But there are situations where this would cause other complications</a:t>
            </a:r>
            <a:r>
              <a:rPr lang="en-US" sz="1600" dirty="0">
                <a:solidFill>
                  <a:srgbClr val="000000"/>
                </a:solidFill>
                <a:latin typeface="Times New Roman" panose="02020603050405020304" pitchFamily="18" charset="0"/>
                <a:cs typeface="Times New Roman" panose="02020603050405020304" pitchFamily="18" charset="0"/>
              </a:rPr>
              <a:t>.</a:t>
            </a:r>
            <a:endParaRPr lang="en-US" sz="1600"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2490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9444209-31F2-C742-A351-7FA764E5C049}"/>
              </a:ext>
            </a:extLst>
          </p:cNvPr>
          <p:cNvSpPr txBox="1"/>
          <p:nvPr/>
        </p:nvSpPr>
        <p:spPr>
          <a:xfrm>
            <a:off x="1668405" y="207509"/>
            <a:ext cx="9294083" cy="523220"/>
          </a:xfrm>
          <a:prstGeom prst="rect">
            <a:avLst/>
          </a:prstGeom>
          <a:noFill/>
        </p:spPr>
        <p:txBody>
          <a:bodyPr wrap="none" rtlCol="0">
            <a:spAutoFit/>
          </a:bodyPr>
          <a:lstStyle/>
          <a:p>
            <a:r>
              <a:rPr lang="en-US" sz="2800" dirty="0">
                <a:latin typeface="Cambria" panose="02040503050406030204" pitchFamily="18" charset="0"/>
              </a:rPr>
              <a:t>Upgrade from GFORTRAN V4 to V8.5 compiler – in progress</a:t>
            </a:r>
          </a:p>
        </p:txBody>
      </p:sp>
      <p:sp>
        <p:nvSpPr>
          <p:cNvPr id="2" name="TextBox 1">
            <a:extLst>
              <a:ext uri="{FF2B5EF4-FFF2-40B4-BE49-F238E27FC236}">
                <a16:creationId xmlns:a16="http://schemas.microsoft.com/office/drawing/2014/main" id="{45209403-B00F-0EAE-F746-89F6FF684801}"/>
              </a:ext>
            </a:extLst>
          </p:cNvPr>
          <p:cNvSpPr txBox="1"/>
          <p:nvPr/>
        </p:nvSpPr>
        <p:spPr>
          <a:xfrm>
            <a:off x="274492" y="1201931"/>
            <a:ext cx="11643016" cy="2585323"/>
          </a:xfrm>
          <a:prstGeom prst="rect">
            <a:avLst/>
          </a:prstGeom>
          <a:noFill/>
        </p:spPr>
        <p:txBody>
          <a:bodyPr wrap="square" rtlCol="0">
            <a:spAutoFit/>
          </a:bodyPr>
          <a:lstStyle/>
          <a:p>
            <a:r>
              <a:rPr lang="en-US" dirty="0">
                <a:solidFill>
                  <a:srgbClr val="000000"/>
                </a:solidFill>
                <a:latin typeface="Times New Roman" panose="02020603050405020304" pitchFamily="18" charset="0"/>
                <a:cs typeface="Times New Roman" panose="02020603050405020304" pitchFamily="18" charset="0"/>
              </a:rPr>
              <a:t>Also, under V8.5, a</a:t>
            </a:r>
            <a:r>
              <a:rPr lang="en-US" dirty="0">
                <a:solidFill>
                  <a:srgbClr val="000000"/>
                </a:solidFill>
                <a:effectLst/>
                <a:latin typeface="Times New Roman" panose="02020603050405020304" pitchFamily="18" charset="0"/>
                <a:cs typeface="Times New Roman" panose="02020603050405020304" pitchFamily="18" charset="0"/>
              </a:rPr>
              <a:t>ll TCCON windows cause IEEE_DENORMAL, IEEE_UNDERFLOW exceptions, which are reported </a:t>
            </a:r>
            <a:r>
              <a:rPr lang="en-US" dirty="0">
                <a:solidFill>
                  <a:srgbClr val="000000"/>
                </a:solidFill>
                <a:latin typeface="Times New Roman" panose="02020603050405020304" pitchFamily="18" charset="0"/>
                <a:cs typeface="Times New Roman" panose="02020603050405020304" pitchFamily="18" charset="0"/>
              </a:rPr>
              <a:t>as</a:t>
            </a:r>
            <a:r>
              <a:rPr lang="en-US" dirty="0">
                <a:solidFill>
                  <a:srgbClr val="000000"/>
                </a:solidFill>
                <a:effectLst/>
                <a:latin typeface="Times New Roman" panose="02020603050405020304" pitchFamily="18" charset="0"/>
                <a:cs typeface="Times New Roman" panose="02020603050405020304" pitchFamily="18" charset="0"/>
              </a:rPr>
              <a:t> GFIT finishes. I’m not worried about *these* exceptions. They just mean that a number became too small to be represented in IEEE format and so was denormalized or set to zero.</a:t>
            </a:r>
            <a:br>
              <a:rPr lang="en-US" dirty="0">
                <a:solidFill>
                  <a:srgbClr val="000000"/>
                </a:solidFill>
                <a:effectLst/>
                <a:latin typeface="Times New Roman" panose="02020603050405020304" pitchFamily="18" charset="0"/>
                <a:cs typeface="Times New Roman" panose="02020603050405020304" pitchFamily="18" charset="0"/>
              </a:rPr>
            </a:br>
            <a:endParaRPr lang="en-US" dirty="0">
              <a:solidFill>
                <a:srgbClr val="000000"/>
              </a:solidFill>
              <a:effectLst/>
              <a:latin typeface="Times New Roman" panose="02020603050405020304" pitchFamily="18" charset="0"/>
              <a:cs typeface="Times New Roman" panose="02020603050405020304" pitchFamily="18" charset="0"/>
            </a:endParaRPr>
          </a:p>
          <a:p>
            <a:r>
              <a:rPr lang="en-US" dirty="0">
                <a:solidFill>
                  <a:srgbClr val="000000"/>
                </a:solidFill>
                <a:effectLst/>
                <a:latin typeface="Times New Roman" panose="02020603050405020304" pitchFamily="18" charset="0"/>
                <a:cs typeface="Times New Roman" panose="02020603050405020304" pitchFamily="18" charset="0"/>
              </a:rPr>
              <a:t>OVERFLOW and INVALID exceptions are more serious. These </a:t>
            </a:r>
            <a:r>
              <a:rPr lang="en-US" dirty="0">
                <a:solidFill>
                  <a:srgbClr val="000000"/>
                </a:solidFill>
                <a:latin typeface="Times New Roman" panose="02020603050405020304" pitchFamily="18" charset="0"/>
                <a:cs typeface="Times New Roman" panose="02020603050405020304" pitchFamily="18" charset="0"/>
              </a:rPr>
              <a:t>imply that a large number exceeded the IEEE limit, even after </a:t>
            </a:r>
            <a:r>
              <a:rPr lang="en-US" dirty="0" err="1">
                <a:solidFill>
                  <a:srgbClr val="000000"/>
                </a:solidFill>
                <a:latin typeface="Times New Roman" panose="02020603050405020304" pitchFamily="18" charset="0"/>
                <a:cs typeface="Times New Roman" panose="02020603050405020304" pitchFamily="18" charset="0"/>
              </a:rPr>
              <a:t>denormalizing</a:t>
            </a:r>
            <a:r>
              <a:rPr lang="en-US" dirty="0">
                <a:solidFill>
                  <a:srgbClr val="000000"/>
                </a:solidFill>
                <a:latin typeface="Times New Roman" panose="02020603050405020304" pitchFamily="18" charset="0"/>
                <a:cs typeface="Times New Roman" panose="02020603050405020304" pitchFamily="18" charset="0"/>
              </a:rPr>
              <a:t>, or that an illegal operation was attempted e.g. zero-divide or sqrt(-</a:t>
            </a:r>
            <a:r>
              <a:rPr lang="en-US" dirty="0" err="1">
                <a:solidFill>
                  <a:srgbClr val="000000"/>
                </a:solidFill>
                <a:latin typeface="Times New Roman" panose="02020603050405020304" pitchFamily="18" charset="0"/>
                <a:cs typeface="Times New Roman" panose="02020603050405020304" pitchFamily="18" charset="0"/>
              </a:rPr>
              <a:t>ve</a:t>
            </a:r>
            <a:r>
              <a:rPr lang="en-US" dirty="0">
                <a:solidFill>
                  <a:srgbClr val="000000"/>
                </a:solidFill>
                <a:latin typeface="Times New Roman" panose="02020603050405020304" pitchFamily="18" charset="0"/>
                <a:cs typeface="Times New Roman" panose="02020603050405020304" pitchFamily="18" charset="0"/>
              </a:rPr>
              <a:t>). I was able to eliminate all of these from my code, at least for the TCCON and </a:t>
            </a:r>
            <a:r>
              <a:rPr lang="en-US" dirty="0" err="1">
                <a:solidFill>
                  <a:srgbClr val="000000"/>
                </a:solidFill>
                <a:latin typeface="Times New Roman" panose="02020603050405020304" pitchFamily="18" charset="0"/>
                <a:cs typeface="Times New Roman" panose="02020603050405020304" pitchFamily="18" charset="0"/>
              </a:rPr>
              <a:t>MkIV</a:t>
            </a:r>
            <a:r>
              <a:rPr lang="en-US" dirty="0">
                <a:solidFill>
                  <a:srgbClr val="000000"/>
                </a:solidFill>
                <a:latin typeface="Times New Roman" panose="02020603050405020304" pitchFamily="18" charset="0"/>
                <a:cs typeface="Times New Roman" panose="02020603050405020304" pitchFamily="18" charset="0"/>
              </a:rPr>
              <a:t> benchmark cases.</a:t>
            </a:r>
          </a:p>
          <a:p>
            <a:endParaRPr lang="en-US" dirty="0">
              <a:solidFill>
                <a:srgbClr val="000000"/>
              </a:solidFill>
              <a:latin typeface="Times New Roman" panose="02020603050405020304" pitchFamily="18" charset="0"/>
              <a:cs typeface="Times New Roman" panose="02020603050405020304" pitchFamily="18" charset="0"/>
            </a:endParaRPr>
          </a:p>
          <a:p>
            <a:r>
              <a:rPr lang="en-US" dirty="0">
                <a:solidFill>
                  <a:srgbClr val="000000"/>
                </a:solidFill>
                <a:latin typeface="Times New Roman" panose="02020603050405020304" pitchFamily="18" charset="0"/>
                <a:cs typeface="Times New Roman" panose="02020603050405020304" pitchFamily="18" charset="0"/>
              </a:rPr>
              <a:t>I suspect that there might be a correlation between </a:t>
            </a:r>
            <a:r>
              <a:rPr lang="en-US" dirty="0">
                <a:solidFill>
                  <a:srgbClr val="000000"/>
                </a:solidFill>
                <a:effectLst/>
                <a:latin typeface="Times New Roman" panose="02020603050405020304" pitchFamily="18" charset="0"/>
                <a:cs typeface="Times New Roman" panose="02020603050405020304" pitchFamily="18" charset="0"/>
              </a:rPr>
              <a:t>OVERFLOW and INVALID exceptions and </a:t>
            </a:r>
            <a:r>
              <a:rPr lang="en-US" dirty="0" err="1">
                <a:solidFill>
                  <a:srgbClr val="000000"/>
                </a:solidFill>
                <a:effectLst/>
                <a:latin typeface="Times New Roman" panose="02020603050405020304" pitchFamily="18" charset="0"/>
                <a:cs typeface="Times New Roman" panose="02020603050405020304" pitchFamily="18" charset="0"/>
              </a:rPr>
              <a:t>NaNs</a:t>
            </a:r>
            <a:r>
              <a:rPr lang="en-US" dirty="0">
                <a:solidFill>
                  <a:srgbClr val="000000"/>
                </a:solidFill>
                <a:effectLst/>
                <a:latin typeface="Times New Roman" panose="02020603050405020304" pitchFamily="18" charset="0"/>
                <a:cs typeface="Times New Roman" panose="02020603050405020304" pitchFamily="18" charset="0"/>
              </a:rPr>
              <a:t> but I cannot confirm.</a:t>
            </a:r>
            <a:endParaRPr lang="en-US"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5313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7E3513-3891-D65E-C08B-1B652ADFCFEC}"/>
              </a:ext>
            </a:extLst>
          </p:cNvPr>
          <p:cNvSpPr txBox="1"/>
          <p:nvPr/>
        </p:nvSpPr>
        <p:spPr>
          <a:xfrm>
            <a:off x="3465690" y="270933"/>
            <a:ext cx="498476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Summary, Conclusions and Plans</a:t>
            </a:r>
          </a:p>
        </p:txBody>
      </p:sp>
      <p:sp>
        <p:nvSpPr>
          <p:cNvPr id="3" name="TextBox 2">
            <a:extLst>
              <a:ext uri="{FF2B5EF4-FFF2-40B4-BE49-F238E27FC236}">
                <a16:creationId xmlns:a16="http://schemas.microsoft.com/office/drawing/2014/main" id="{52D3AC2B-0475-7141-F0AE-4FB062D64D2A}"/>
              </a:ext>
            </a:extLst>
          </p:cNvPr>
          <p:cNvSpPr txBox="1"/>
          <p:nvPr/>
        </p:nvSpPr>
        <p:spPr>
          <a:xfrm>
            <a:off x="319271" y="1072444"/>
            <a:ext cx="11277600" cy="424731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Some progress has been made on the implementation of an imperfect ILS, but not as much as I had hoped.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First, Josh and I need to merge our GGG versions, which diverged in 2019. Since then:</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Josh implemented the GGG2020 upgrades (e.g. new </a:t>
            </a:r>
            <a:r>
              <a:rPr lang="en-US" dirty="0" err="1">
                <a:latin typeface="Times New Roman" panose="02020603050405020304" pitchFamily="18" charset="0"/>
                <a:cs typeface="Times New Roman" panose="02020603050405020304" pitchFamily="18" charset="0"/>
              </a:rPr>
              <a:t>vmr</a:t>
            </a:r>
            <a:r>
              <a:rPr lang="en-US" dirty="0">
                <a:latin typeface="Times New Roman" panose="02020603050405020304" pitchFamily="18" charset="0"/>
                <a:cs typeface="Times New Roman" panose="02020603050405020304" pitchFamily="18" charset="0"/>
              </a:rPr>
              <a:t> profiles, airmass correction for individual windows).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 have made considerable spectroscopy upgrades (mainly in the MIR) since then and many coding changes to prevent compiler warnings.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i2s now has improved behavior for low-resolution cases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Install the MEPH2ILS subroutine into GFIT to compute the ILS and develop the interface to LINEFIT ME/</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files.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Develop the MEPH2AMSH program to derive AMAL and SHEAR from LINEFIT ME/</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output file. Compare resulting ILS with those from direct DFT of the ME and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Continue monitoring the spectroscopy coming out for HITRAN2024.  If anything looks better than what we currently have, adopt it.</a:t>
            </a:r>
          </a:p>
        </p:txBody>
      </p:sp>
    </p:spTree>
    <p:extLst>
      <p:ext uri="{BB962C8B-B14F-4D97-AF65-F5344CB8AC3E}">
        <p14:creationId xmlns:p14="http://schemas.microsoft.com/office/powerpoint/2010/main" val="115532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67ECB0-D128-7553-1D14-2E34A9E298A2}"/>
              </a:ext>
            </a:extLst>
          </p:cNvPr>
          <p:cNvSpPr txBox="1"/>
          <p:nvPr/>
        </p:nvSpPr>
        <p:spPr>
          <a:xfrm>
            <a:off x="1309512" y="778932"/>
            <a:ext cx="991040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Supplemental material on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spectroscopy in the 7885 cm</a:t>
            </a:r>
            <a:r>
              <a:rPr lang="en-US" sz="2800" baseline="30000" dirty="0">
                <a:latin typeface="Times New Roman" panose="02020603050405020304" pitchFamily="18" charset="0"/>
                <a:cs typeface="Times New Roman" panose="02020603050405020304" pitchFamily="18" charset="0"/>
              </a:rPr>
              <a:t>-1</a:t>
            </a:r>
            <a:r>
              <a:rPr lang="en-US" sz="2800" dirty="0">
                <a:latin typeface="Times New Roman" panose="02020603050405020304" pitchFamily="18" charset="0"/>
                <a:cs typeface="Times New Roman" panose="02020603050405020304" pitchFamily="18" charset="0"/>
              </a:rPr>
              <a:t> band.</a:t>
            </a:r>
          </a:p>
        </p:txBody>
      </p:sp>
    </p:spTree>
    <p:extLst>
      <p:ext uri="{BB962C8B-B14F-4D97-AF65-F5344CB8AC3E}">
        <p14:creationId xmlns:p14="http://schemas.microsoft.com/office/powerpoint/2010/main" val="249926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328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6578E-A696-1277-6884-E7B22652428F}"/>
              </a:ext>
            </a:extLst>
          </p:cNvPr>
          <p:cNvSpPr txBox="1"/>
          <p:nvPr/>
        </p:nvSpPr>
        <p:spPr>
          <a:xfrm>
            <a:off x="3762355" y="190005"/>
            <a:ext cx="4190506"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Progress with the GFIT ILS</a:t>
            </a:r>
          </a:p>
        </p:txBody>
      </p:sp>
      <p:sp>
        <p:nvSpPr>
          <p:cNvPr id="5" name="TextBox 4">
            <a:extLst>
              <a:ext uri="{FF2B5EF4-FFF2-40B4-BE49-F238E27FC236}">
                <a16:creationId xmlns:a16="http://schemas.microsoft.com/office/drawing/2014/main" id="{EAAC46F7-35A4-7F81-8DA7-C768B12B5D9E}"/>
              </a:ext>
            </a:extLst>
          </p:cNvPr>
          <p:cNvSpPr txBox="1"/>
          <p:nvPr/>
        </p:nvSpPr>
        <p:spPr>
          <a:xfrm>
            <a:off x="204612" y="885446"/>
            <a:ext cx="11782776" cy="5878532"/>
          </a:xfrm>
          <a:prstGeom prst="rect">
            <a:avLst/>
          </a:prstGeom>
          <a:noFill/>
        </p:spPr>
        <p:txBody>
          <a:bodyPr wrap="square" rtlCol="0">
            <a:spAutoFit/>
          </a:bodyPr>
          <a:lstStyle/>
          <a:p>
            <a:pPr>
              <a:spcAft>
                <a:spcPts val="1200"/>
              </a:spcAft>
            </a:pPr>
            <a:r>
              <a:rPr lang="en-US" dirty="0">
                <a:latin typeface="Times New Roman" panose="02020603050405020304" pitchFamily="18" charset="0"/>
                <a:cs typeface="Times New Roman" panose="02020603050405020304" pitchFamily="18" charset="0"/>
              </a:rPr>
              <a:t>GGG2014 and 2020 assume a perfect ILS based on the MOPD and FOVI parameters in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from .</a:t>
            </a:r>
            <a:r>
              <a:rPr lang="en-US" dirty="0" err="1">
                <a:latin typeface="Times New Roman" panose="02020603050405020304" pitchFamily="18" charset="0"/>
                <a:cs typeface="Times New Roman" panose="02020603050405020304" pitchFamily="18" charset="0"/>
              </a:rPr>
              <a:t>ggg</a:t>
            </a:r>
            <a:r>
              <a:rPr lang="en-US" dirty="0">
                <a:latin typeface="Times New Roman" panose="02020603050405020304" pitchFamily="18" charset="0"/>
                <a:cs typeface="Times New Roman" panose="02020603050405020304" pitchFamily="18" charset="0"/>
              </a:rPr>
              <a:t> file.</a:t>
            </a:r>
          </a:p>
          <a:p>
            <a:pPr>
              <a:spcAft>
                <a:spcPts val="1200"/>
              </a:spcAft>
            </a:pPr>
            <a:r>
              <a:rPr lang="en-US" dirty="0">
                <a:latin typeface="Times New Roman" panose="02020603050405020304" pitchFamily="18" charset="0"/>
                <a:cs typeface="Times New Roman" panose="02020603050405020304" pitchFamily="18" charset="0"/>
              </a:rPr>
              <a:t>The third ILS parameter (AMAL) was implemented into my GFIT code in 2022, to correctly handle angular tilt misalignment, based on the equations of </a:t>
            </a:r>
            <a:r>
              <a:rPr lang="en-US" dirty="0" err="1">
                <a:latin typeface="Times New Roman" panose="02020603050405020304" pitchFamily="18" charset="0"/>
                <a:cs typeface="Times New Roman" panose="02020603050405020304" pitchFamily="18" charset="0"/>
              </a:rPr>
              <a:t>Kauppinen</a:t>
            </a:r>
            <a:r>
              <a:rPr lang="en-US" dirty="0">
                <a:latin typeface="Times New Roman" panose="02020603050405020304" pitchFamily="18" charset="0"/>
                <a:cs typeface="Times New Roman" panose="02020603050405020304" pitchFamily="18" charset="0"/>
              </a:rPr>
              <a:t> and Saarinen (1992). (Only took me 30 years to get around to implementing). This works well for double-passed instruments (e.g. </a:t>
            </a:r>
            <a:r>
              <a:rPr lang="en-US" dirty="0" err="1">
                <a:latin typeface="Times New Roman" panose="02020603050405020304" pitchFamily="18" charset="0"/>
                <a:cs typeface="Times New Roman" panose="02020603050405020304" pitchFamily="18" charset="0"/>
              </a:rPr>
              <a:t>MkIV</a:t>
            </a:r>
            <a:r>
              <a:rPr lang="en-US" dirty="0">
                <a:latin typeface="Times New Roman" panose="02020603050405020304" pitchFamily="18" charset="0"/>
                <a:cs typeface="Times New Roman" panose="02020603050405020304" pitchFamily="18" charset="0"/>
              </a:rPr>
              <a:t>) in which any shear is passively compensated and therefore negligible, as shown at 2022 virtual meeting.</a:t>
            </a:r>
          </a:p>
          <a:p>
            <a:pPr>
              <a:spcAft>
                <a:spcPts val="600"/>
              </a:spcAft>
            </a:pPr>
            <a:r>
              <a:rPr lang="en-US" dirty="0">
                <a:latin typeface="Times New Roman" panose="02020603050405020304" pitchFamily="18" charset="0"/>
                <a:cs typeface="Times New Roman" panose="02020603050405020304" pitchFamily="18" charset="0"/>
              </a:rPr>
              <a:t>So my current version of GFIT assumes an ILS characterized by 3 instrumental parameters read from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Max Optical Path Difference (MOPD)</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Field of View Diameter (FOVI)</a:t>
            </a:r>
          </a:p>
          <a:p>
            <a:pPr marL="285750" indent="-285750">
              <a:spcAft>
                <a:spcPts val="600"/>
              </a:spcAf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Tilt Mis-alignment (AMAL)</a:t>
            </a:r>
          </a:p>
          <a:p>
            <a:pPr>
              <a:spcAft>
                <a:spcPts val="1200"/>
              </a:spcAft>
            </a:pPr>
            <a:r>
              <a:rPr lang="en-US" dirty="0">
                <a:latin typeface="Times New Roman" panose="02020603050405020304" pitchFamily="18" charset="0"/>
                <a:cs typeface="Times New Roman" panose="02020603050405020304" pitchFamily="18" charset="0"/>
              </a:rPr>
              <a:t>It also supports several apodization functions, e.g.  Box-Car, Norton-Beer weak/medium/strong, triangular, ramps)</a:t>
            </a:r>
          </a:p>
          <a:p>
            <a:pPr>
              <a:spcAft>
                <a:spcPts val="1200"/>
              </a:spcAft>
            </a:pPr>
            <a:r>
              <a:rPr lang="en-US" dirty="0">
                <a:latin typeface="Times New Roman" panose="02020603050405020304" pitchFamily="18" charset="0"/>
                <a:cs typeface="Times New Roman" panose="02020603050405020304" pitchFamily="18" charset="0"/>
              </a:rPr>
              <a:t>Tilt misalignment is a lateral displacement of the vertex of the moving HCCRR </a:t>
            </a:r>
            <a:r>
              <a:rPr lang="en-US" dirty="0" err="1">
                <a:latin typeface="Times New Roman" panose="02020603050405020304" pitchFamily="18" charset="0"/>
                <a:cs typeface="Times New Roman" panose="02020603050405020304" pitchFamily="18" charset="0"/>
              </a:rPr>
              <a:t>wrt</a:t>
            </a:r>
            <a:r>
              <a:rPr lang="en-US" dirty="0">
                <a:latin typeface="Times New Roman" panose="02020603050405020304" pitchFamily="18" charset="0"/>
                <a:cs typeface="Times New Roman" panose="02020603050405020304" pitchFamily="18" charset="0"/>
              </a:rPr>
              <a:t> the optical axis (defined by the detected radiation &amp; fixed HCCRR) that increases linearly with OPD. This causes the center of the </a:t>
            </a:r>
            <a:r>
              <a:rPr lang="en-US" dirty="0" err="1">
                <a:latin typeface="Times New Roman" panose="02020603050405020304" pitchFamily="18" charset="0"/>
                <a:cs typeface="Times New Roman" panose="02020603050405020304" pitchFamily="18" charset="0"/>
              </a:rPr>
              <a:t>Haidinger</a:t>
            </a:r>
            <a:r>
              <a:rPr lang="en-US" dirty="0">
                <a:latin typeface="Times New Roman" panose="02020603050405020304" pitchFamily="18" charset="0"/>
                <a:cs typeface="Times New Roman" panose="02020603050405020304" pitchFamily="18" charset="0"/>
              </a:rPr>
              <a:t> fringe pattern to have an angular offset from the center of the field stop that is OPD-independent. Tilt misalignment results in self-apodization producing an asymmetrical contribution to the ILS. </a:t>
            </a:r>
          </a:p>
          <a:p>
            <a:pPr>
              <a:spcAft>
                <a:spcPts val="1200"/>
              </a:spcAft>
            </a:pPr>
            <a:r>
              <a:rPr lang="en-US" dirty="0">
                <a:latin typeface="Times New Roman" panose="02020603050405020304" pitchFamily="18" charset="0"/>
                <a:cs typeface="Times New Roman" panose="02020603050405020304" pitchFamily="18" charset="0"/>
              </a:rPr>
              <a:t>But for instruments that also have significant shear (e.g. single-passed </a:t>
            </a:r>
            <a:r>
              <a:rPr lang="en-US" dirty="0" err="1">
                <a:latin typeface="Times New Roman" panose="02020603050405020304" pitchFamily="18" charset="0"/>
                <a:cs typeface="Times New Roman" panose="02020603050405020304" pitchFamily="18" charset="0"/>
              </a:rPr>
              <a:t>Brukers</a:t>
            </a:r>
            <a:r>
              <a:rPr lang="en-US" dirty="0">
                <a:latin typeface="Times New Roman" panose="02020603050405020304" pitchFamily="18" charset="0"/>
                <a:cs typeface="Times New Roman" panose="02020603050405020304" pitchFamily="18" charset="0"/>
              </a:rPr>
              <a:t>) the tilt misalignment capability won’t be a complete solution. We need a ILS method that will handle cases of shear and tilt misalignment.</a:t>
            </a:r>
          </a:p>
          <a:p>
            <a:pPr>
              <a:spcAft>
                <a:spcPts val="1200"/>
              </a:spcAft>
            </a:pPr>
            <a:r>
              <a:rPr lang="en-US" dirty="0">
                <a:latin typeface="Times New Roman" panose="02020603050405020304" pitchFamily="18" charset="0"/>
                <a:cs typeface="Times New Roman" panose="02020603050405020304" pitchFamily="18" charset="0"/>
              </a:rPr>
              <a:t>Why not use LINEFIT?</a:t>
            </a:r>
          </a:p>
        </p:txBody>
      </p:sp>
    </p:spTree>
    <p:extLst>
      <p:ext uri="{BB962C8B-B14F-4D97-AF65-F5344CB8AC3E}">
        <p14:creationId xmlns:p14="http://schemas.microsoft.com/office/powerpoint/2010/main" val="2702310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5735DA9-D22B-195B-7FEA-38570C5F1240}"/>
              </a:ext>
            </a:extLst>
          </p:cNvPr>
          <p:cNvPicPr>
            <a:picLocks noChangeAspect="1"/>
          </p:cNvPicPr>
          <p:nvPr/>
        </p:nvPicPr>
        <p:blipFill>
          <a:blip r:embed="rId2"/>
          <a:stretch>
            <a:fillRect/>
          </a:stretch>
        </p:blipFill>
        <p:spPr>
          <a:xfrm>
            <a:off x="7134320" y="118954"/>
            <a:ext cx="5029818" cy="6671312"/>
          </a:xfrm>
          <a:prstGeom prst="rect">
            <a:avLst/>
          </a:prstGeom>
        </p:spPr>
      </p:pic>
      <p:pic>
        <p:nvPicPr>
          <p:cNvPr id="5" name="Picture 4">
            <a:extLst>
              <a:ext uri="{FF2B5EF4-FFF2-40B4-BE49-F238E27FC236}">
                <a16:creationId xmlns:a16="http://schemas.microsoft.com/office/drawing/2014/main" id="{F956CC9F-57A3-D3A3-7679-375C2A934065}"/>
              </a:ext>
            </a:extLst>
          </p:cNvPr>
          <p:cNvPicPr>
            <a:picLocks noChangeAspect="1"/>
          </p:cNvPicPr>
          <p:nvPr/>
        </p:nvPicPr>
        <p:blipFill>
          <a:blip r:embed="rId3"/>
          <a:stretch>
            <a:fillRect/>
          </a:stretch>
        </p:blipFill>
        <p:spPr>
          <a:xfrm>
            <a:off x="84654" y="186688"/>
            <a:ext cx="4975362" cy="6671312"/>
          </a:xfrm>
          <a:prstGeom prst="rect">
            <a:avLst/>
          </a:prstGeom>
        </p:spPr>
      </p:pic>
      <p:sp>
        <p:nvSpPr>
          <p:cNvPr id="6" name="TextBox 5">
            <a:extLst>
              <a:ext uri="{FF2B5EF4-FFF2-40B4-BE49-F238E27FC236}">
                <a16:creationId xmlns:a16="http://schemas.microsoft.com/office/drawing/2014/main" id="{6C1DF43B-A5B6-3D64-10A3-51F032F17D39}"/>
              </a:ext>
            </a:extLst>
          </p:cNvPr>
          <p:cNvSpPr txBox="1"/>
          <p:nvPr/>
        </p:nvSpPr>
        <p:spPr>
          <a:xfrm>
            <a:off x="4072780" y="507837"/>
            <a:ext cx="569288" cy="400110"/>
          </a:xfrm>
          <a:prstGeom prst="rect">
            <a:avLst/>
          </a:prstGeom>
          <a:noFill/>
        </p:spPr>
        <p:txBody>
          <a:bodyPr wrap="square" rtlCol="0">
            <a:spAutoFit/>
          </a:bodyPr>
          <a:lstStyle/>
          <a:p>
            <a:r>
              <a:rPr lang="en-US" sz="2000" dirty="0">
                <a:solidFill>
                  <a:schemeClr val="bg1"/>
                </a:solidFill>
              </a:rPr>
              <a:t>MD</a:t>
            </a:r>
          </a:p>
        </p:txBody>
      </p:sp>
      <p:sp>
        <p:nvSpPr>
          <p:cNvPr id="7" name="TextBox 6">
            <a:extLst>
              <a:ext uri="{FF2B5EF4-FFF2-40B4-BE49-F238E27FC236}">
                <a16:creationId xmlns:a16="http://schemas.microsoft.com/office/drawing/2014/main" id="{A7239D07-9495-61EA-A320-4B8417613D46}"/>
              </a:ext>
            </a:extLst>
          </p:cNvPr>
          <p:cNvSpPr txBox="1"/>
          <p:nvPr/>
        </p:nvSpPr>
        <p:spPr>
          <a:xfrm>
            <a:off x="8455378" y="554004"/>
            <a:ext cx="3352800" cy="400110"/>
          </a:xfrm>
          <a:prstGeom prst="rect">
            <a:avLst/>
          </a:prstGeom>
          <a:noFill/>
        </p:spPr>
        <p:txBody>
          <a:bodyPr wrap="square" rtlCol="0">
            <a:spAutoFit/>
          </a:bodyPr>
          <a:lstStyle/>
          <a:p>
            <a:r>
              <a:rPr lang="en-US" sz="2000" dirty="0">
                <a:solidFill>
                  <a:schemeClr val="bg1"/>
                </a:solidFill>
              </a:rPr>
              <a:t>ME(</a:t>
            </a:r>
            <a:r>
              <a:rPr lang="en-US" sz="2000" dirty="0" err="1">
                <a:solidFill>
                  <a:schemeClr val="bg1"/>
                </a:solidFill>
              </a:rPr>
              <a:t>p,q</a:t>
            </a:r>
            <a:r>
              <a:rPr lang="en-US" sz="2000" dirty="0">
                <a:solidFill>
                  <a:schemeClr val="bg1"/>
                </a:solidFill>
              </a:rPr>
              <a:t>) = MD(</a:t>
            </a:r>
            <a:r>
              <a:rPr lang="en-US" sz="2000" dirty="0" err="1">
                <a:solidFill>
                  <a:schemeClr val="bg1"/>
                </a:solidFill>
              </a:rPr>
              <a:t>p,q</a:t>
            </a:r>
            <a:r>
              <a:rPr lang="en-US" sz="2000" dirty="0">
                <a:solidFill>
                  <a:schemeClr val="bg1"/>
                </a:solidFill>
              </a:rPr>
              <a:t>)/MD(p,0)</a:t>
            </a:r>
          </a:p>
        </p:txBody>
      </p:sp>
      <p:sp>
        <p:nvSpPr>
          <p:cNvPr id="8" name="TextBox 7">
            <a:extLst>
              <a:ext uri="{FF2B5EF4-FFF2-40B4-BE49-F238E27FC236}">
                <a16:creationId xmlns:a16="http://schemas.microsoft.com/office/drawing/2014/main" id="{54D80051-24B1-8CFF-1E29-9027AE130635}"/>
              </a:ext>
            </a:extLst>
          </p:cNvPr>
          <p:cNvSpPr txBox="1"/>
          <p:nvPr/>
        </p:nvSpPr>
        <p:spPr>
          <a:xfrm>
            <a:off x="4233159" y="3990459"/>
            <a:ext cx="569288" cy="400110"/>
          </a:xfrm>
          <a:prstGeom prst="rect">
            <a:avLst/>
          </a:prstGeom>
          <a:noFill/>
        </p:spPr>
        <p:txBody>
          <a:bodyPr wrap="square" rtlCol="0">
            <a:spAutoFit/>
          </a:bodyPr>
          <a:lstStyle/>
          <a:p>
            <a:r>
              <a:rPr lang="en-US" sz="2000" dirty="0" err="1">
                <a:solidFill>
                  <a:schemeClr val="bg1"/>
                </a:solidFill>
              </a:rPr>
              <a:t>ѱ</a:t>
            </a:r>
            <a:endParaRPr lang="en-US" sz="2000" dirty="0">
              <a:solidFill>
                <a:schemeClr val="bg1"/>
              </a:solidFill>
            </a:endParaRPr>
          </a:p>
        </p:txBody>
      </p:sp>
      <p:sp>
        <p:nvSpPr>
          <p:cNvPr id="9" name="TextBox 8">
            <a:extLst>
              <a:ext uri="{FF2B5EF4-FFF2-40B4-BE49-F238E27FC236}">
                <a16:creationId xmlns:a16="http://schemas.microsoft.com/office/drawing/2014/main" id="{6D56FB9F-A020-6186-B985-CFF4DD5E9A53}"/>
              </a:ext>
            </a:extLst>
          </p:cNvPr>
          <p:cNvSpPr txBox="1"/>
          <p:nvPr/>
        </p:nvSpPr>
        <p:spPr>
          <a:xfrm>
            <a:off x="8031869" y="4001585"/>
            <a:ext cx="1078263" cy="400110"/>
          </a:xfrm>
          <a:prstGeom prst="rect">
            <a:avLst/>
          </a:prstGeom>
          <a:noFill/>
        </p:spPr>
        <p:txBody>
          <a:bodyPr wrap="square" rtlCol="0">
            <a:spAutoFit/>
          </a:bodyPr>
          <a:lstStyle/>
          <a:p>
            <a:r>
              <a:rPr lang="en-US" sz="2000" dirty="0">
                <a:solidFill>
                  <a:schemeClr val="bg1"/>
                </a:solidFill>
              </a:rPr>
              <a:t>ѱ-ѱ</a:t>
            </a:r>
            <a:r>
              <a:rPr lang="en-US" sz="2000" baseline="-25000" dirty="0">
                <a:solidFill>
                  <a:schemeClr val="bg1"/>
                </a:solidFill>
              </a:rPr>
              <a:t>0</a:t>
            </a:r>
          </a:p>
        </p:txBody>
      </p:sp>
    </p:spTree>
    <p:extLst>
      <p:ext uri="{BB962C8B-B14F-4D97-AF65-F5344CB8AC3E}">
        <p14:creationId xmlns:p14="http://schemas.microsoft.com/office/powerpoint/2010/main" val="2267306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0366555-08DB-F70C-ED3C-8DADE640F3CA}"/>
              </a:ext>
            </a:extLst>
          </p:cNvPr>
          <p:cNvPicPr>
            <a:picLocks noChangeAspect="1"/>
          </p:cNvPicPr>
          <p:nvPr/>
        </p:nvPicPr>
        <p:blipFill>
          <a:blip r:embed="rId2"/>
          <a:stretch>
            <a:fillRect/>
          </a:stretch>
        </p:blipFill>
        <p:spPr>
          <a:xfrm>
            <a:off x="8151828" y="0"/>
            <a:ext cx="4049018" cy="6739467"/>
          </a:xfrm>
          <a:prstGeom prst="rect">
            <a:avLst/>
          </a:prstGeom>
        </p:spPr>
      </p:pic>
      <p:pic>
        <p:nvPicPr>
          <p:cNvPr id="7" name="Picture 6">
            <a:extLst>
              <a:ext uri="{FF2B5EF4-FFF2-40B4-BE49-F238E27FC236}">
                <a16:creationId xmlns:a16="http://schemas.microsoft.com/office/drawing/2014/main" id="{B344751E-8E98-2DF1-426C-4507579BBD66}"/>
              </a:ext>
            </a:extLst>
          </p:cNvPr>
          <p:cNvPicPr>
            <a:picLocks noChangeAspect="1"/>
          </p:cNvPicPr>
          <p:nvPr/>
        </p:nvPicPr>
        <p:blipFill>
          <a:blip r:embed="rId3"/>
          <a:stretch>
            <a:fillRect/>
          </a:stretch>
        </p:blipFill>
        <p:spPr>
          <a:xfrm>
            <a:off x="3962011" y="801509"/>
            <a:ext cx="4175129" cy="5195887"/>
          </a:xfrm>
          <a:prstGeom prst="rect">
            <a:avLst/>
          </a:prstGeom>
        </p:spPr>
      </p:pic>
      <p:pic>
        <p:nvPicPr>
          <p:cNvPr id="9" name="Picture 8">
            <a:extLst>
              <a:ext uri="{FF2B5EF4-FFF2-40B4-BE49-F238E27FC236}">
                <a16:creationId xmlns:a16="http://schemas.microsoft.com/office/drawing/2014/main" id="{99C2FA54-0F85-9AFA-35AB-524C02784E14}"/>
              </a:ext>
            </a:extLst>
          </p:cNvPr>
          <p:cNvPicPr>
            <a:picLocks noChangeAspect="1"/>
          </p:cNvPicPr>
          <p:nvPr/>
        </p:nvPicPr>
        <p:blipFill>
          <a:blip r:embed="rId4"/>
          <a:stretch>
            <a:fillRect/>
          </a:stretch>
        </p:blipFill>
        <p:spPr>
          <a:xfrm>
            <a:off x="13049" y="29844"/>
            <a:ext cx="4027125" cy="6709623"/>
          </a:xfrm>
          <a:prstGeom prst="rect">
            <a:avLst/>
          </a:prstGeom>
        </p:spPr>
      </p:pic>
      <p:sp>
        <p:nvSpPr>
          <p:cNvPr id="4" name="TextBox 3">
            <a:extLst>
              <a:ext uri="{FF2B5EF4-FFF2-40B4-BE49-F238E27FC236}">
                <a16:creationId xmlns:a16="http://schemas.microsoft.com/office/drawing/2014/main" id="{59444209-31F2-C742-A351-7FA764E5C049}"/>
              </a:ext>
            </a:extLst>
          </p:cNvPr>
          <p:cNvSpPr txBox="1"/>
          <p:nvPr/>
        </p:nvSpPr>
        <p:spPr>
          <a:xfrm>
            <a:off x="3375378" y="0"/>
            <a:ext cx="4608954"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Gordon et al. 2022: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section</a:t>
            </a:r>
          </a:p>
        </p:txBody>
      </p:sp>
    </p:spTree>
    <p:extLst>
      <p:ext uri="{BB962C8B-B14F-4D97-AF65-F5344CB8AC3E}">
        <p14:creationId xmlns:p14="http://schemas.microsoft.com/office/powerpoint/2010/main" val="18146041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960441" y="125760"/>
            <a:ext cx="952055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TCCON-motivated adjustments to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1.27</a:t>
            </a:r>
            <a:r>
              <a:rPr lang="en-US" sz="2800" i="1"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m band spectroscopy</a:t>
            </a:r>
          </a:p>
        </p:txBody>
      </p:sp>
      <p:sp>
        <p:nvSpPr>
          <p:cNvPr id="2" name="TextBox 1">
            <a:extLst>
              <a:ext uri="{FF2B5EF4-FFF2-40B4-BE49-F238E27FC236}">
                <a16:creationId xmlns:a16="http://schemas.microsoft.com/office/drawing/2014/main" id="{C972A5DF-A21C-9149-BB6F-B69E673EDD9F}"/>
              </a:ext>
            </a:extLst>
          </p:cNvPr>
          <p:cNvSpPr txBox="1"/>
          <p:nvPr/>
        </p:nvSpPr>
        <p:spPr>
          <a:xfrm>
            <a:off x="193935" y="1472023"/>
            <a:ext cx="9076385" cy="3323987"/>
          </a:xfrm>
          <a:prstGeom prst="rect">
            <a:avLst/>
          </a:prstGeom>
          <a:noFill/>
        </p:spPr>
        <p:txBody>
          <a:bodyPr wrap="square" rtlCol="0">
            <a:spAutoFit/>
          </a:bodyPr>
          <a:lstStyle/>
          <a:p>
            <a:pPr>
              <a:spcBef>
                <a:spcPts val="600"/>
              </a:spcBef>
            </a:pPr>
            <a:r>
              <a:rPr lang="en-US" dirty="0">
                <a:latin typeface="Times New Roman" panose="02020603050405020304" pitchFamily="18" charset="0"/>
                <a:cs typeface="Times New Roman" panose="02020603050405020304" pitchFamily="18" charset="0"/>
              </a:rPr>
              <a:t>TCCON measurements of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are used to cancel systematic errors (instrumental, atmospheric) in measurements of other gases via     </a:t>
            </a:r>
            <a:r>
              <a:rPr lang="en-US" dirty="0" err="1">
                <a:latin typeface="Times New Roman" panose="02020603050405020304" pitchFamily="18" charset="0"/>
                <a:cs typeface="Times New Roman" panose="02020603050405020304" pitchFamily="18" charset="0"/>
              </a:rPr>
              <a:t>Xgas</a:t>
            </a:r>
            <a:r>
              <a:rPr lang="en-US" dirty="0">
                <a:latin typeface="Times New Roman" panose="02020603050405020304" pitchFamily="18" charset="0"/>
                <a:cs typeface="Times New Roman" panose="02020603050405020304" pitchFamily="18" charset="0"/>
              </a:rPr>
              <a:t> = 0.2095 * </a:t>
            </a:r>
            <a:r>
              <a:rPr lang="en-US" dirty="0" err="1">
                <a:latin typeface="Times New Roman" panose="02020603050405020304" pitchFamily="18" charset="0"/>
                <a:cs typeface="Times New Roman" panose="02020603050405020304" pitchFamily="18" charset="0"/>
              </a:rPr>
              <a:t>Gas_Col</a:t>
            </a:r>
            <a:r>
              <a:rPr lang="en-US" dirty="0">
                <a:latin typeface="Times New Roman" panose="02020603050405020304" pitchFamily="18" charset="0"/>
                <a:cs typeface="Times New Roman" panose="02020603050405020304" pitchFamily="18" charset="0"/>
              </a:rPr>
              <a:t> / O2_Col .</a:t>
            </a:r>
          </a:p>
          <a:p>
            <a:pPr>
              <a:spcBef>
                <a:spcPts val="600"/>
              </a:spcBef>
            </a:pPr>
            <a:r>
              <a:rPr lang="en-US" dirty="0">
                <a:latin typeface="Times New Roman" panose="02020603050405020304" pitchFamily="18" charset="0"/>
                <a:cs typeface="Times New Roman" panose="02020603050405020304" pitchFamily="18" charset="0"/>
              </a:rPr>
              <a:t>The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-derived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 0.2095 * </a:t>
            </a:r>
            <a:r>
              <a:rPr lang="en-US" dirty="0" err="1">
                <a:latin typeface="Times New Roman" panose="02020603050405020304" pitchFamily="18" charset="0"/>
                <a:cs typeface="Times New Roman" panose="02020603050405020304" pitchFamily="18" charset="0"/>
              </a:rPr>
              <a:t>Air_Col</a:t>
            </a:r>
            <a:r>
              <a:rPr lang="en-US" dirty="0">
                <a:latin typeface="Times New Roman" panose="02020603050405020304" pitchFamily="18" charset="0"/>
                <a:cs typeface="Times New Roman" panose="02020603050405020304" pitchFamily="18" charset="0"/>
              </a:rPr>
              <a:t>(Ps) / O2_Col(spectra) is useful diagnostic for QC/QA. </a:t>
            </a:r>
          </a:p>
          <a:p>
            <a:pPr>
              <a:spcBef>
                <a:spcPts val="600"/>
              </a:spcBef>
            </a:pP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should always be 1.0 since atmospheric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dry mole fraction varies little from 0.2095.</a:t>
            </a:r>
          </a:p>
          <a:p>
            <a:pPr>
              <a:spcBef>
                <a:spcPts val="600"/>
              </a:spcBef>
            </a:pPr>
            <a:r>
              <a:rPr lang="en-US" dirty="0">
                <a:latin typeface="Times New Roman" panose="02020603050405020304" pitchFamily="18" charset="0"/>
                <a:cs typeface="Times New Roman" panose="02020603050405020304" pitchFamily="18" charset="0"/>
              </a:rPr>
              <a:t>But TCCON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always been systematically ~1% low as compared to surface pressure.</a:t>
            </a:r>
          </a:p>
          <a:p>
            <a:pPr>
              <a:spcBef>
                <a:spcPts val="600"/>
              </a:spcBef>
            </a:pPr>
            <a:r>
              <a:rPr lang="en-US" dirty="0">
                <a:latin typeface="Times New Roman" panose="02020603050405020304" pitchFamily="18" charset="0"/>
                <a:cs typeface="Times New Roman" panose="02020603050405020304" pitchFamily="18" charset="0"/>
              </a:rPr>
              <a:t>Additionally,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has small (0.3%) Airmass-, Temperature-, and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O-dependences, despite using the Speed-Dependent </a:t>
            </a:r>
            <a:r>
              <a:rPr lang="en-US" dirty="0" err="1">
                <a:latin typeface="Times New Roman" panose="02020603050405020304" pitchFamily="18" charset="0"/>
                <a:cs typeface="Times New Roman" panose="02020603050405020304" pitchFamily="18" charset="0"/>
              </a:rPr>
              <a:t>lineshape</a:t>
            </a:r>
            <a:r>
              <a:rPr lang="en-US" dirty="0">
                <a:latin typeface="Times New Roman" panose="02020603050405020304" pitchFamily="18" charset="0"/>
                <a:cs typeface="Times New Roman" panose="02020603050405020304" pitchFamily="18" charset="0"/>
              </a:rPr>
              <a:t> and </a:t>
            </a:r>
            <a:r>
              <a:rPr lang="en-US" dirty="0" err="1">
                <a:latin typeface="Times New Roman" panose="02020603050405020304" pitchFamily="18" charset="0"/>
                <a:cs typeface="Times New Roman" panose="02020603050405020304" pitchFamily="18" charset="0"/>
              </a:rPr>
              <a:t>Linelist</a:t>
            </a:r>
            <a:r>
              <a:rPr lang="en-US" dirty="0">
                <a:latin typeface="Times New Roman" panose="02020603050405020304" pitchFamily="18" charset="0"/>
                <a:cs typeface="Times New Roman" panose="02020603050405020304" pitchFamily="18" charset="0"/>
              </a:rPr>
              <a:t> described in Mendonca (2019).</a:t>
            </a:r>
          </a:p>
          <a:p>
            <a:pPr>
              <a:spcBef>
                <a:spcPts val="600"/>
              </a:spcBef>
            </a:pPr>
            <a:r>
              <a:rPr lang="en-US" dirty="0">
                <a:latin typeface="Times New Roman" panose="02020603050405020304" pitchFamily="18" charset="0"/>
                <a:cs typeface="Times New Roman" panose="02020603050405020304" pitchFamily="18" charset="0"/>
              </a:rPr>
              <a:t>We investigate the possibility that these issues could be spectroscopic in origin. </a:t>
            </a:r>
          </a:p>
          <a:p>
            <a:pPr>
              <a:spcBef>
                <a:spcPts val="600"/>
              </a:spcBef>
            </a:pPr>
            <a:r>
              <a:rPr lang="en-US" dirty="0">
                <a:latin typeface="Times New Roman" panose="02020603050405020304" pitchFamily="18" charset="0"/>
                <a:cs typeface="Times New Roman" panose="02020603050405020304" pitchFamily="18" charset="0"/>
              </a:rPr>
              <a:t>Panels upper-right show the downward variation of  </a:t>
            </a:r>
            <a:r>
              <a:rPr lang="en-US" sz="1700" dirty="0" err="1">
                <a:latin typeface="Times New Roman" panose="02020603050405020304" pitchFamily="18" charset="0"/>
                <a:cs typeface="Times New Roman" panose="02020603050405020304" pitchFamily="18" charset="0"/>
              </a:rPr>
              <a:t>Xluft</a:t>
            </a:r>
            <a:r>
              <a:rPr lang="en-US" sz="1700" dirty="0">
                <a:latin typeface="Times New Roman" panose="02020603050405020304" pitchFamily="18" charset="0"/>
                <a:cs typeface="Times New Roman" panose="02020603050405020304" pitchFamily="18" charset="0"/>
              </a:rPr>
              <a:t> = 0.2095*</a:t>
            </a:r>
            <a:r>
              <a:rPr lang="en-US" sz="1700" dirty="0" err="1">
                <a:latin typeface="Times New Roman" panose="02020603050405020304" pitchFamily="18" charset="0"/>
                <a:cs typeface="Times New Roman" panose="02020603050405020304" pitchFamily="18" charset="0"/>
              </a:rPr>
              <a:t>Air_Col</a:t>
            </a:r>
            <a:r>
              <a:rPr lang="en-US" sz="1700" dirty="0">
                <a:latin typeface="Times New Roman" panose="02020603050405020304" pitchFamily="18" charset="0"/>
                <a:cs typeface="Times New Roman" panose="02020603050405020304" pitchFamily="18" charset="0"/>
              </a:rPr>
              <a:t>(Ps) / O2_Col(spectra)</a:t>
            </a:r>
            <a:r>
              <a:rPr lang="en-US" dirty="0">
                <a:latin typeface="Times New Roman" panose="02020603050405020304" pitchFamily="18" charset="0"/>
                <a:cs typeface="Times New Roman" panose="02020603050405020304" pitchFamily="18" charset="0"/>
              </a:rPr>
              <a:t>  with mean tropospheric temperature (T700) at 3 TCCON sites.</a:t>
            </a:r>
          </a:p>
        </p:txBody>
      </p:sp>
      <p:pic>
        <p:nvPicPr>
          <p:cNvPr id="5" name="Picture 4">
            <a:extLst>
              <a:ext uri="{FF2B5EF4-FFF2-40B4-BE49-F238E27FC236}">
                <a16:creationId xmlns:a16="http://schemas.microsoft.com/office/drawing/2014/main" id="{62B19DAB-371D-294D-87AC-73D881C8D0ED}"/>
              </a:ext>
            </a:extLst>
          </p:cNvPr>
          <p:cNvPicPr>
            <a:picLocks noChangeAspect="1"/>
          </p:cNvPicPr>
          <p:nvPr/>
        </p:nvPicPr>
        <p:blipFill rotWithShape="1">
          <a:blip r:embed="rId2"/>
          <a:srcRect b="53510"/>
          <a:stretch/>
        </p:blipFill>
        <p:spPr>
          <a:xfrm>
            <a:off x="13583" y="4777200"/>
            <a:ext cx="4728538" cy="2052235"/>
          </a:xfrm>
          <a:prstGeom prst="rect">
            <a:avLst/>
          </a:prstGeom>
        </p:spPr>
      </p:pic>
      <p:pic>
        <p:nvPicPr>
          <p:cNvPr id="6" name="Picture 5">
            <a:extLst>
              <a:ext uri="{FF2B5EF4-FFF2-40B4-BE49-F238E27FC236}">
                <a16:creationId xmlns:a16="http://schemas.microsoft.com/office/drawing/2014/main" id="{89AE9CAF-ECEB-7D47-B89A-33D9002C4061}"/>
              </a:ext>
            </a:extLst>
          </p:cNvPr>
          <p:cNvPicPr>
            <a:picLocks noChangeAspect="1"/>
          </p:cNvPicPr>
          <p:nvPr/>
        </p:nvPicPr>
        <p:blipFill>
          <a:blip r:embed="rId3"/>
          <a:stretch>
            <a:fillRect/>
          </a:stretch>
        </p:blipFill>
        <p:spPr>
          <a:xfrm>
            <a:off x="8985668" y="709393"/>
            <a:ext cx="3220438" cy="1786881"/>
          </a:xfrm>
          <a:prstGeom prst="rect">
            <a:avLst/>
          </a:prstGeom>
        </p:spPr>
      </p:pic>
      <p:pic>
        <p:nvPicPr>
          <p:cNvPr id="7" name="Picture 6">
            <a:extLst>
              <a:ext uri="{FF2B5EF4-FFF2-40B4-BE49-F238E27FC236}">
                <a16:creationId xmlns:a16="http://schemas.microsoft.com/office/drawing/2014/main" id="{B95E6546-D23F-264F-A9D0-6DDD758F9C18}"/>
              </a:ext>
            </a:extLst>
          </p:cNvPr>
          <p:cNvPicPr>
            <a:picLocks noChangeAspect="1"/>
          </p:cNvPicPr>
          <p:nvPr/>
        </p:nvPicPr>
        <p:blipFill>
          <a:blip r:embed="rId4"/>
          <a:stretch>
            <a:fillRect/>
          </a:stretch>
        </p:blipFill>
        <p:spPr>
          <a:xfrm>
            <a:off x="8888820" y="2675689"/>
            <a:ext cx="3348222" cy="1885680"/>
          </a:xfrm>
          <a:prstGeom prst="rect">
            <a:avLst/>
          </a:prstGeom>
        </p:spPr>
      </p:pic>
      <p:pic>
        <p:nvPicPr>
          <p:cNvPr id="8" name="Picture 7">
            <a:extLst>
              <a:ext uri="{FF2B5EF4-FFF2-40B4-BE49-F238E27FC236}">
                <a16:creationId xmlns:a16="http://schemas.microsoft.com/office/drawing/2014/main" id="{F41718D2-2B0D-0649-807C-5DD02E747AE7}"/>
              </a:ext>
            </a:extLst>
          </p:cNvPr>
          <p:cNvPicPr>
            <a:picLocks noChangeAspect="1"/>
          </p:cNvPicPr>
          <p:nvPr/>
        </p:nvPicPr>
        <p:blipFill>
          <a:blip r:embed="rId5"/>
          <a:stretch>
            <a:fillRect/>
          </a:stretch>
        </p:blipFill>
        <p:spPr>
          <a:xfrm>
            <a:off x="8988499" y="4710071"/>
            <a:ext cx="3160969" cy="2052235"/>
          </a:xfrm>
          <a:prstGeom prst="rect">
            <a:avLst/>
          </a:prstGeom>
        </p:spPr>
      </p:pic>
      <p:sp>
        <p:nvSpPr>
          <p:cNvPr id="3" name="TextBox 2">
            <a:extLst>
              <a:ext uri="{FF2B5EF4-FFF2-40B4-BE49-F238E27FC236}">
                <a16:creationId xmlns:a16="http://schemas.microsoft.com/office/drawing/2014/main" id="{84996C36-CB7F-6C47-B9A8-1EDC8CAA5627}"/>
              </a:ext>
            </a:extLst>
          </p:cNvPr>
          <p:cNvSpPr txBox="1"/>
          <p:nvPr/>
        </p:nvSpPr>
        <p:spPr>
          <a:xfrm>
            <a:off x="4627715" y="4809687"/>
            <a:ext cx="4367432" cy="2031325"/>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Left:</a:t>
            </a:r>
            <a:r>
              <a:rPr lang="en-US" dirty="0">
                <a:latin typeface="Times New Roman" panose="02020603050405020304" pitchFamily="18" charset="0"/>
                <a:cs typeface="Times New Roman" panose="02020603050405020304" pitchFamily="18" charset="0"/>
              </a:rPr>
              <a:t> showing the old variation of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with SZA at one site (ET). Although this variation is only 0.3%, it cannot be atmospheric. This artifact will induce a 0.3% airmass-dependent bias to XCO2 (1.2 ppm) which will cause a false latitude dependence, and hence spurious 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source/sink attribution. </a:t>
            </a:r>
          </a:p>
        </p:txBody>
      </p:sp>
      <p:sp>
        <p:nvSpPr>
          <p:cNvPr id="9" name="TextBox 8">
            <a:extLst>
              <a:ext uri="{FF2B5EF4-FFF2-40B4-BE49-F238E27FC236}">
                <a16:creationId xmlns:a16="http://schemas.microsoft.com/office/drawing/2014/main" id="{E57AD6A1-950F-E841-9098-53E2BD2B7D2B}"/>
              </a:ext>
            </a:extLst>
          </p:cNvPr>
          <p:cNvSpPr txBox="1"/>
          <p:nvPr/>
        </p:nvSpPr>
        <p:spPr>
          <a:xfrm>
            <a:off x="2690642" y="689117"/>
            <a:ext cx="5353710" cy="707886"/>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Toon, </a:t>
            </a:r>
            <a:r>
              <a:rPr lang="en-US" sz="2000" dirty="0" err="1">
                <a:latin typeface="Times New Roman" panose="02020603050405020304" pitchFamily="18" charset="0"/>
                <a:cs typeface="Times New Roman" panose="02020603050405020304" pitchFamily="18" charset="0"/>
              </a:rPr>
              <a:t>Laughner</a:t>
            </a:r>
            <a:r>
              <a:rPr lang="en-US" sz="2000" dirty="0">
                <a:latin typeface="Times New Roman" panose="02020603050405020304" pitchFamily="18" charset="0"/>
                <a:cs typeface="Times New Roman" panose="02020603050405020304" pitchFamily="18" charset="0"/>
              </a:rPr>
              <a:t>, Wunch, Roehl, Roche, </a:t>
            </a:r>
            <a:r>
              <a:rPr lang="en-US" sz="2000" dirty="0" err="1">
                <a:latin typeface="Times New Roman" panose="02020603050405020304" pitchFamily="18" charset="0"/>
                <a:cs typeface="Times New Roman" panose="02020603050405020304" pitchFamily="18" charset="0"/>
              </a:rPr>
              <a:t>Wennberg</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2020-06-28</a:t>
            </a:r>
          </a:p>
        </p:txBody>
      </p:sp>
      <p:sp>
        <p:nvSpPr>
          <p:cNvPr id="10" name="TextBox 9">
            <a:extLst>
              <a:ext uri="{FF2B5EF4-FFF2-40B4-BE49-F238E27FC236}">
                <a16:creationId xmlns:a16="http://schemas.microsoft.com/office/drawing/2014/main" id="{FCDE91A8-3763-9E40-85B6-C730A1466B55}"/>
              </a:ext>
            </a:extLst>
          </p:cNvPr>
          <p:cNvSpPr txBox="1"/>
          <p:nvPr/>
        </p:nvSpPr>
        <p:spPr>
          <a:xfrm>
            <a:off x="1705416" y="6565312"/>
            <a:ext cx="492955" cy="338554"/>
          </a:xfrm>
          <a:prstGeom prst="rect">
            <a:avLst/>
          </a:prstGeom>
          <a:noFill/>
        </p:spPr>
        <p:txBody>
          <a:bodyPr wrap="none" rtlCol="0">
            <a:spAutoFit/>
          </a:bodyPr>
          <a:lstStyle/>
          <a:p>
            <a:r>
              <a:rPr lang="en-US" sz="1600" dirty="0">
                <a:solidFill>
                  <a:schemeClr val="tx1">
                    <a:lumMod val="65000"/>
                    <a:lumOff val="35000"/>
                  </a:schemeClr>
                </a:solidFill>
              </a:rPr>
              <a:t>SZA</a:t>
            </a:r>
          </a:p>
        </p:txBody>
      </p:sp>
    </p:spTree>
    <p:extLst>
      <p:ext uri="{BB962C8B-B14F-4D97-AF65-F5344CB8AC3E}">
        <p14:creationId xmlns:p14="http://schemas.microsoft.com/office/powerpoint/2010/main" val="274855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1118612" y="244548"/>
            <a:ext cx="475643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TCCON-motivated adjustments</a:t>
            </a:r>
          </a:p>
        </p:txBody>
      </p:sp>
      <p:sp>
        <p:nvSpPr>
          <p:cNvPr id="2" name="TextBox 1">
            <a:extLst>
              <a:ext uri="{FF2B5EF4-FFF2-40B4-BE49-F238E27FC236}">
                <a16:creationId xmlns:a16="http://schemas.microsoft.com/office/drawing/2014/main" id="{846A1BD0-C66F-9043-B6EB-B2D472C62822}"/>
              </a:ext>
            </a:extLst>
          </p:cNvPr>
          <p:cNvSpPr txBox="1"/>
          <p:nvPr/>
        </p:nvSpPr>
        <p:spPr>
          <a:xfrm>
            <a:off x="212656" y="1124864"/>
            <a:ext cx="4848443" cy="535531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investigated the sensitivity of the retrieved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to various spectroscopic parameters.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After trying to minimizing the variation of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(O2) with SZA, Temperature, and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 over several sites, we opted for the following spectroscopic changes:</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Intensities:   x 1.01</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Widths:        x 1.002</a:t>
            </a: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 TDPBHW:   x 0.93</a:t>
            </a:r>
          </a:p>
          <a:p>
            <a:r>
              <a:rPr lang="en-US" dirty="0">
                <a:latin typeface="Times New Roman" panose="02020603050405020304" pitchFamily="18" charset="0"/>
                <a:cs typeface="Times New Roman" panose="02020603050405020304" pitchFamily="18" charset="0"/>
              </a:rPr>
              <a:t>to the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lines over the 7664-8115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region. These changes also slightly reduced the rms fitting residuals, but this was not the primary motivation.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Figures right shows the effect of these changes on the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at the TCCON sites at </a:t>
            </a:r>
            <a:r>
              <a:rPr lang="en-US" dirty="0" err="1">
                <a:latin typeface="Times New Roman" panose="02020603050405020304" pitchFamily="18" charset="0"/>
                <a:cs typeface="Times New Roman" panose="02020603050405020304" pitchFamily="18" charset="0"/>
              </a:rPr>
              <a:t>ParkFalls</a:t>
            </a:r>
            <a:r>
              <a:rPr lang="en-US" dirty="0">
                <a:latin typeface="Times New Roman" panose="02020603050405020304" pitchFamily="18" charset="0"/>
                <a:cs typeface="Times New Roman" panose="02020603050405020304" pitchFamily="18" charset="0"/>
              </a:rPr>
              <a:t> and Lamont.  The right panels show the Mendonca spectroscopy. The left panels show the impact of the changes listed above.</a:t>
            </a:r>
          </a:p>
        </p:txBody>
      </p:sp>
      <p:pic>
        <p:nvPicPr>
          <p:cNvPr id="16" name="Picture 15">
            <a:extLst>
              <a:ext uri="{FF2B5EF4-FFF2-40B4-BE49-F238E27FC236}">
                <a16:creationId xmlns:a16="http://schemas.microsoft.com/office/drawing/2014/main" id="{9B273B19-B5D6-7E4C-8809-61B14669E711}"/>
              </a:ext>
            </a:extLst>
          </p:cNvPr>
          <p:cNvPicPr>
            <a:picLocks noChangeAspect="1"/>
          </p:cNvPicPr>
          <p:nvPr/>
        </p:nvPicPr>
        <p:blipFill>
          <a:blip r:embed="rId2"/>
          <a:stretch>
            <a:fillRect/>
          </a:stretch>
        </p:blipFill>
        <p:spPr>
          <a:xfrm>
            <a:off x="5133815" y="2254106"/>
            <a:ext cx="7005020" cy="2228351"/>
          </a:xfrm>
          <a:prstGeom prst="rect">
            <a:avLst/>
          </a:prstGeom>
        </p:spPr>
      </p:pic>
      <p:pic>
        <p:nvPicPr>
          <p:cNvPr id="18" name="Picture 17">
            <a:extLst>
              <a:ext uri="{FF2B5EF4-FFF2-40B4-BE49-F238E27FC236}">
                <a16:creationId xmlns:a16="http://schemas.microsoft.com/office/drawing/2014/main" id="{FD69D36C-639F-0D45-9EFA-CE2BDACA3EE3}"/>
              </a:ext>
            </a:extLst>
          </p:cNvPr>
          <p:cNvPicPr>
            <a:picLocks noChangeAspect="1"/>
          </p:cNvPicPr>
          <p:nvPr/>
        </p:nvPicPr>
        <p:blipFill>
          <a:blip r:embed="rId3"/>
          <a:stretch>
            <a:fillRect/>
          </a:stretch>
        </p:blipFill>
        <p:spPr>
          <a:xfrm>
            <a:off x="5123989" y="4391249"/>
            <a:ext cx="7024912" cy="2307201"/>
          </a:xfrm>
          <a:prstGeom prst="rect">
            <a:avLst/>
          </a:prstGeom>
        </p:spPr>
      </p:pic>
      <p:sp>
        <p:nvSpPr>
          <p:cNvPr id="3" name="TextBox 2">
            <a:extLst>
              <a:ext uri="{FF2B5EF4-FFF2-40B4-BE49-F238E27FC236}">
                <a16:creationId xmlns:a16="http://schemas.microsoft.com/office/drawing/2014/main" id="{1BF52FE6-26CA-D946-86D3-03088DD6B83D}"/>
              </a:ext>
            </a:extLst>
          </p:cNvPr>
          <p:cNvSpPr txBox="1"/>
          <p:nvPr/>
        </p:nvSpPr>
        <p:spPr>
          <a:xfrm>
            <a:off x="8391175" y="323252"/>
            <a:ext cx="1633781" cy="1754326"/>
          </a:xfrm>
          <a:prstGeom prst="rect">
            <a:avLst/>
          </a:prstGeom>
          <a:noFill/>
        </p:spPr>
        <p:txBody>
          <a:bodyPr wrap="none" rtlCol="0">
            <a:spAutoFit/>
          </a:bodyPr>
          <a:lstStyle/>
          <a:p>
            <a:r>
              <a:rPr lang="en-US" b="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emperature </a:t>
            </a:r>
          </a:p>
          <a:p>
            <a:r>
              <a:rPr lang="en-US" b="1" dirty="0">
                <a:latin typeface="Times New Roman" panose="02020603050405020304" pitchFamily="18" charset="0"/>
                <a:cs typeface="Times New Roman" panose="02020603050405020304" pitchFamily="18" charset="0"/>
              </a:rPr>
              <a:t>D</a:t>
            </a:r>
            <a:r>
              <a:rPr lang="en-US" dirty="0">
                <a:latin typeface="Times New Roman" panose="02020603050405020304" pitchFamily="18" charset="0"/>
                <a:cs typeface="Times New Roman" panose="02020603050405020304" pitchFamily="18" charset="0"/>
              </a:rPr>
              <a:t>ependence of </a:t>
            </a:r>
          </a:p>
          <a:p>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ressure </a:t>
            </a:r>
          </a:p>
          <a:p>
            <a:r>
              <a:rPr lang="en-US" b="1" dirty="0">
                <a:latin typeface="Times New Roman" panose="02020603050405020304" pitchFamily="18" charset="0"/>
                <a:cs typeface="Times New Roman" panose="02020603050405020304" pitchFamily="18" charset="0"/>
              </a:rPr>
              <a:t>B</a:t>
            </a:r>
            <a:r>
              <a:rPr lang="en-US" dirty="0">
                <a:latin typeface="Times New Roman" panose="02020603050405020304" pitchFamily="18" charset="0"/>
                <a:cs typeface="Times New Roman" panose="02020603050405020304" pitchFamily="18" charset="0"/>
              </a:rPr>
              <a:t>roadened</a:t>
            </a:r>
          </a:p>
          <a:p>
            <a:r>
              <a:rPr lang="en-US" b="1" dirty="0">
                <a:latin typeface="Times New Roman" panose="02020603050405020304" pitchFamily="18" charset="0"/>
                <a:cs typeface="Times New Roman" panose="02020603050405020304" pitchFamily="18" charset="0"/>
              </a:rPr>
              <a:t>H</a:t>
            </a:r>
            <a:r>
              <a:rPr lang="en-US" dirty="0">
                <a:latin typeface="Times New Roman" panose="02020603050405020304" pitchFamily="18" charset="0"/>
                <a:cs typeface="Times New Roman" panose="02020603050405020304" pitchFamily="18" charset="0"/>
              </a:rPr>
              <a:t>alf </a:t>
            </a:r>
          </a:p>
          <a:p>
            <a:r>
              <a:rPr lang="en-US" b="1" dirty="0">
                <a:latin typeface="Times New Roman" panose="02020603050405020304" pitchFamily="18" charset="0"/>
                <a:cs typeface="Times New Roman" panose="02020603050405020304" pitchFamily="18" charset="0"/>
              </a:rPr>
              <a:t>W</a:t>
            </a:r>
            <a:r>
              <a:rPr lang="en-US" dirty="0">
                <a:latin typeface="Times New Roman" panose="02020603050405020304" pitchFamily="18" charset="0"/>
                <a:cs typeface="Times New Roman" panose="02020603050405020304" pitchFamily="18" charset="0"/>
              </a:rPr>
              <a:t>idth</a:t>
            </a:r>
          </a:p>
        </p:txBody>
      </p:sp>
      <p:sp>
        <p:nvSpPr>
          <p:cNvPr id="5" name="TextBox 4">
            <a:extLst>
              <a:ext uri="{FF2B5EF4-FFF2-40B4-BE49-F238E27FC236}">
                <a16:creationId xmlns:a16="http://schemas.microsoft.com/office/drawing/2014/main" id="{86A98BF3-6D73-FB41-9198-DB92C2A7E1E4}"/>
              </a:ext>
            </a:extLst>
          </p:cNvPr>
          <p:cNvSpPr txBox="1"/>
          <p:nvPr/>
        </p:nvSpPr>
        <p:spPr>
          <a:xfrm>
            <a:off x="6733954" y="844505"/>
            <a:ext cx="1570366" cy="954107"/>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TDPBHW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Also termed </a:t>
            </a:r>
            <a:r>
              <a:rPr lang="en-US" sz="2000" dirty="0" err="1">
                <a:latin typeface="Times New Roman" panose="02020603050405020304" pitchFamily="18" charset="0"/>
                <a:cs typeface="Times New Roman" panose="02020603050405020304" pitchFamily="18" charset="0"/>
              </a:rPr>
              <a:t>η</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506179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1209771" y="340241"/>
            <a:ext cx="951690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TCCON-based spectroscopy adjustments: H</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O broadening of O</a:t>
            </a:r>
            <a:r>
              <a:rPr lang="en-US" sz="2800" baseline="-25000" dirty="0">
                <a:latin typeface="Times New Roman" panose="02020603050405020304" pitchFamily="18" charset="0"/>
                <a:cs typeface="Times New Roman" panose="02020603050405020304" pitchFamily="18" charset="0"/>
              </a:rPr>
              <a:t>2</a:t>
            </a:r>
          </a:p>
        </p:txBody>
      </p:sp>
      <p:sp>
        <p:nvSpPr>
          <p:cNvPr id="2" name="TextBox 1">
            <a:extLst>
              <a:ext uri="{FF2B5EF4-FFF2-40B4-BE49-F238E27FC236}">
                <a16:creationId xmlns:a16="http://schemas.microsoft.com/office/drawing/2014/main" id="{846A1BD0-C66F-9043-B6EB-B2D472C62822}"/>
              </a:ext>
            </a:extLst>
          </p:cNvPr>
          <p:cNvSpPr txBox="1"/>
          <p:nvPr/>
        </p:nvSpPr>
        <p:spPr>
          <a:xfrm>
            <a:off x="187175" y="1033582"/>
            <a:ext cx="11463226" cy="64633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We further noticed that after binning for SZA, there was a H2O dependence of the </a:t>
            </a:r>
            <a:r>
              <a:rPr lang="en-US" dirty="0" err="1">
                <a:latin typeface="Times New Roman" panose="02020603050405020304" pitchFamily="18" charset="0"/>
                <a:cs typeface="Times New Roman" panose="02020603050405020304" pitchFamily="18" charset="0"/>
              </a:rPr>
              <a:t>Xluft</a:t>
            </a:r>
            <a:r>
              <a:rPr lang="en-US" dirty="0">
                <a:latin typeface="Times New Roman" panose="02020603050405020304" pitchFamily="18" charset="0"/>
                <a:cs typeface="Times New Roman" panose="02020603050405020304" pitchFamily="18" charset="0"/>
              </a:rPr>
              <a:t>.  We found that by assuming that the H2O-broadening of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was 1.4 times that of the air-broadening, this artifact could be reduced. </a:t>
            </a:r>
          </a:p>
        </p:txBody>
      </p:sp>
      <p:pic>
        <p:nvPicPr>
          <p:cNvPr id="12" name="Picture 11">
            <a:extLst>
              <a:ext uri="{FF2B5EF4-FFF2-40B4-BE49-F238E27FC236}">
                <a16:creationId xmlns:a16="http://schemas.microsoft.com/office/drawing/2014/main" id="{EA98D07F-F741-B14B-8C96-521C186FB62A}"/>
              </a:ext>
            </a:extLst>
          </p:cNvPr>
          <p:cNvPicPr>
            <a:picLocks noChangeAspect="1"/>
          </p:cNvPicPr>
          <p:nvPr/>
        </p:nvPicPr>
        <p:blipFill>
          <a:blip r:embed="rId2"/>
          <a:stretch>
            <a:fillRect/>
          </a:stretch>
        </p:blipFill>
        <p:spPr>
          <a:xfrm>
            <a:off x="5273740" y="4578543"/>
            <a:ext cx="6621932" cy="1981746"/>
          </a:xfrm>
          <a:prstGeom prst="rect">
            <a:avLst/>
          </a:prstGeom>
        </p:spPr>
      </p:pic>
      <p:pic>
        <p:nvPicPr>
          <p:cNvPr id="14" name="Picture 13">
            <a:extLst>
              <a:ext uri="{FF2B5EF4-FFF2-40B4-BE49-F238E27FC236}">
                <a16:creationId xmlns:a16="http://schemas.microsoft.com/office/drawing/2014/main" id="{B556B4C1-CC76-714B-BE1D-BA58FEC322B7}"/>
              </a:ext>
            </a:extLst>
          </p:cNvPr>
          <p:cNvPicPr>
            <a:picLocks noChangeAspect="1"/>
          </p:cNvPicPr>
          <p:nvPr/>
        </p:nvPicPr>
        <p:blipFill>
          <a:blip r:embed="rId3"/>
          <a:stretch>
            <a:fillRect/>
          </a:stretch>
        </p:blipFill>
        <p:spPr>
          <a:xfrm>
            <a:off x="5092995" y="1964137"/>
            <a:ext cx="7012585" cy="2373947"/>
          </a:xfrm>
          <a:prstGeom prst="rect">
            <a:avLst/>
          </a:prstGeom>
        </p:spPr>
      </p:pic>
      <p:sp>
        <p:nvSpPr>
          <p:cNvPr id="8" name="TextBox 7">
            <a:extLst>
              <a:ext uri="{FF2B5EF4-FFF2-40B4-BE49-F238E27FC236}">
                <a16:creationId xmlns:a16="http://schemas.microsoft.com/office/drawing/2014/main" id="{D0BD2FA8-622A-CF43-A64E-60D4776EB1EC}"/>
              </a:ext>
            </a:extLst>
          </p:cNvPr>
          <p:cNvSpPr txBox="1"/>
          <p:nvPr/>
        </p:nvSpPr>
        <p:spPr>
          <a:xfrm>
            <a:off x="187175" y="2516167"/>
            <a:ext cx="4826151" cy="369331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Upper-Right: </a:t>
            </a:r>
            <a:r>
              <a:rPr lang="en-US" dirty="0">
                <a:latin typeface="Times New Roman" panose="02020603050405020304" pitchFamily="18" charset="0"/>
                <a:cs typeface="Times New Roman" panose="02020603050405020304" pitchFamily="18" charset="0"/>
              </a:rPr>
              <a:t>Shows the factor 3-4 reduction in the slope of the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O-dependence of retrieved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for 60°&lt;SZA&lt;70° using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O-broadening of O2 of 1.4x that of air-broadening, plus the previously-discussed adjustments.</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Lower-Right: </a:t>
            </a:r>
            <a:r>
              <a:rPr lang="en-US" dirty="0">
                <a:latin typeface="Times New Roman" panose="02020603050405020304" pitchFamily="18" charset="0"/>
                <a:cs typeface="Times New Roman" panose="02020603050405020304" pitchFamily="18" charset="0"/>
              </a:rPr>
              <a:t>Summarizing the effect of the change in the H</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O-broadening of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over the full range of SZA. At large SZA, the slopes become less negative.</a:t>
            </a:r>
          </a:p>
        </p:txBody>
      </p:sp>
      <p:sp>
        <p:nvSpPr>
          <p:cNvPr id="3" name="TextBox 2">
            <a:extLst>
              <a:ext uri="{FF2B5EF4-FFF2-40B4-BE49-F238E27FC236}">
                <a16:creationId xmlns:a16="http://schemas.microsoft.com/office/drawing/2014/main" id="{15C091D9-7733-F341-BD29-3E1014ED408F}"/>
              </a:ext>
            </a:extLst>
          </p:cNvPr>
          <p:cNvSpPr txBox="1"/>
          <p:nvPr/>
        </p:nvSpPr>
        <p:spPr>
          <a:xfrm>
            <a:off x="5730945" y="2530540"/>
            <a:ext cx="4114075" cy="369332"/>
          </a:xfrm>
          <a:prstGeom prst="rect">
            <a:avLst/>
          </a:prstGeom>
          <a:noFill/>
        </p:spPr>
        <p:txBody>
          <a:bodyPr wrap="none" rtlCol="0">
            <a:spAutoFit/>
          </a:bodyPr>
          <a:lstStyle/>
          <a:p>
            <a:r>
              <a:rPr lang="en-US" dirty="0"/>
              <a:t>New                                                            Old</a:t>
            </a:r>
          </a:p>
        </p:txBody>
      </p:sp>
      <p:sp>
        <p:nvSpPr>
          <p:cNvPr id="9" name="TextBox 8">
            <a:extLst>
              <a:ext uri="{FF2B5EF4-FFF2-40B4-BE49-F238E27FC236}">
                <a16:creationId xmlns:a16="http://schemas.microsoft.com/office/drawing/2014/main" id="{1EFF3195-8FAF-AA4B-AC62-18CD967F0A6C}"/>
              </a:ext>
            </a:extLst>
          </p:cNvPr>
          <p:cNvSpPr txBox="1"/>
          <p:nvPr/>
        </p:nvSpPr>
        <p:spPr>
          <a:xfrm>
            <a:off x="7914165" y="4812120"/>
            <a:ext cx="4061176" cy="369332"/>
          </a:xfrm>
          <a:prstGeom prst="rect">
            <a:avLst/>
          </a:prstGeom>
          <a:noFill/>
        </p:spPr>
        <p:txBody>
          <a:bodyPr wrap="none" rtlCol="0">
            <a:spAutoFit/>
          </a:bodyPr>
          <a:lstStyle/>
          <a:p>
            <a:r>
              <a:rPr lang="en-US" dirty="0"/>
              <a:t>New                                                         Old</a:t>
            </a:r>
          </a:p>
        </p:txBody>
      </p:sp>
    </p:spTree>
    <p:extLst>
      <p:ext uri="{BB962C8B-B14F-4D97-AF65-F5344CB8AC3E}">
        <p14:creationId xmlns:p14="http://schemas.microsoft.com/office/powerpoint/2010/main" val="30138363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4390350" y="297711"/>
            <a:ext cx="175881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Discussion</a:t>
            </a:r>
          </a:p>
        </p:txBody>
      </p:sp>
      <p:sp>
        <p:nvSpPr>
          <p:cNvPr id="36" name="TextBox 35">
            <a:extLst>
              <a:ext uri="{FF2B5EF4-FFF2-40B4-BE49-F238E27FC236}">
                <a16:creationId xmlns:a16="http://schemas.microsoft.com/office/drawing/2014/main" id="{880FA6FF-2C2A-A34B-96C4-52AC67F216D0}"/>
              </a:ext>
            </a:extLst>
          </p:cNvPr>
          <p:cNvSpPr txBox="1"/>
          <p:nvPr/>
        </p:nvSpPr>
        <p:spPr>
          <a:xfrm>
            <a:off x="330401" y="927978"/>
            <a:ext cx="11531198" cy="563231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Are these changes plausible from a spectroscopic viewpoint?  Or are we mis-attributing to spectroscopy problems that originate elsewhere?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1) Look at the HITRAN uncertainty flags, which are “554444” for the stronger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lines in this band</a:t>
            </a:r>
          </a:p>
          <a:p>
            <a:r>
              <a:rPr lang="en-US" dirty="0">
                <a:latin typeface="Times New Roman" panose="02020603050405020304" pitchFamily="18" charset="0"/>
                <a:cs typeface="Times New Roman" panose="02020603050405020304" pitchFamily="18" charset="0"/>
              </a:rPr>
              <a:t>So the intensities are good to 5-10% and the widths and TDPBHW to 10-20%</a:t>
            </a:r>
          </a:p>
          <a:p>
            <a:r>
              <a:rPr lang="en-US" dirty="0">
                <a:latin typeface="Times New Roman" panose="02020603050405020304" pitchFamily="18" charset="0"/>
                <a:cs typeface="Times New Roman" panose="02020603050405020304" pitchFamily="18" charset="0"/>
              </a:rPr>
              <a:t>So our adjustments are well within the HITRAN uncertainties.</a:t>
            </a:r>
          </a:p>
          <a:p>
            <a:pPr marL="342900" indent="-342900">
              <a:buAutoNum type="arabicParenR"/>
            </a:pP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Look at the lab data on which these spectroscopic parameters are based, and compare with other high-quality lab data.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References: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Joseph Mendonca, Kimberly Strong, Debra Wunch, Geoffrey C. Toon, David A. Long, Joseph T. Hodges, Vincent T. </a:t>
            </a:r>
            <a:r>
              <a:rPr lang="en-US" dirty="0" err="1">
                <a:latin typeface="Times New Roman" panose="02020603050405020304" pitchFamily="18" charset="0"/>
                <a:cs typeface="Times New Roman" panose="02020603050405020304" pitchFamily="18" charset="0"/>
              </a:rPr>
              <a:t>Sironneau</a:t>
            </a:r>
            <a:r>
              <a:rPr lang="en-US" dirty="0">
                <a:latin typeface="Times New Roman" panose="02020603050405020304" pitchFamily="18" charset="0"/>
                <a:cs typeface="Times New Roman" panose="02020603050405020304" pitchFamily="18" charset="0"/>
              </a:rPr>
              <a:t>, and Jonathan E. Franklin, Using a speed-dependent Voigt line shape to retrieve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from Total Carbon Column Observing Network solar spectra to improve measurements of XCO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Atmos. Meas. Tech., 12, 35–50, 2019</a:t>
            </a:r>
          </a:p>
          <a:p>
            <a:r>
              <a:rPr lang="en-US" dirty="0">
                <a:latin typeface="Times New Roman" panose="02020603050405020304" pitchFamily="18" charset="0"/>
                <a:cs typeface="Times New Roman" panose="02020603050405020304" pitchFamily="18" charset="0"/>
              </a:rPr>
              <a:t>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/10.5194/amt-12-35-2019</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D.D. Tran, H. Tran, S. </a:t>
            </a:r>
            <a:r>
              <a:rPr lang="en-US" dirty="0" err="1">
                <a:latin typeface="Times New Roman" panose="02020603050405020304" pitchFamily="18" charset="0"/>
                <a:cs typeface="Times New Roman" panose="02020603050405020304" pitchFamily="18" charset="0"/>
              </a:rPr>
              <a:t>Vasilchenko</a:t>
            </a:r>
            <a:r>
              <a:rPr lang="en-US" dirty="0">
                <a:latin typeface="Times New Roman" panose="02020603050405020304" pitchFamily="18" charset="0"/>
                <a:cs typeface="Times New Roman" panose="02020603050405020304" pitchFamily="18" charset="0"/>
              </a:rPr>
              <a:t>, S. </a:t>
            </a:r>
            <a:r>
              <a:rPr lang="en-US" dirty="0" err="1">
                <a:latin typeface="Times New Roman" panose="02020603050405020304" pitchFamily="18" charset="0"/>
                <a:cs typeface="Times New Roman" panose="02020603050405020304" pitchFamily="18" charset="0"/>
              </a:rPr>
              <a:t>Kassi</a:t>
            </a:r>
            <a:r>
              <a:rPr lang="en-US" dirty="0">
                <a:latin typeface="Times New Roman" panose="02020603050405020304" pitchFamily="18" charset="0"/>
                <a:cs typeface="Times New Roman" panose="02020603050405020304" pitchFamily="18" charset="0"/>
              </a:rPr>
              <a:t>, A. </a:t>
            </a:r>
            <a:r>
              <a:rPr lang="en-US" dirty="0" err="1">
                <a:latin typeface="Times New Roman" panose="02020603050405020304" pitchFamily="18" charset="0"/>
                <a:cs typeface="Times New Roman" panose="02020603050405020304" pitchFamily="18" charset="0"/>
              </a:rPr>
              <a:t>Campargue</a:t>
            </a:r>
            <a:r>
              <a:rPr lang="en-US" dirty="0">
                <a:latin typeface="Times New Roman" panose="02020603050405020304" pitchFamily="18" charset="0"/>
                <a:cs typeface="Times New Roman" panose="02020603050405020304" pitchFamily="18" charset="0"/>
              </a:rPr>
              <a:t>, D. </a:t>
            </a:r>
            <a:r>
              <a:rPr lang="en-US" dirty="0" err="1">
                <a:latin typeface="Times New Roman" panose="02020603050405020304" pitchFamily="18" charset="0"/>
                <a:cs typeface="Times New Roman" panose="02020603050405020304" pitchFamily="18" charset="0"/>
              </a:rPr>
              <a:t>Mondelain</a:t>
            </a:r>
            <a:r>
              <a:rPr lang="en-US" dirty="0">
                <a:latin typeface="Times New Roman" panose="02020603050405020304" pitchFamily="18" charset="0"/>
                <a:cs typeface="Times New Roman" panose="02020603050405020304" pitchFamily="18" charset="0"/>
              </a:rPr>
              <a:t>, High sensitivity spectroscopy of the O2 band at 1.27 µm: (II) air-broadened line profile parameters, Journal of Quantitative Spectroscopy and Radiative Transfer, 240, 2020, 106673, ISSN 0022-4073, https://</a:t>
            </a:r>
            <a:r>
              <a:rPr lang="en-US" dirty="0" err="1">
                <a:latin typeface="Times New Roman" panose="02020603050405020304" pitchFamily="18" charset="0"/>
                <a:cs typeface="Times New Roman" panose="02020603050405020304" pitchFamily="18" charset="0"/>
              </a:rPr>
              <a:t>doi.org</a:t>
            </a:r>
            <a:r>
              <a:rPr lang="en-US" dirty="0">
                <a:latin typeface="Times New Roman" panose="02020603050405020304" pitchFamily="18" charset="0"/>
                <a:cs typeface="Times New Roman" panose="02020603050405020304" pitchFamily="18" charset="0"/>
              </a:rPr>
              <a:t>/10.1016/j.jqsrt.2019.106673.</a:t>
            </a:r>
          </a:p>
        </p:txBody>
      </p:sp>
    </p:spTree>
    <p:extLst>
      <p:ext uri="{BB962C8B-B14F-4D97-AF65-F5344CB8AC3E}">
        <p14:creationId xmlns:p14="http://schemas.microsoft.com/office/powerpoint/2010/main" val="1718194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1012287" y="197313"/>
            <a:ext cx="1078474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Existing Spectroscopy: Line Intensity comparison of the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1.27 </a:t>
            </a:r>
            <a:r>
              <a:rPr lang="en-US" sz="2800" i="1"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m band</a:t>
            </a:r>
          </a:p>
        </p:txBody>
      </p:sp>
      <p:pic>
        <p:nvPicPr>
          <p:cNvPr id="7" name="Picture 6">
            <a:extLst>
              <a:ext uri="{FF2B5EF4-FFF2-40B4-BE49-F238E27FC236}">
                <a16:creationId xmlns:a16="http://schemas.microsoft.com/office/drawing/2014/main" id="{575976E6-7343-D44E-8291-632D7B0D2CDC}"/>
              </a:ext>
            </a:extLst>
          </p:cNvPr>
          <p:cNvPicPr>
            <a:picLocks noChangeAspect="1"/>
          </p:cNvPicPr>
          <p:nvPr/>
        </p:nvPicPr>
        <p:blipFill>
          <a:blip r:embed="rId2"/>
          <a:stretch>
            <a:fillRect/>
          </a:stretch>
        </p:blipFill>
        <p:spPr>
          <a:xfrm>
            <a:off x="22732" y="750207"/>
            <a:ext cx="4868245" cy="6012100"/>
          </a:xfrm>
          <a:prstGeom prst="rect">
            <a:avLst/>
          </a:prstGeom>
        </p:spPr>
      </p:pic>
      <p:pic>
        <p:nvPicPr>
          <p:cNvPr id="9" name="Picture 8">
            <a:extLst>
              <a:ext uri="{FF2B5EF4-FFF2-40B4-BE49-F238E27FC236}">
                <a16:creationId xmlns:a16="http://schemas.microsoft.com/office/drawing/2014/main" id="{50DEB8C9-D179-5841-A489-B7B827224DBA}"/>
              </a:ext>
            </a:extLst>
          </p:cNvPr>
          <p:cNvPicPr>
            <a:picLocks noChangeAspect="1"/>
          </p:cNvPicPr>
          <p:nvPr/>
        </p:nvPicPr>
        <p:blipFill>
          <a:blip r:embed="rId3"/>
          <a:stretch>
            <a:fillRect/>
          </a:stretch>
        </p:blipFill>
        <p:spPr>
          <a:xfrm>
            <a:off x="7538485" y="828260"/>
            <a:ext cx="4627876" cy="5955322"/>
          </a:xfrm>
          <a:prstGeom prst="rect">
            <a:avLst/>
          </a:prstGeom>
        </p:spPr>
      </p:pic>
      <p:sp>
        <p:nvSpPr>
          <p:cNvPr id="5" name="TextBox 4">
            <a:extLst>
              <a:ext uri="{FF2B5EF4-FFF2-40B4-BE49-F238E27FC236}">
                <a16:creationId xmlns:a16="http://schemas.microsoft.com/office/drawing/2014/main" id="{8D1C443D-81C1-4043-B2C5-298D33755756}"/>
              </a:ext>
            </a:extLst>
          </p:cNvPr>
          <p:cNvSpPr txBox="1"/>
          <p:nvPr/>
        </p:nvSpPr>
        <p:spPr>
          <a:xfrm>
            <a:off x="4766794" y="925032"/>
            <a:ext cx="2878013" cy="341632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Upper Left: </a:t>
            </a:r>
            <a:r>
              <a:rPr lang="en-US" dirty="0">
                <a:latin typeface="Times New Roman" panose="02020603050405020304" pitchFamily="18" charset="0"/>
                <a:cs typeface="Times New Roman" panose="02020603050405020304" pitchFamily="18" charset="0"/>
              </a:rPr>
              <a:t>Tran et al. (2020) intensities seem slightly larger than those of HIT16 or Mendonca(2019),</a:t>
            </a:r>
          </a:p>
          <a:p>
            <a:r>
              <a:rPr lang="en-US" dirty="0">
                <a:latin typeface="Times New Roman" panose="02020603050405020304" pitchFamily="18" charset="0"/>
                <a:cs typeface="Times New Roman" panose="02020603050405020304" pitchFamily="18" charset="0"/>
              </a:rPr>
              <a:t>confirming the plausibility of the 1% increase indicated by the TCCON measurements.</a:t>
            </a:r>
          </a:p>
          <a:p>
            <a:endParaRPr lang="en-US" dirty="0"/>
          </a:p>
          <a:p>
            <a:r>
              <a:rPr lang="en-US" b="1" dirty="0">
                <a:latin typeface="Times New Roman" panose="02020603050405020304" pitchFamily="18" charset="0"/>
                <a:cs typeface="Times New Roman" panose="02020603050405020304" pitchFamily="18" charset="0"/>
              </a:rPr>
              <a:t>Other Panels:</a:t>
            </a:r>
            <a:r>
              <a:rPr lang="en-US" dirty="0">
                <a:latin typeface="Times New Roman" panose="02020603050405020304" pitchFamily="18" charset="0"/>
                <a:cs typeface="Times New Roman" panose="02020603050405020304" pitchFamily="18" charset="0"/>
              </a:rPr>
              <a:t>  same data with a logarithmic Y-scale for better scrutiny of the weak lines.</a:t>
            </a:r>
          </a:p>
        </p:txBody>
      </p:sp>
    </p:spTree>
    <p:extLst>
      <p:ext uri="{BB962C8B-B14F-4D97-AF65-F5344CB8AC3E}">
        <p14:creationId xmlns:p14="http://schemas.microsoft.com/office/powerpoint/2010/main" val="4252101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318849" y="138223"/>
            <a:ext cx="11712052"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Existing Spectroscopy: Line width and shift comparison of the 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1.27 </a:t>
            </a:r>
            <a:r>
              <a:rPr lang="en-US" sz="2800" i="1" dirty="0">
                <a:latin typeface="Times New Roman" panose="02020603050405020304" pitchFamily="18" charset="0"/>
                <a:cs typeface="Times New Roman" panose="02020603050405020304" pitchFamily="18" charset="0"/>
              </a:rPr>
              <a:t>u</a:t>
            </a:r>
            <a:r>
              <a:rPr lang="en-US" sz="2800" dirty="0">
                <a:latin typeface="Times New Roman" panose="02020603050405020304" pitchFamily="18" charset="0"/>
                <a:cs typeface="Times New Roman" panose="02020603050405020304" pitchFamily="18" charset="0"/>
              </a:rPr>
              <a:t>m band</a:t>
            </a:r>
          </a:p>
        </p:txBody>
      </p:sp>
      <p:pic>
        <p:nvPicPr>
          <p:cNvPr id="3" name="Picture 2">
            <a:extLst>
              <a:ext uri="{FF2B5EF4-FFF2-40B4-BE49-F238E27FC236}">
                <a16:creationId xmlns:a16="http://schemas.microsoft.com/office/drawing/2014/main" id="{874E60E7-B9B5-EF42-A7AF-546D45B41FB0}"/>
              </a:ext>
            </a:extLst>
          </p:cNvPr>
          <p:cNvPicPr>
            <a:picLocks noChangeAspect="1"/>
          </p:cNvPicPr>
          <p:nvPr/>
        </p:nvPicPr>
        <p:blipFill>
          <a:blip r:embed="rId2"/>
          <a:stretch>
            <a:fillRect/>
          </a:stretch>
        </p:blipFill>
        <p:spPr>
          <a:xfrm>
            <a:off x="7346432" y="703970"/>
            <a:ext cx="4803169" cy="6090232"/>
          </a:xfrm>
          <a:prstGeom prst="rect">
            <a:avLst/>
          </a:prstGeom>
        </p:spPr>
      </p:pic>
      <p:pic>
        <p:nvPicPr>
          <p:cNvPr id="5" name="Picture 4">
            <a:extLst>
              <a:ext uri="{FF2B5EF4-FFF2-40B4-BE49-F238E27FC236}">
                <a16:creationId xmlns:a16="http://schemas.microsoft.com/office/drawing/2014/main" id="{E1654C44-042A-1049-AC55-A553BC4401A8}"/>
              </a:ext>
            </a:extLst>
          </p:cNvPr>
          <p:cNvPicPr>
            <a:picLocks noChangeAspect="1"/>
          </p:cNvPicPr>
          <p:nvPr/>
        </p:nvPicPr>
        <p:blipFill>
          <a:blip r:embed="rId3"/>
          <a:stretch>
            <a:fillRect/>
          </a:stretch>
        </p:blipFill>
        <p:spPr>
          <a:xfrm>
            <a:off x="74297" y="703970"/>
            <a:ext cx="4660599" cy="6068971"/>
          </a:xfrm>
          <a:prstGeom prst="rect">
            <a:avLst/>
          </a:prstGeom>
        </p:spPr>
      </p:pic>
      <p:sp>
        <p:nvSpPr>
          <p:cNvPr id="2" name="TextBox 1">
            <a:extLst>
              <a:ext uri="{FF2B5EF4-FFF2-40B4-BE49-F238E27FC236}">
                <a16:creationId xmlns:a16="http://schemas.microsoft.com/office/drawing/2014/main" id="{E1F58A8D-8E98-2044-9192-B1E1B30DF8E8}"/>
              </a:ext>
            </a:extLst>
          </p:cNvPr>
          <p:cNvSpPr txBox="1"/>
          <p:nvPr/>
        </p:nvSpPr>
        <p:spPr>
          <a:xfrm>
            <a:off x="4734896" y="925032"/>
            <a:ext cx="2722210" cy="5355312"/>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Upper Left: </a:t>
            </a:r>
            <a:r>
              <a:rPr lang="en-US" dirty="0">
                <a:latin typeface="Times New Roman" panose="02020603050405020304" pitchFamily="18" charset="0"/>
                <a:cs typeface="Times New Roman" panose="02020603050405020304" pitchFamily="18" charset="0"/>
              </a:rPr>
              <a:t>Tran et al (2020) ABHW are slightly larger than those of HIT16 or Mendonca (2019)</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Upper Right: </a:t>
            </a:r>
            <a:r>
              <a:rPr lang="en-US" dirty="0">
                <a:latin typeface="Times New Roman" panose="02020603050405020304" pitchFamily="18" charset="0"/>
                <a:cs typeface="Times New Roman" panose="02020603050405020304" pitchFamily="18" charset="0"/>
              </a:rPr>
              <a:t>Tran’s pressure shifts are smaller (closer to zero) than those in HIT16 or Mendonca.</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Lower-Left: </a:t>
            </a:r>
            <a:r>
              <a:rPr lang="en-US" dirty="0">
                <a:latin typeface="Times New Roman" panose="02020603050405020304" pitchFamily="18" charset="0"/>
                <a:cs typeface="Times New Roman" panose="02020603050405020304" pitchFamily="18" charset="0"/>
              </a:rPr>
              <a:t>Tran’s (2020) did not measure SBHW, so no red points.</a:t>
            </a:r>
          </a:p>
          <a:p>
            <a:endParaRPr lang="en-US"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Lower-Right: </a:t>
            </a:r>
            <a:r>
              <a:rPr lang="en-US" dirty="0">
                <a:latin typeface="Times New Roman" panose="02020603050405020304" pitchFamily="18" charset="0"/>
                <a:cs typeface="Times New Roman" panose="02020603050405020304" pitchFamily="18" charset="0"/>
              </a:rPr>
              <a:t>Tran (2020) measurements were all at room T, so the </a:t>
            </a:r>
            <a:r>
              <a:rPr lang="en-US" dirty="0" err="1">
                <a:latin typeface="Times New Roman" panose="02020603050405020304" pitchFamily="18" charset="0"/>
                <a:cs typeface="Times New Roman" panose="02020603050405020304" pitchFamily="18" charset="0"/>
              </a:rPr>
              <a:t>η</a:t>
            </a:r>
            <a:r>
              <a:rPr lang="en-US" dirty="0">
                <a:latin typeface="Times New Roman" panose="02020603050405020304" pitchFamily="18" charset="0"/>
                <a:cs typeface="Times New Roman" panose="02020603050405020304" pitchFamily="18" charset="0"/>
              </a:rPr>
              <a:t>-values are irrelevant.  </a:t>
            </a:r>
          </a:p>
        </p:txBody>
      </p:sp>
    </p:spTree>
    <p:extLst>
      <p:ext uri="{BB962C8B-B14F-4D97-AF65-F5344CB8AC3E}">
        <p14:creationId xmlns:p14="http://schemas.microsoft.com/office/powerpoint/2010/main" val="3379102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1118612" y="244548"/>
            <a:ext cx="833580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TDPBHW in the 1.27um band: Newman et al. (2000)</a:t>
            </a:r>
          </a:p>
        </p:txBody>
      </p:sp>
      <p:sp>
        <p:nvSpPr>
          <p:cNvPr id="2" name="TextBox 1">
            <a:extLst>
              <a:ext uri="{FF2B5EF4-FFF2-40B4-BE49-F238E27FC236}">
                <a16:creationId xmlns:a16="http://schemas.microsoft.com/office/drawing/2014/main" id="{9567A280-3E38-6F46-8A2C-4287F74A35D5}"/>
              </a:ext>
            </a:extLst>
          </p:cNvPr>
          <p:cNvSpPr txBox="1"/>
          <p:nvPr/>
        </p:nvSpPr>
        <p:spPr>
          <a:xfrm>
            <a:off x="295555" y="1209949"/>
            <a:ext cx="4616689" cy="369331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Newman et al.’s measurements of the T-dependence of widths remain the only ones I could find in the 1.27 um band. So this is an important paper.</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At the end of the abstract they recommend an exponent of -0.85 for the T-dependence of the widths, which is pretty much what HITRAN has for the stronger lines.</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But the data on which this value is based seem to support a lower value, in my opinion, as explained in the next slide.</a:t>
            </a:r>
          </a:p>
        </p:txBody>
      </p:sp>
      <p:pic>
        <p:nvPicPr>
          <p:cNvPr id="12" name="Picture 11">
            <a:extLst>
              <a:ext uri="{FF2B5EF4-FFF2-40B4-BE49-F238E27FC236}">
                <a16:creationId xmlns:a16="http://schemas.microsoft.com/office/drawing/2014/main" id="{8FAB1498-01F0-E042-A91F-A7F84C844840}"/>
              </a:ext>
            </a:extLst>
          </p:cNvPr>
          <p:cNvPicPr>
            <a:picLocks noChangeAspect="1"/>
          </p:cNvPicPr>
          <p:nvPr/>
        </p:nvPicPr>
        <p:blipFill>
          <a:blip r:embed="rId2"/>
          <a:stretch>
            <a:fillRect/>
          </a:stretch>
        </p:blipFill>
        <p:spPr>
          <a:xfrm>
            <a:off x="5007935" y="1209949"/>
            <a:ext cx="7184065" cy="5387080"/>
          </a:xfrm>
          <a:prstGeom prst="rect">
            <a:avLst/>
          </a:prstGeom>
        </p:spPr>
      </p:pic>
      <p:sp>
        <p:nvSpPr>
          <p:cNvPr id="14" name="Rectangle 13">
            <a:extLst>
              <a:ext uri="{FF2B5EF4-FFF2-40B4-BE49-F238E27FC236}">
                <a16:creationId xmlns:a16="http://schemas.microsoft.com/office/drawing/2014/main" id="{11BC4055-183F-0341-BD93-4F174FDBED0D}"/>
              </a:ext>
            </a:extLst>
          </p:cNvPr>
          <p:cNvSpPr/>
          <p:nvPr/>
        </p:nvSpPr>
        <p:spPr>
          <a:xfrm>
            <a:off x="6145622" y="6177515"/>
            <a:ext cx="1467293" cy="202019"/>
          </a:xfrm>
          <a:prstGeom prst="rect">
            <a:avLst/>
          </a:prstGeom>
          <a:solidFill>
            <a:srgbClr val="FFFF00">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1804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C5E7A82-0C52-B846-B4E0-5723BD5F5FA4}"/>
              </a:ext>
            </a:extLst>
          </p:cNvPr>
          <p:cNvSpPr txBox="1"/>
          <p:nvPr/>
        </p:nvSpPr>
        <p:spPr>
          <a:xfrm>
            <a:off x="1839374" y="192703"/>
            <a:ext cx="8335808"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TDPBHW in the 1.27um band: Newman et al. (2000)</a:t>
            </a:r>
          </a:p>
        </p:txBody>
      </p:sp>
      <p:sp>
        <p:nvSpPr>
          <p:cNvPr id="2" name="TextBox 1">
            <a:extLst>
              <a:ext uri="{FF2B5EF4-FFF2-40B4-BE49-F238E27FC236}">
                <a16:creationId xmlns:a16="http://schemas.microsoft.com/office/drawing/2014/main" id="{9567A280-3E38-6F46-8A2C-4287F74A35D5}"/>
              </a:ext>
            </a:extLst>
          </p:cNvPr>
          <p:cNvSpPr txBox="1"/>
          <p:nvPr/>
        </p:nvSpPr>
        <p:spPr>
          <a:xfrm>
            <a:off x="4082902" y="933222"/>
            <a:ext cx="8098340" cy="5832366"/>
          </a:xfrm>
          <a:prstGeom prst="rect">
            <a:avLst/>
          </a:prstGeom>
          <a:noFill/>
        </p:spPr>
        <p:txBody>
          <a:bodyPr wrap="square" rtlCol="0">
            <a:spAutoFit/>
          </a:bodyPr>
          <a:lstStyle/>
          <a:p>
            <a:pPr>
              <a:spcAft>
                <a:spcPts val="1200"/>
              </a:spcAft>
            </a:pPr>
            <a:r>
              <a:rPr lang="en-US" sz="1700" dirty="0">
                <a:latin typeface="Times New Roman" panose="02020603050405020304" pitchFamily="18" charset="0"/>
                <a:cs typeface="Times New Roman" panose="02020603050405020304" pitchFamily="18" charset="0"/>
              </a:rPr>
              <a:t>Fig.9a shows a ratio of air-broadened O</a:t>
            </a:r>
            <a:r>
              <a:rPr lang="en-US" sz="1700" baseline="-25000" dirty="0">
                <a:latin typeface="Times New Roman" panose="02020603050405020304" pitchFamily="18" charset="0"/>
                <a:cs typeface="Times New Roman" panose="02020603050405020304" pitchFamily="18" charset="0"/>
              </a:rPr>
              <a:t>2</a:t>
            </a:r>
            <a:r>
              <a:rPr lang="en-US" sz="1700" dirty="0">
                <a:latin typeface="Times New Roman" panose="02020603050405020304" pitchFamily="18" charset="0"/>
                <a:cs typeface="Times New Roman" panose="02020603050405020304" pitchFamily="18" charset="0"/>
              </a:rPr>
              <a:t> widths at 234K versus 294K of  1.159 ± 0.014       This implies (294/234)</a:t>
            </a:r>
            <a:r>
              <a:rPr lang="en-US" sz="1700" baseline="300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=1.159 ± 0.014.    Hence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 0.65 ± 0.05</a:t>
            </a:r>
          </a:p>
          <a:p>
            <a:pPr>
              <a:spcAft>
                <a:spcPts val="1200"/>
              </a:spcAft>
            </a:pPr>
            <a:r>
              <a:rPr lang="en-US" sz="1700" dirty="0">
                <a:latin typeface="Times New Roman" panose="02020603050405020304" pitchFamily="18" charset="0"/>
                <a:cs typeface="Times New Roman" panose="02020603050405020304" pitchFamily="18" charset="0"/>
              </a:rPr>
              <a:t>Fig.9b shows a ratio of air-broadened O</a:t>
            </a:r>
            <a:r>
              <a:rPr lang="en-US" sz="1700" baseline="-25000" dirty="0">
                <a:latin typeface="Times New Roman" panose="02020603050405020304" pitchFamily="18" charset="0"/>
                <a:cs typeface="Times New Roman" panose="02020603050405020304" pitchFamily="18" charset="0"/>
              </a:rPr>
              <a:t>2</a:t>
            </a:r>
            <a:r>
              <a:rPr lang="en-US" sz="1700" dirty="0">
                <a:latin typeface="Times New Roman" panose="02020603050405020304" pitchFamily="18" charset="0"/>
                <a:cs typeface="Times New Roman" panose="02020603050405020304" pitchFamily="18" charset="0"/>
              </a:rPr>
              <a:t> widths at 200K versus 294K of  1.395 ± 0.005.      This implies (294/200)</a:t>
            </a:r>
            <a:r>
              <a:rPr lang="en-US" sz="1700" baseline="300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=1.394 ± 0.005.    Hence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 0.86 ± 0.01</a:t>
            </a:r>
          </a:p>
          <a:p>
            <a:pPr>
              <a:spcAft>
                <a:spcPts val="1200"/>
              </a:spcAft>
            </a:pPr>
            <a:r>
              <a:rPr lang="en-US" sz="1700" dirty="0">
                <a:latin typeface="Times New Roman" panose="02020603050405020304" pitchFamily="18" charset="0"/>
                <a:cs typeface="Times New Roman" panose="02020603050405020304" pitchFamily="18" charset="0"/>
              </a:rPr>
              <a:t>Newman et al. then somehow average these two values (0.65 and 0.86) to get 0.85 ± 0.07</a:t>
            </a:r>
          </a:p>
          <a:p>
            <a:r>
              <a:rPr lang="en-US" sz="1700" dirty="0">
                <a:latin typeface="Times New Roman" panose="02020603050405020304" pitchFamily="18" charset="0"/>
                <a:cs typeface="Times New Roman" panose="02020603050405020304" pitchFamily="18" charset="0"/>
              </a:rPr>
              <a:t>Four comments:  </a:t>
            </a:r>
          </a:p>
          <a:p>
            <a:pPr lvl="1"/>
            <a:r>
              <a:rPr lang="en-US" sz="1700" dirty="0">
                <a:latin typeface="Times New Roman" panose="02020603050405020304" pitchFamily="18" charset="0"/>
                <a:cs typeface="Times New Roman" panose="02020603050405020304" pitchFamily="18" charset="0"/>
              </a:rPr>
              <a:t>1) These uncertainties (0.014, 0.005) seem optimistic given the scatter of the points. </a:t>
            </a:r>
          </a:p>
          <a:p>
            <a:pPr lvl="1"/>
            <a:r>
              <a:rPr lang="en-US" sz="1700" dirty="0">
                <a:latin typeface="Times New Roman" panose="02020603050405020304" pitchFamily="18" charset="0"/>
                <a:cs typeface="Times New Roman" panose="02020603050405020304" pitchFamily="18" charset="0"/>
              </a:rPr>
              <a:t>2) The derived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-values are inconsistent: 0.65 ± 0.05 does not overlap 0.86 ± 0.01. This implies a systematic error in the measurements (e.g. temperature) or that the functional form (294/T)</a:t>
            </a:r>
            <a:r>
              <a:rPr lang="en-US" sz="1700" baseline="300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is inappropriate.</a:t>
            </a:r>
          </a:p>
          <a:p>
            <a:pPr lvl="1"/>
            <a:r>
              <a:rPr lang="en-US" sz="1700" dirty="0">
                <a:latin typeface="Times New Roman" panose="02020603050405020304" pitchFamily="18" charset="0"/>
                <a:cs typeface="Times New Roman" panose="02020603050405020304" pitchFamily="18" charset="0"/>
              </a:rPr>
              <a:t>3) The propagated uncertainty in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 from fig. 9b (0.05) is 5x smaller than that from 9a (0.01) and so in any weighted average of the two, the data in 9b will have 25x the weight of the data in 9a. [The only way of averaging 0.86 and 0.65 to get 0.85].</a:t>
            </a:r>
          </a:p>
          <a:p>
            <a:pPr lvl="1"/>
            <a:r>
              <a:rPr lang="en-US" sz="1700" dirty="0">
                <a:latin typeface="Times New Roman" panose="02020603050405020304" pitchFamily="18" charset="0"/>
                <a:cs typeface="Times New Roman" panose="02020603050405020304" pitchFamily="18" charset="0"/>
              </a:rPr>
              <a:t>4) The vast majority of atmospheric O</a:t>
            </a:r>
            <a:r>
              <a:rPr lang="en-US" sz="1700" baseline="-25000" dirty="0">
                <a:latin typeface="Times New Roman" panose="02020603050405020304" pitchFamily="18" charset="0"/>
                <a:cs typeface="Times New Roman" panose="02020603050405020304" pitchFamily="18" charset="0"/>
              </a:rPr>
              <a:t>2</a:t>
            </a:r>
            <a:r>
              <a:rPr lang="en-US" sz="1700" dirty="0">
                <a:latin typeface="Times New Roman" panose="02020603050405020304" pitchFamily="18" charset="0"/>
                <a:cs typeface="Times New Roman" panose="02020603050405020304" pitchFamily="18" charset="0"/>
              </a:rPr>
              <a:t> is found at temperatures above 250K, so the data in 9b are less relevant than those in 9a, despite their superior precision.</a:t>
            </a:r>
          </a:p>
          <a:p>
            <a:pPr>
              <a:spcBef>
                <a:spcPts val="1200"/>
              </a:spcBef>
            </a:pPr>
            <a:r>
              <a:rPr lang="en-US" sz="1700" dirty="0">
                <a:latin typeface="Times New Roman" panose="02020603050405020304" pitchFamily="18" charset="0"/>
                <a:cs typeface="Times New Roman" panose="02020603050405020304" pitchFamily="18" charset="0"/>
              </a:rPr>
              <a:t>So we disagree with Newman et </a:t>
            </a:r>
            <a:r>
              <a:rPr lang="en-US" sz="1700" dirty="0" err="1">
                <a:latin typeface="Times New Roman" panose="02020603050405020304" pitchFamily="18" charset="0"/>
                <a:cs typeface="Times New Roman" panose="02020603050405020304" pitchFamily="18" charset="0"/>
              </a:rPr>
              <a:t>al’s</a:t>
            </a:r>
            <a:r>
              <a:rPr lang="en-US" sz="1700" dirty="0">
                <a:latin typeface="Times New Roman" panose="02020603050405020304" pitchFamily="18" charset="0"/>
                <a:cs typeface="Times New Roman" panose="02020603050405020304" pitchFamily="18" charset="0"/>
              </a:rPr>
              <a:t> conclusion that the data in their fig.9 support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=0.85. We would give the 246K &amp; 200K datasets equal weight, arriving at a mean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-value of 0.76.   </a:t>
            </a:r>
          </a:p>
          <a:p>
            <a:pPr>
              <a:spcBef>
                <a:spcPts val="1200"/>
              </a:spcBef>
            </a:pPr>
            <a:r>
              <a:rPr lang="en-US" sz="1700" dirty="0">
                <a:latin typeface="Times New Roman" panose="02020603050405020304" pitchFamily="18" charset="0"/>
                <a:cs typeface="Times New Roman" panose="02020603050405020304" pitchFamily="18" charset="0"/>
              </a:rPr>
              <a:t>So the 7% reduction of the average </a:t>
            </a:r>
            <a:r>
              <a:rPr lang="en-US" sz="1700" dirty="0" err="1">
                <a:latin typeface="Times New Roman" panose="02020603050405020304" pitchFamily="18" charset="0"/>
                <a:cs typeface="Times New Roman" panose="02020603050405020304" pitchFamily="18" charset="0"/>
              </a:rPr>
              <a:t>η</a:t>
            </a:r>
            <a:r>
              <a:rPr lang="en-US" sz="1700" dirty="0">
                <a:latin typeface="Times New Roman" panose="02020603050405020304" pitchFamily="18" charset="0"/>
                <a:cs typeface="Times New Roman" panose="02020603050405020304" pitchFamily="18" charset="0"/>
              </a:rPr>
              <a:t>-value in the new TCCON </a:t>
            </a:r>
            <a:r>
              <a:rPr lang="en-US" sz="1700" dirty="0" err="1">
                <a:latin typeface="Times New Roman" panose="02020603050405020304" pitchFamily="18" charset="0"/>
                <a:cs typeface="Times New Roman" panose="02020603050405020304" pitchFamily="18" charset="0"/>
              </a:rPr>
              <a:t>linelist</a:t>
            </a:r>
            <a:r>
              <a:rPr lang="en-US" sz="1700" dirty="0">
                <a:latin typeface="Times New Roman" panose="02020603050405020304" pitchFamily="18" charset="0"/>
                <a:cs typeface="Times New Roman" panose="02020603050405020304" pitchFamily="18" charset="0"/>
              </a:rPr>
              <a:t> from 0.83 to 0.77 is more than plausible, it produces a better fit to the data.</a:t>
            </a:r>
          </a:p>
        </p:txBody>
      </p:sp>
      <p:pic>
        <p:nvPicPr>
          <p:cNvPr id="5" name="Picture 4">
            <a:extLst>
              <a:ext uri="{FF2B5EF4-FFF2-40B4-BE49-F238E27FC236}">
                <a16:creationId xmlns:a16="http://schemas.microsoft.com/office/drawing/2014/main" id="{53503ABB-90A7-AF4C-A3AA-E70037D21BC6}"/>
              </a:ext>
            </a:extLst>
          </p:cNvPr>
          <p:cNvPicPr>
            <a:picLocks noChangeAspect="1"/>
          </p:cNvPicPr>
          <p:nvPr/>
        </p:nvPicPr>
        <p:blipFill rotWithShape="1">
          <a:blip r:embed="rId2"/>
          <a:srcRect l="3225"/>
          <a:stretch/>
        </p:blipFill>
        <p:spPr>
          <a:xfrm>
            <a:off x="106324" y="860738"/>
            <a:ext cx="3820716" cy="5923585"/>
          </a:xfrm>
          <a:prstGeom prst="rect">
            <a:avLst/>
          </a:prstGeom>
        </p:spPr>
      </p:pic>
    </p:spTree>
    <p:extLst>
      <p:ext uri="{BB962C8B-B14F-4D97-AF65-F5344CB8AC3E}">
        <p14:creationId xmlns:p14="http://schemas.microsoft.com/office/powerpoint/2010/main" val="648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15B383-82A2-D549-D12B-8DE753C1F54A}"/>
              </a:ext>
            </a:extLst>
          </p:cNvPr>
          <p:cNvSpPr txBox="1"/>
          <p:nvPr/>
        </p:nvSpPr>
        <p:spPr>
          <a:xfrm>
            <a:off x="2429877" y="180471"/>
            <a:ext cx="6627135"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Griffith/Wollongong  LINEFIT ILS Exercise</a:t>
            </a:r>
          </a:p>
        </p:txBody>
      </p:sp>
      <p:pic>
        <p:nvPicPr>
          <p:cNvPr id="3" name="Picture 2">
            <a:extLst>
              <a:ext uri="{FF2B5EF4-FFF2-40B4-BE49-F238E27FC236}">
                <a16:creationId xmlns:a16="http://schemas.microsoft.com/office/drawing/2014/main" id="{846326DC-4043-233F-9607-743D76112F89}"/>
              </a:ext>
            </a:extLst>
          </p:cNvPr>
          <p:cNvPicPr>
            <a:picLocks noChangeAspect="1"/>
          </p:cNvPicPr>
          <p:nvPr/>
        </p:nvPicPr>
        <p:blipFill>
          <a:blip r:embed="rId2"/>
          <a:stretch>
            <a:fillRect/>
          </a:stretch>
        </p:blipFill>
        <p:spPr>
          <a:xfrm>
            <a:off x="6781238" y="1447296"/>
            <a:ext cx="4527289" cy="3672368"/>
          </a:xfrm>
          <a:prstGeom prst="rect">
            <a:avLst/>
          </a:prstGeom>
          <a:ln>
            <a:solidFill>
              <a:schemeClr val="tx1"/>
            </a:solidFill>
          </a:ln>
        </p:spPr>
      </p:pic>
      <p:pic>
        <p:nvPicPr>
          <p:cNvPr id="4" name="Picture 3">
            <a:extLst>
              <a:ext uri="{FF2B5EF4-FFF2-40B4-BE49-F238E27FC236}">
                <a16:creationId xmlns:a16="http://schemas.microsoft.com/office/drawing/2014/main" id="{4F694B10-EB43-A054-B5C1-72CC7951D566}"/>
              </a:ext>
            </a:extLst>
          </p:cNvPr>
          <p:cNvPicPr>
            <a:picLocks noChangeAspect="1"/>
          </p:cNvPicPr>
          <p:nvPr/>
        </p:nvPicPr>
        <p:blipFill>
          <a:blip r:embed="rId3"/>
          <a:stretch>
            <a:fillRect/>
          </a:stretch>
        </p:blipFill>
        <p:spPr>
          <a:xfrm>
            <a:off x="707538" y="1469873"/>
            <a:ext cx="4527288" cy="3660704"/>
          </a:xfrm>
          <a:prstGeom prst="rect">
            <a:avLst/>
          </a:prstGeom>
          <a:ln>
            <a:solidFill>
              <a:schemeClr val="tx1"/>
            </a:solidFill>
          </a:ln>
        </p:spPr>
      </p:pic>
      <p:sp>
        <p:nvSpPr>
          <p:cNvPr id="5" name="TextBox 4">
            <a:extLst>
              <a:ext uri="{FF2B5EF4-FFF2-40B4-BE49-F238E27FC236}">
                <a16:creationId xmlns:a16="http://schemas.microsoft.com/office/drawing/2014/main" id="{154DE4AF-6DB3-8EA5-FE09-AFE4BFE2A9C5}"/>
              </a:ext>
            </a:extLst>
          </p:cNvPr>
          <p:cNvSpPr txBox="1"/>
          <p:nvPr/>
        </p:nvSpPr>
        <p:spPr>
          <a:xfrm>
            <a:off x="703532" y="883257"/>
            <a:ext cx="10784936" cy="369332"/>
          </a:xfrm>
          <a:prstGeom prst="rect">
            <a:avLst/>
          </a:prstGeom>
          <a:noFill/>
        </p:spPr>
        <p:txBody>
          <a:bodyPr wrap="square" rtlCol="0">
            <a:spAutoFit/>
          </a:bodyPr>
          <a:lstStyle/>
          <a:p>
            <a:pPr algn="l"/>
            <a:r>
              <a:rPr lang="en-US" b="0" i="0" u="none" strike="noStrike" dirty="0">
                <a:solidFill>
                  <a:srgbClr val="000000"/>
                </a:solidFill>
                <a:effectLst/>
                <a:latin typeface="Times New Roman" panose="02020603050405020304" pitchFamily="18" charset="0"/>
                <a:cs typeface="Times New Roman" panose="02020603050405020304" pitchFamily="18" charset="0"/>
              </a:rPr>
              <a:t>Plots from Dave’s LINEFIT analysis of Wollongong cell HCl spectra, before (left) and after (right) a realignment. </a:t>
            </a:r>
            <a:endParaRPr lang="en-US" dirty="0">
              <a:solidFill>
                <a:srgbClr val="00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679A77-84D7-BE4F-3ACA-4B2383D1C097}"/>
              </a:ext>
            </a:extLst>
          </p:cNvPr>
          <p:cNvSpPr txBox="1"/>
          <p:nvPr/>
        </p:nvSpPr>
        <p:spPr>
          <a:xfrm>
            <a:off x="716342" y="4887019"/>
            <a:ext cx="10990235" cy="646331"/>
          </a:xfrm>
          <a:prstGeom prst="rect">
            <a:avLst/>
          </a:prstGeom>
          <a:noFill/>
        </p:spPr>
        <p:txBody>
          <a:bodyPr wrap="square" rtlCol="0">
            <a:spAutoFit/>
          </a:bodyPr>
          <a:lstStyle/>
          <a:p>
            <a:pPr algn="l"/>
            <a:r>
              <a:rPr lang="en-US" sz="1800" b="0" i="0" u="none" strike="noStrike" dirty="0">
                <a:solidFill>
                  <a:srgbClr val="000000"/>
                </a:solidFill>
                <a:effectLst/>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Left: Before realignment; ME reaches 1.035		   Right: After realignment; ME is much </a:t>
            </a:r>
            <a:r>
              <a:rPr lang="en-US" dirty="0" err="1">
                <a:latin typeface="Times New Roman" panose="02020603050405020304" pitchFamily="18" charset="0"/>
                <a:cs typeface="Times New Roman" panose="02020603050405020304" pitchFamily="18" charset="0"/>
              </a:rPr>
              <a:t>closee</a:t>
            </a:r>
            <a:r>
              <a:rPr lang="en-US" dirty="0">
                <a:latin typeface="Times New Roman" panose="02020603050405020304" pitchFamily="18" charset="0"/>
                <a:cs typeface="Times New Roman" panose="02020603050405020304" pitchFamily="18" charset="0"/>
              </a:rPr>
              <a:t> to 1</a:t>
            </a:r>
          </a:p>
        </p:txBody>
      </p:sp>
      <p:sp>
        <p:nvSpPr>
          <p:cNvPr id="7" name="TextBox 6">
            <a:extLst>
              <a:ext uri="{FF2B5EF4-FFF2-40B4-BE49-F238E27FC236}">
                <a16:creationId xmlns:a16="http://schemas.microsoft.com/office/drawing/2014/main" id="{BF3A4F3C-6D92-3F9E-C226-A373174F9B0D}"/>
              </a:ext>
            </a:extLst>
          </p:cNvPr>
          <p:cNvSpPr txBox="1"/>
          <p:nvPr/>
        </p:nvSpPr>
        <p:spPr>
          <a:xfrm>
            <a:off x="307482" y="5631993"/>
            <a:ext cx="11911976" cy="1200329"/>
          </a:xfrm>
          <a:prstGeom prst="rect">
            <a:avLst/>
          </a:prstGeom>
          <a:noFill/>
        </p:spPr>
        <p:txBody>
          <a:bodyPr wrap="square" rtlCol="0">
            <a:spAutoFit/>
          </a:bodyPr>
          <a:lstStyle/>
          <a:p>
            <a:pPr algn="l"/>
            <a:r>
              <a:rPr lang="en-US" dirty="0">
                <a:solidFill>
                  <a:srgbClr val="000000"/>
                </a:solidFill>
                <a:latin typeface="Times New Roman" panose="02020603050405020304" pitchFamily="18" charset="0"/>
                <a:cs typeface="Times New Roman" panose="02020603050405020304" pitchFamily="18" charset="0"/>
              </a:rPr>
              <a:t>GFIT cannot use the LINEFIT ILS directly because the d</a:t>
            </a:r>
            <a:r>
              <a:rPr lang="en-US" i="1" dirty="0">
                <a:solidFill>
                  <a:srgbClr val="000000"/>
                </a:solidFill>
                <a:latin typeface="Times New Roman" panose="02020603050405020304" pitchFamily="18" charset="0"/>
                <a:cs typeface="Times New Roman" panose="02020603050405020304" pitchFamily="18" charset="0"/>
              </a:rPr>
              <a:t>v</a:t>
            </a:r>
            <a:r>
              <a:rPr lang="en-US" dirty="0">
                <a:solidFill>
                  <a:srgbClr val="000000"/>
                </a:solidFill>
                <a:latin typeface="Times New Roman" panose="02020603050405020304" pitchFamily="18" charset="0"/>
                <a:cs typeface="Times New Roman" panose="02020603050405020304" pitchFamily="18" charset="0"/>
              </a:rPr>
              <a:t> grid is different to what GFIT wants and is only valid at 5700 cm-1. </a:t>
            </a:r>
            <a:r>
              <a:rPr lang="en-US" b="0" i="0" u="none" strike="noStrike" dirty="0">
                <a:solidFill>
                  <a:srgbClr val="000000"/>
                </a:solidFill>
                <a:effectLst/>
                <a:latin typeface="Times New Roman" panose="02020603050405020304" pitchFamily="18" charset="0"/>
                <a:cs typeface="Times New Roman" panose="02020603050405020304" pitchFamily="18" charset="0"/>
              </a:rPr>
              <a:t>But GFIT could use the ME/</a:t>
            </a:r>
            <a:r>
              <a:rPr lang="en-US" b="0" i="1" u="none" strike="noStrike" dirty="0" err="1">
                <a:solidFill>
                  <a:srgbClr val="000000"/>
                </a:solidFill>
                <a:effectLst/>
                <a:latin typeface="Times New Roman" panose="02020603050405020304" pitchFamily="18" charset="0"/>
                <a:cs typeface="Times New Roman" panose="02020603050405020304" pitchFamily="18" charset="0"/>
              </a:rPr>
              <a:t>ѱ</a:t>
            </a:r>
            <a:r>
              <a:rPr lang="en-US" b="0" i="0" u="none" strike="noStrike" dirty="0">
                <a:solidFill>
                  <a:srgbClr val="000000"/>
                </a:solidFill>
                <a:effectLst/>
                <a:latin typeface="Times New Roman" panose="02020603050405020304" pitchFamily="18" charset="0"/>
                <a:cs typeface="Times New Roman" panose="02020603050405020304" pitchFamily="18" charset="0"/>
              </a:rPr>
              <a:t> produced by LINEFIT then compute ILS on the grid that it wants for any window.</a:t>
            </a:r>
          </a:p>
          <a:p>
            <a:pPr algn="l"/>
            <a:r>
              <a:rPr lang="en-US" dirty="0">
                <a:solidFill>
                  <a:srgbClr val="000000"/>
                </a:solidFill>
                <a:latin typeface="Times New Roman" panose="02020603050405020304" pitchFamily="18" charset="0"/>
                <a:cs typeface="Times New Roman" panose="02020603050405020304" pitchFamily="18" charset="0"/>
              </a:rPr>
              <a:t>Wrote subroutine MEPH2ILS to compute ILS for any FOVI and </a:t>
            </a:r>
            <a:r>
              <a:rPr lang="en-US" i="1" dirty="0">
                <a:solidFill>
                  <a:srgbClr val="000000"/>
                </a:solidFill>
                <a:latin typeface="Times New Roman" panose="02020603050405020304" pitchFamily="18" charset="0"/>
                <a:cs typeface="Times New Roman" panose="02020603050405020304" pitchFamily="18" charset="0"/>
              </a:rPr>
              <a:t>v</a:t>
            </a:r>
            <a:r>
              <a:rPr lang="en-US" baseline="-25000" dirty="0">
                <a:solidFill>
                  <a:srgbClr val="000000"/>
                </a:solidFill>
                <a:latin typeface="Times New Roman" panose="02020603050405020304" pitchFamily="18" charset="0"/>
                <a:cs typeface="Times New Roman" panose="02020603050405020304" pitchFamily="18" charset="0"/>
              </a:rPr>
              <a:t>0</a:t>
            </a:r>
            <a:r>
              <a:rPr lang="en-US" dirty="0">
                <a:solidFill>
                  <a:srgbClr val="000000"/>
                </a:solidFill>
                <a:latin typeface="Times New Roman" panose="02020603050405020304" pitchFamily="18" charset="0"/>
                <a:cs typeface="Times New Roman" panose="02020603050405020304" pitchFamily="18" charset="0"/>
              </a:rPr>
              <a:t>, on any d</a:t>
            </a:r>
            <a:r>
              <a:rPr lang="en-US" i="1" dirty="0">
                <a:solidFill>
                  <a:srgbClr val="000000"/>
                </a:solidFill>
                <a:latin typeface="Times New Roman" panose="02020603050405020304" pitchFamily="18" charset="0"/>
                <a:cs typeface="Times New Roman" panose="02020603050405020304" pitchFamily="18" charset="0"/>
              </a:rPr>
              <a:t>v</a:t>
            </a:r>
            <a:r>
              <a:rPr lang="en-US" dirty="0">
                <a:solidFill>
                  <a:srgbClr val="000000"/>
                </a:solidFill>
                <a:latin typeface="Times New Roman" panose="02020603050405020304" pitchFamily="18" charset="0"/>
                <a:cs typeface="Times New Roman" panose="02020603050405020304" pitchFamily="18" charset="0"/>
              </a:rPr>
              <a:t> grid using </a:t>
            </a:r>
            <a:r>
              <a:rPr lang="en-US" b="0" i="0" u="none" strike="noStrike" dirty="0">
                <a:solidFill>
                  <a:srgbClr val="000000"/>
                </a:solidFill>
                <a:effectLst/>
                <a:latin typeface="Times New Roman" panose="02020603050405020304" pitchFamily="18" charset="0"/>
                <a:cs typeface="Times New Roman" panose="02020603050405020304" pitchFamily="18" charset="0"/>
              </a:rPr>
              <a:t>ME/</a:t>
            </a:r>
            <a:r>
              <a:rPr lang="en-US" b="0" i="1" u="none" strike="noStrike" dirty="0" err="1">
                <a:solidFill>
                  <a:srgbClr val="000000"/>
                </a:solidFill>
                <a:effectLst/>
                <a:latin typeface="Times New Roman" panose="02020603050405020304" pitchFamily="18" charset="0"/>
                <a:cs typeface="Times New Roman" panose="02020603050405020304" pitchFamily="18" charset="0"/>
              </a:rPr>
              <a:t>ѱ</a:t>
            </a:r>
            <a:r>
              <a:rPr lang="en-US" b="0" i="0" u="none" strike="noStrike" dirty="0">
                <a:solidFill>
                  <a:srgbClr val="000000"/>
                </a:solidFill>
                <a:effectLst/>
                <a:latin typeface="Times New Roman" panose="02020603050405020304" pitchFamily="18" charset="0"/>
                <a:cs typeface="Times New Roman" panose="02020603050405020304" pitchFamily="18" charset="0"/>
              </a:rPr>
              <a:t> on any dx grid as </a:t>
            </a:r>
            <a:r>
              <a:rPr lang="en-US" b="0" i="0" u="none" strike="noStrike" dirty="0" err="1">
                <a:solidFill>
                  <a:srgbClr val="000000"/>
                </a:solidFill>
                <a:effectLst/>
                <a:latin typeface="Times New Roman" panose="02020603050405020304" pitchFamily="18" charset="0"/>
                <a:cs typeface="Times New Roman" panose="02020603050405020304" pitchFamily="18" charset="0"/>
              </a:rPr>
              <a:t>imput</a:t>
            </a:r>
            <a:r>
              <a:rPr lang="en-US" b="0" i="0" u="none" strike="noStrike" dirty="0">
                <a:solidFill>
                  <a:srgbClr val="000000"/>
                </a:solidFill>
                <a:effectLst/>
                <a:latin typeface="Times New Roman" panose="02020603050405020304" pitchFamily="18" charset="0"/>
                <a:cs typeface="Times New Roman" panose="02020603050405020304" pitchFamily="18" charset="0"/>
              </a:rPr>
              <a:t>.</a:t>
            </a:r>
          </a:p>
          <a:p>
            <a:pPr algn="l"/>
            <a:r>
              <a:rPr lang="en-US" b="0" i="0" u="none" strike="noStrike" dirty="0">
                <a:solidFill>
                  <a:srgbClr val="000000"/>
                </a:solidFill>
                <a:effectLst/>
                <a:latin typeface="Times New Roman" panose="02020603050405020304" pitchFamily="18" charset="0"/>
                <a:cs typeface="Times New Roman" panose="02020603050405020304" pitchFamily="18" charset="0"/>
              </a:rPr>
              <a:t>Checked the ILS produced by </a:t>
            </a:r>
            <a:r>
              <a:rPr lang="en-US" dirty="0">
                <a:solidFill>
                  <a:srgbClr val="000000"/>
                </a:solidFill>
                <a:latin typeface="Times New Roman" panose="02020603050405020304" pitchFamily="18" charset="0"/>
                <a:cs typeface="Times New Roman" panose="02020603050405020304" pitchFamily="18" charset="0"/>
              </a:rPr>
              <a:t>MEPH2ILS and LINEFIT for the Wollongong cases.</a:t>
            </a:r>
            <a:endParaRPr lang="en-US" b="0" i="0" u="none" strike="noStrike" dirty="0">
              <a:solidFill>
                <a:srgbClr val="00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40341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3A4C8BB-9D4E-2A4D-BA08-BE35FB9CE2BB}"/>
              </a:ext>
            </a:extLst>
          </p:cNvPr>
          <p:cNvPicPr>
            <a:picLocks noChangeAspect="1"/>
          </p:cNvPicPr>
          <p:nvPr/>
        </p:nvPicPr>
        <p:blipFill rotWithShape="1">
          <a:blip r:embed="rId2"/>
          <a:srcRect l="17116" r="3544"/>
          <a:stretch/>
        </p:blipFill>
        <p:spPr>
          <a:xfrm>
            <a:off x="400714" y="506158"/>
            <a:ext cx="7695046" cy="3213508"/>
          </a:xfrm>
          <a:prstGeom prst="rect">
            <a:avLst/>
          </a:prstGeom>
        </p:spPr>
      </p:pic>
      <p:sp>
        <p:nvSpPr>
          <p:cNvPr id="4" name="TextBox 3">
            <a:extLst>
              <a:ext uri="{FF2B5EF4-FFF2-40B4-BE49-F238E27FC236}">
                <a16:creationId xmlns:a16="http://schemas.microsoft.com/office/drawing/2014/main" id="{0C5E7A82-0C52-B846-B4E0-5723BD5F5FA4}"/>
              </a:ext>
            </a:extLst>
          </p:cNvPr>
          <p:cNvSpPr txBox="1"/>
          <p:nvPr/>
        </p:nvSpPr>
        <p:spPr>
          <a:xfrm>
            <a:off x="1118612" y="244548"/>
            <a:ext cx="647735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O</a:t>
            </a:r>
            <a:r>
              <a:rPr lang="en-US" sz="2800" baseline="-25000"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TDPBHW in the A-band (Drouin (2017)</a:t>
            </a:r>
          </a:p>
        </p:txBody>
      </p:sp>
      <p:pic>
        <p:nvPicPr>
          <p:cNvPr id="8" name="Picture 7">
            <a:extLst>
              <a:ext uri="{FF2B5EF4-FFF2-40B4-BE49-F238E27FC236}">
                <a16:creationId xmlns:a16="http://schemas.microsoft.com/office/drawing/2014/main" id="{01E2DA5B-6CC4-C340-90E7-A47878BCDD34}"/>
              </a:ext>
            </a:extLst>
          </p:cNvPr>
          <p:cNvPicPr>
            <a:picLocks noChangeAspect="1"/>
          </p:cNvPicPr>
          <p:nvPr/>
        </p:nvPicPr>
        <p:blipFill>
          <a:blip r:embed="rId3"/>
          <a:stretch>
            <a:fillRect/>
          </a:stretch>
        </p:blipFill>
        <p:spPr>
          <a:xfrm>
            <a:off x="8380207" y="3634748"/>
            <a:ext cx="3522339" cy="2766052"/>
          </a:xfrm>
          <a:prstGeom prst="rect">
            <a:avLst/>
          </a:prstGeom>
        </p:spPr>
      </p:pic>
      <p:pic>
        <p:nvPicPr>
          <p:cNvPr id="9" name="Picture 8">
            <a:extLst>
              <a:ext uri="{FF2B5EF4-FFF2-40B4-BE49-F238E27FC236}">
                <a16:creationId xmlns:a16="http://schemas.microsoft.com/office/drawing/2014/main" id="{36CD273E-94FF-D846-AF78-446E6665D570}"/>
              </a:ext>
            </a:extLst>
          </p:cNvPr>
          <p:cNvPicPr>
            <a:picLocks noChangeAspect="1"/>
          </p:cNvPicPr>
          <p:nvPr/>
        </p:nvPicPr>
        <p:blipFill>
          <a:blip r:embed="rId4"/>
          <a:stretch>
            <a:fillRect/>
          </a:stretch>
        </p:blipFill>
        <p:spPr>
          <a:xfrm>
            <a:off x="8463797" y="731519"/>
            <a:ext cx="3411069" cy="2730259"/>
          </a:xfrm>
          <a:prstGeom prst="rect">
            <a:avLst/>
          </a:prstGeom>
        </p:spPr>
      </p:pic>
      <p:sp>
        <p:nvSpPr>
          <p:cNvPr id="2" name="TextBox 1">
            <a:extLst>
              <a:ext uri="{FF2B5EF4-FFF2-40B4-BE49-F238E27FC236}">
                <a16:creationId xmlns:a16="http://schemas.microsoft.com/office/drawing/2014/main" id="{9567A280-3E38-6F46-8A2C-4287F74A35D5}"/>
              </a:ext>
            </a:extLst>
          </p:cNvPr>
          <p:cNvSpPr txBox="1"/>
          <p:nvPr/>
        </p:nvSpPr>
        <p:spPr>
          <a:xfrm>
            <a:off x="168127" y="3804730"/>
            <a:ext cx="8180182" cy="2923877"/>
          </a:xfrm>
          <a:prstGeom prst="rect">
            <a:avLst/>
          </a:prstGeom>
          <a:noFill/>
        </p:spPr>
        <p:txBody>
          <a:bodyPr wrap="square" rtlCol="0">
            <a:spAutoFit/>
          </a:bodyPr>
          <a:lstStyle/>
          <a:p>
            <a:pPr>
              <a:spcBef>
                <a:spcPts val="1200"/>
              </a:spcBef>
            </a:pPr>
            <a:r>
              <a:rPr lang="en-US" dirty="0">
                <a:latin typeface="Times New Roman" panose="02020603050405020304" pitchFamily="18" charset="0"/>
                <a:cs typeface="Times New Roman" panose="02020603050405020304" pitchFamily="18" charset="0"/>
              </a:rPr>
              <a:t>Lacking additional cold width data in the 1.27 um band, we looked at Drouin et al.’s measurements of the T-dependence of widths in the A-band. These are 10% higher than those of Brown &amp; </a:t>
            </a:r>
            <a:r>
              <a:rPr lang="en-US" dirty="0" err="1">
                <a:latin typeface="Times New Roman" panose="02020603050405020304" pitchFamily="18" charset="0"/>
                <a:cs typeface="Times New Roman" panose="02020603050405020304" pitchFamily="18" charset="0"/>
              </a:rPr>
              <a:t>Plymate</a:t>
            </a:r>
            <a:r>
              <a:rPr lang="en-US" dirty="0">
                <a:latin typeface="Times New Roman" panose="02020603050405020304" pitchFamily="18" charset="0"/>
                <a:cs typeface="Times New Roman" panose="02020603050405020304" pitchFamily="18" charset="0"/>
              </a:rPr>
              <a:t> for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broadening, and 15% higher for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broadening. </a:t>
            </a:r>
          </a:p>
          <a:p>
            <a:pPr>
              <a:spcBef>
                <a:spcPts val="1200"/>
              </a:spcBef>
            </a:pPr>
            <a:r>
              <a:rPr lang="en-US" dirty="0">
                <a:latin typeface="Times New Roman" panose="02020603050405020304" pitchFamily="18" charset="0"/>
                <a:cs typeface="Times New Roman" panose="02020603050405020304" pitchFamily="18" charset="0"/>
              </a:rPr>
              <a:t>Drouin sees similar values for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and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(up to 0.85 for the stronger lines) whereas Brown &amp; </a:t>
            </a:r>
            <a:r>
              <a:rPr lang="en-US" dirty="0" err="1">
                <a:latin typeface="Times New Roman" panose="02020603050405020304" pitchFamily="18" charset="0"/>
                <a:cs typeface="Times New Roman" panose="02020603050405020304" pitchFamily="18" charset="0"/>
              </a:rPr>
              <a:t>Plymate</a:t>
            </a:r>
            <a:r>
              <a:rPr lang="en-US" dirty="0">
                <a:latin typeface="Times New Roman" panose="02020603050405020304" pitchFamily="18" charset="0"/>
                <a:cs typeface="Times New Roman" panose="02020603050405020304" pitchFamily="18" charset="0"/>
              </a:rPr>
              <a:t> report significantly lower values for O</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than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a:t>
            </a:r>
          </a:p>
          <a:p>
            <a:pPr>
              <a:spcBef>
                <a:spcPts val="1200"/>
              </a:spcBef>
            </a:pPr>
            <a:r>
              <a:rPr lang="en-US" dirty="0">
                <a:latin typeface="Times New Roman" panose="02020603050405020304" pitchFamily="18" charset="0"/>
                <a:cs typeface="Times New Roman" panose="02020603050405020304" pitchFamily="18" charset="0"/>
              </a:rPr>
              <a:t>Note: Drouin’s values are close to those reported in HITRAN16 for the 1.27 um band.</a:t>
            </a:r>
          </a:p>
          <a:p>
            <a:pPr>
              <a:spcBef>
                <a:spcPts val="1200"/>
              </a:spcBef>
            </a:pPr>
            <a:r>
              <a:rPr lang="en-US" dirty="0">
                <a:latin typeface="Times New Roman" panose="02020603050405020304" pitchFamily="18" charset="0"/>
                <a:cs typeface="Times New Roman" panose="02020603050405020304" pitchFamily="18" charset="0"/>
              </a:rPr>
              <a:t>Brown and </a:t>
            </a:r>
            <a:r>
              <a:rPr lang="en-US" dirty="0" err="1">
                <a:latin typeface="Times New Roman" panose="02020603050405020304" pitchFamily="18" charset="0"/>
                <a:cs typeface="Times New Roman" panose="02020603050405020304" pitchFamily="18" charset="0"/>
              </a:rPr>
              <a:t>Plymate’s</a:t>
            </a:r>
            <a:r>
              <a:rPr lang="en-US" dirty="0">
                <a:latin typeface="Times New Roman" panose="02020603050405020304" pitchFamily="18" charset="0"/>
                <a:cs typeface="Times New Roman" panose="02020603050405020304" pitchFamily="18" charset="0"/>
              </a:rPr>
              <a:t> N</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data agree with what we infer (</a:t>
            </a:r>
            <a:r>
              <a:rPr lang="en-US" dirty="0" err="1">
                <a:latin typeface="Times New Roman" panose="02020603050405020304" pitchFamily="18" charset="0"/>
                <a:cs typeface="Times New Roman" panose="02020603050405020304" pitchFamily="18" charset="0"/>
              </a:rPr>
              <a:t>η</a:t>
            </a:r>
            <a:r>
              <a:rPr lang="en-US" dirty="0">
                <a:latin typeface="Times New Roman" panose="02020603050405020304" pitchFamily="18" charset="0"/>
                <a:cs typeface="Times New Roman" panose="02020603050405020304" pitchFamily="18" charset="0"/>
              </a:rPr>
              <a:t>=0.76) from Newman’s fig.9.</a:t>
            </a:r>
          </a:p>
          <a:p>
            <a:pPr>
              <a:spcBef>
                <a:spcPts val="1200"/>
              </a:spcBef>
            </a:pPr>
            <a:r>
              <a:rPr lang="en-US" dirty="0">
                <a:latin typeface="Times New Roman" panose="02020603050405020304" pitchFamily="18" charset="0"/>
                <a:cs typeface="Times New Roman" panose="02020603050405020304" pitchFamily="18" charset="0"/>
              </a:rPr>
              <a:t>Not clear how well widths obtained in the A-band are applicable to the 1.27 um band.</a:t>
            </a:r>
          </a:p>
        </p:txBody>
      </p:sp>
      <p:sp>
        <p:nvSpPr>
          <p:cNvPr id="11" name="TextBox 10">
            <a:extLst>
              <a:ext uri="{FF2B5EF4-FFF2-40B4-BE49-F238E27FC236}">
                <a16:creationId xmlns:a16="http://schemas.microsoft.com/office/drawing/2014/main" id="{C8BD77AC-961F-BE4E-9DED-4A50638BF5B6}"/>
              </a:ext>
            </a:extLst>
          </p:cNvPr>
          <p:cNvSpPr txBox="1"/>
          <p:nvPr/>
        </p:nvSpPr>
        <p:spPr>
          <a:xfrm>
            <a:off x="9660318" y="2692621"/>
            <a:ext cx="2130968" cy="338554"/>
          </a:xfrm>
          <a:prstGeom prst="rect">
            <a:avLst/>
          </a:prstGeom>
          <a:noFill/>
        </p:spPr>
        <p:txBody>
          <a:bodyPr wrap="none" rtlCol="0">
            <a:spAutoFit/>
          </a:bodyPr>
          <a:lstStyle/>
          <a:p>
            <a:r>
              <a:rPr lang="en-US" sz="1600" dirty="0">
                <a:solidFill>
                  <a:schemeClr val="tx1">
                    <a:lumMod val="65000"/>
                    <a:lumOff val="35000"/>
                  </a:schemeClr>
                </a:solidFill>
              </a:rPr>
              <a:t>Air-broadened </a:t>
            </a:r>
            <a:r>
              <a:rPr lang="en-US" sz="1600" dirty="0" err="1">
                <a:solidFill>
                  <a:schemeClr val="tx1">
                    <a:lumMod val="65000"/>
                    <a:lumOff val="35000"/>
                  </a:schemeClr>
                </a:solidFill>
              </a:rPr>
              <a:t>η</a:t>
            </a:r>
            <a:r>
              <a:rPr lang="en-US" sz="1600" dirty="0">
                <a:solidFill>
                  <a:schemeClr val="tx1">
                    <a:lumMod val="65000"/>
                    <a:lumOff val="35000"/>
                  </a:schemeClr>
                </a:solidFill>
              </a:rPr>
              <a:t>-values</a:t>
            </a:r>
          </a:p>
        </p:txBody>
      </p:sp>
      <p:sp>
        <p:nvSpPr>
          <p:cNvPr id="12" name="TextBox 11">
            <a:extLst>
              <a:ext uri="{FF2B5EF4-FFF2-40B4-BE49-F238E27FC236}">
                <a16:creationId xmlns:a16="http://schemas.microsoft.com/office/drawing/2014/main" id="{E8B578CD-6E9F-0444-966A-62979D89D585}"/>
              </a:ext>
            </a:extLst>
          </p:cNvPr>
          <p:cNvSpPr txBox="1"/>
          <p:nvPr/>
        </p:nvSpPr>
        <p:spPr>
          <a:xfrm>
            <a:off x="9677629" y="5623567"/>
            <a:ext cx="2130968" cy="338554"/>
          </a:xfrm>
          <a:prstGeom prst="rect">
            <a:avLst/>
          </a:prstGeom>
          <a:noFill/>
        </p:spPr>
        <p:txBody>
          <a:bodyPr wrap="none" rtlCol="0">
            <a:spAutoFit/>
          </a:bodyPr>
          <a:lstStyle/>
          <a:p>
            <a:r>
              <a:rPr lang="en-US" sz="1600" dirty="0">
                <a:solidFill>
                  <a:schemeClr val="tx1">
                    <a:lumMod val="65000"/>
                    <a:lumOff val="35000"/>
                  </a:schemeClr>
                </a:solidFill>
              </a:rPr>
              <a:t>Air-broadened </a:t>
            </a:r>
            <a:r>
              <a:rPr lang="en-US" sz="1600" dirty="0" err="1">
                <a:solidFill>
                  <a:schemeClr val="tx1">
                    <a:lumMod val="65000"/>
                    <a:lumOff val="35000"/>
                  </a:schemeClr>
                </a:solidFill>
              </a:rPr>
              <a:t>η</a:t>
            </a:r>
            <a:r>
              <a:rPr lang="en-US" sz="1600" dirty="0">
                <a:solidFill>
                  <a:schemeClr val="tx1">
                    <a:lumMod val="65000"/>
                    <a:lumOff val="35000"/>
                  </a:schemeClr>
                </a:solidFill>
              </a:rPr>
              <a:t>-values</a:t>
            </a:r>
          </a:p>
        </p:txBody>
      </p:sp>
    </p:spTree>
    <p:extLst>
      <p:ext uri="{BB962C8B-B14F-4D97-AF65-F5344CB8AC3E}">
        <p14:creationId xmlns:p14="http://schemas.microsoft.com/office/powerpoint/2010/main" val="3051751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5FFC1-64FB-5874-4C34-6547BFF14F1B}"/>
              </a:ext>
            </a:extLst>
          </p:cNvPr>
          <p:cNvSpPr txBox="1"/>
          <p:nvPr/>
        </p:nvSpPr>
        <p:spPr>
          <a:xfrm>
            <a:off x="1003973" y="226622"/>
            <a:ext cx="5508367"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Wollongong ILS before re-alignment</a:t>
            </a:r>
          </a:p>
        </p:txBody>
      </p:sp>
      <p:sp>
        <p:nvSpPr>
          <p:cNvPr id="7" name="TextBox 6">
            <a:extLst>
              <a:ext uri="{FF2B5EF4-FFF2-40B4-BE49-F238E27FC236}">
                <a16:creationId xmlns:a16="http://schemas.microsoft.com/office/drawing/2014/main" id="{8BC0ED6A-016A-2072-D84A-9E6BDA643EBB}"/>
              </a:ext>
            </a:extLst>
          </p:cNvPr>
          <p:cNvSpPr txBox="1"/>
          <p:nvPr/>
        </p:nvSpPr>
        <p:spPr>
          <a:xfrm>
            <a:off x="225778" y="733775"/>
            <a:ext cx="6604000" cy="2308324"/>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Compared ILS produced by LINEFIT (</a:t>
            </a:r>
            <a:r>
              <a:rPr lang="en-US" dirty="0" err="1">
                <a:latin typeface="Times New Roman" panose="02020603050405020304" pitchFamily="18" charset="0"/>
                <a:cs typeface="Times New Roman" panose="02020603050405020304" pitchFamily="18" charset="0"/>
              </a:rPr>
              <a:t>ilsre.dat</a:t>
            </a:r>
            <a:r>
              <a:rPr lang="en-US" dirty="0">
                <a:latin typeface="Times New Roman" panose="02020603050405020304" pitchFamily="18" charset="0"/>
                <a:cs typeface="Times New Roman" panose="02020603050405020304" pitchFamily="18" charset="0"/>
              </a:rPr>
              <a:t>) with that produced by me2ils subroutine, which re-samples the ME and </a:t>
            </a:r>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onto a different dx grid, to match the desired d</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grid: </a:t>
            </a:r>
            <a:r>
              <a:rPr lang="en-US" dirty="0" err="1">
                <a:latin typeface="Times New Roman" panose="02020603050405020304" pitchFamily="18" charset="0"/>
                <a:cs typeface="Times New Roman" panose="02020603050405020304" pitchFamily="18" charset="0"/>
              </a:rPr>
              <a:t>d</a:t>
            </a:r>
            <a:r>
              <a:rPr lang="en-US" i="1" dirty="0" err="1">
                <a:latin typeface="Times New Roman" panose="02020603050405020304" pitchFamily="18" charset="0"/>
                <a:cs typeface="Times New Roman" panose="02020603050405020304" pitchFamily="18" charset="0"/>
              </a:rPr>
              <a:t>v</a:t>
            </a:r>
            <a:r>
              <a:rPr lang="en-US" dirty="0" err="1">
                <a:latin typeface="Times New Roman" panose="02020603050405020304" pitchFamily="18" charset="0"/>
                <a:cs typeface="Times New Roman" panose="02020603050405020304" pitchFamily="18" charset="0"/>
              </a:rPr>
              <a:t>.dx.NFFT</a:t>
            </a:r>
            <a:r>
              <a:rPr lang="en-US" dirty="0">
                <a:latin typeface="Times New Roman" panose="02020603050405020304" pitchFamily="18" charset="0"/>
                <a:cs typeface="Times New Roman" panose="02020603050405020304" pitchFamily="18" charset="0"/>
              </a:rPr>
              <a:t>=1 (NFFT=2</a:t>
            </a:r>
            <a:r>
              <a:rPr lang="en-US" baseline="30000" dirty="0">
                <a:latin typeface="Times New Roman" panose="02020603050405020304" pitchFamily="18" charset="0"/>
                <a:cs typeface="Times New Roman" panose="02020603050405020304" pitchFamily="18" charset="0"/>
              </a:rPr>
              <a:t>13</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The smaller dx and the larger NFFT, the less spectral leakage.</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Multiply ME by self-apodization = </a:t>
            </a:r>
            <a:r>
              <a:rPr lang="en-US" dirty="0">
                <a:solidFill>
                  <a:srgbClr val="400BD9"/>
                </a:solidFill>
                <a:effectLst/>
                <a:latin typeface="Times New Roman" panose="02020603050405020304" pitchFamily="18" charset="0"/>
                <a:cs typeface="Times New Roman" panose="02020603050405020304" pitchFamily="18" charset="0"/>
              </a:rPr>
              <a:t>SINC(π </a:t>
            </a:r>
            <a:r>
              <a:rPr lang="en-US" i="1" dirty="0">
                <a:solidFill>
                  <a:srgbClr val="400BD9"/>
                </a:solidFill>
                <a:effectLst/>
                <a:latin typeface="Times New Roman" panose="02020603050405020304" pitchFamily="18" charset="0"/>
                <a:cs typeface="Times New Roman" panose="02020603050405020304" pitchFamily="18" charset="0"/>
              </a:rPr>
              <a:t>v</a:t>
            </a:r>
            <a:r>
              <a:rPr lang="en-US" i="1" baseline="-25000" dirty="0">
                <a:solidFill>
                  <a:srgbClr val="400BD9"/>
                </a:solidFill>
                <a:effectLst/>
                <a:latin typeface="Times New Roman" panose="02020603050405020304" pitchFamily="18" charset="0"/>
                <a:cs typeface="Times New Roman" panose="02020603050405020304" pitchFamily="18" charset="0"/>
              </a:rPr>
              <a:t>0</a:t>
            </a:r>
            <a:r>
              <a:rPr lang="en-US" dirty="0">
                <a:solidFill>
                  <a:srgbClr val="400BD9"/>
                </a:solidFill>
                <a:effectLst/>
                <a:latin typeface="Times New Roman" panose="02020603050405020304" pitchFamily="18" charset="0"/>
                <a:cs typeface="Times New Roman" panose="02020603050405020304" pitchFamily="18" charset="0"/>
              </a:rPr>
              <a:t> MOPD </a:t>
            </a:r>
            <a:r>
              <a:rPr lang="en-US" i="1" dirty="0">
                <a:solidFill>
                  <a:srgbClr val="400BD9"/>
                </a:solidFill>
                <a:effectLst/>
                <a:latin typeface="Times New Roman" panose="02020603050405020304" pitchFamily="18" charset="0"/>
                <a:cs typeface="Times New Roman" panose="02020603050405020304" pitchFamily="18" charset="0"/>
              </a:rPr>
              <a:t>f</a:t>
            </a:r>
            <a:r>
              <a:rPr lang="en-US" dirty="0">
                <a:solidFill>
                  <a:srgbClr val="400BD9"/>
                </a:solidFill>
                <a:effectLst/>
                <a:latin typeface="Times New Roman" panose="02020603050405020304" pitchFamily="18" charset="0"/>
                <a:cs typeface="Times New Roman" panose="02020603050405020304" pitchFamily="18" charset="0"/>
              </a:rPr>
              <a:t> </a:t>
            </a:r>
            <a:r>
              <a:rPr lang="en-US" baseline="30000" dirty="0">
                <a:solidFill>
                  <a:srgbClr val="400BD9"/>
                </a:solidFill>
                <a:effectLst/>
                <a:latin typeface="Times New Roman" panose="02020603050405020304" pitchFamily="18" charset="0"/>
                <a:cs typeface="Times New Roman" panose="02020603050405020304" pitchFamily="18" charset="0"/>
              </a:rPr>
              <a:t>2</a:t>
            </a:r>
            <a:r>
              <a:rPr lang="en-US" dirty="0">
                <a:solidFill>
                  <a:srgbClr val="400BD9"/>
                </a:solidFill>
                <a:effectLst/>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Converts ME/</a:t>
            </a:r>
            <a:r>
              <a:rPr lang="en-US" dirty="0" err="1">
                <a:latin typeface="Times New Roman" panose="02020603050405020304" pitchFamily="18" charset="0"/>
                <a:cs typeface="Times New Roman" panose="02020603050405020304" pitchFamily="18" charset="0"/>
              </a:rPr>
              <a:t>φ</a:t>
            </a:r>
            <a:r>
              <a:rPr lang="en-US" dirty="0">
                <a:latin typeface="Times New Roman" panose="02020603050405020304" pitchFamily="18" charset="0"/>
                <a:cs typeface="Times New Roman" panose="02020603050405020304" pitchFamily="18" charset="0"/>
              </a:rPr>
              <a:t> to a complex vector = ME(x).[</a:t>
            </a:r>
            <a:r>
              <a:rPr lang="en-US" dirty="0" err="1">
                <a:latin typeface="Times New Roman" panose="02020603050405020304" pitchFamily="18" charset="0"/>
                <a:cs typeface="Times New Roman" panose="02020603050405020304" pitchFamily="18" charset="0"/>
              </a:rPr>
              <a:t>sinφ</a:t>
            </a:r>
            <a:r>
              <a:rPr lang="en-US" dirty="0">
                <a:latin typeface="Times New Roman" panose="02020603050405020304" pitchFamily="18" charset="0"/>
                <a:cs typeface="Times New Roman" panose="02020603050405020304" pitchFamily="18" charset="0"/>
              </a:rPr>
              <a:t>(x) + </a:t>
            </a:r>
            <a:r>
              <a:rPr lang="en-US" dirty="0" err="1">
                <a:latin typeface="Times New Roman" panose="02020603050405020304" pitchFamily="18" charset="0"/>
                <a:cs typeface="Times New Roman" panose="02020603050405020304" pitchFamily="18" charset="0"/>
              </a:rPr>
              <a:t>i.cosφ</a:t>
            </a:r>
            <a:r>
              <a:rPr lang="en-US" dirty="0">
                <a:latin typeface="Times New Roman" panose="02020603050405020304" pitchFamily="18" charset="0"/>
                <a:cs typeface="Times New Roman" panose="02020603050405020304" pitchFamily="18" charset="0"/>
              </a:rPr>
              <a:t>(x)]</a:t>
            </a:r>
          </a:p>
          <a:p>
            <a:r>
              <a:rPr lang="en-US" dirty="0">
                <a:latin typeface="Times New Roman" panose="02020603050405020304" pitchFamily="18" charset="0"/>
                <a:cs typeface="Times New Roman" panose="02020603050405020304" pitchFamily="18" charset="0"/>
              </a:rPr>
              <a:t>Zero-fills and perform a complex-to-real DFT.</a:t>
            </a:r>
          </a:p>
        </p:txBody>
      </p:sp>
      <p:pic>
        <p:nvPicPr>
          <p:cNvPr id="5" name="Picture 4">
            <a:extLst>
              <a:ext uri="{FF2B5EF4-FFF2-40B4-BE49-F238E27FC236}">
                <a16:creationId xmlns:a16="http://schemas.microsoft.com/office/drawing/2014/main" id="{F63F093A-8AC2-E011-017C-6D941951709A}"/>
              </a:ext>
            </a:extLst>
          </p:cNvPr>
          <p:cNvPicPr>
            <a:picLocks noChangeAspect="1"/>
          </p:cNvPicPr>
          <p:nvPr/>
        </p:nvPicPr>
        <p:blipFill>
          <a:blip r:embed="rId2"/>
          <a:stretch>
            <a:fillRect/>
          </a:stretch>
        </p:blipFill>
        <p:spPr>
          <a:xfrm>
            <a:off x="566952" y="3024009"/>
            <a:ext cx="5777404" cy="3833989"/>
          </a:xfrm>
          <a:prstGeom prst="rect">
            <a:avLst/>
          </a:prstGeom>
        </p:spPr>
      </p:pic>
      <p:pic>
        <p:nvPicPr>
          <p:cNvPr id="4" name="Picture 3">
            <a:extLst>
              <a:ext uri="{FF2B5EF4-FFF2-40B4-BE49-F238E27FC236}">
                <a16:creationId xmlns:a16="http://schemas.microsoft.com/office/drawing/2014/main" id="{A404A5DE-2FC2-8CF8-0932-83C6F675F977}"/>
              </a:ext>
            </a:extLst>
          </p:cNvPr>
          <p:cNvPicPr>
            <a:picLocks noChangeAspect="1"/>
          </p:cNvPicPr>
          <p:nvPr/>
        </p:nvPicPr>
        <p:blipFill>
          <a:blip r:embed="rId3"/>
          <a:stretch>
            <a:fillRect/>
          </a:stretch>
        </p:blipFill>
        <p:spPr>
          <a:xfrm>
            <a:off x="7090468" y="67733"/>
            <a:ext cx="5069419" cy="6756400"/>
          </a:xfrm>
          <a:prstGeom prst="rect">
            <a:avLst/>
          </a:prstGeom>
        </p:spPr>
      </p:pic>
    </p:spTree>
    <p:extLst>
      <p:ext uri="{BB962C8B-B14F-4D97-AF65-F5344CB8AC3E}">
        <p14:creationId xmlns:p14="http://schemas.microsoft.com/office/powerpoint/2010/main" val="36704451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B5FFC1-64FB-5874-4C34-6547BFF14F1B}"/>
              </a:ext>
            </a:extLst>
          </p:cNvPr>
          <p:cNvSpPr txBox="1"/>
          <p:nvPr/>
        </p:nvSpPr>
        <p:spPr>
          <a:xfrm>
            <a:off x="1003973" y="226622"/>
            <a:ext cx="5248681"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Wollongong ILS after re-alignment</a:t>
            </a:r>
          </a:p>
        </p:txBody>
      </p:sp>
      <p:sp>
        <p:nvSpPr>
          <p:cNvPr id="7" name="TextBox 6">
            <a:extLst>
              <a:ext uri="{FF2B5EF4-FFF2-40B4-BE49-F238E27FC236}">
                <a16:creationId xmlns:a16="http://schemas.microsoft.com/office/drawing/2014/main" id="{8BC0ED6A-016A-2072-D84A-9E6BDA643EBB}"/>
              </a:ext>
            </a:extLst>
          </p:cNvPr>
          <p:cNvSpPr txBox="1"/>
          <p:nvPr/>
        </p:nvSpPr>
        <p:spPr>
          <a:xfrm>
            <a:off x="280742" y="857953"/>
            <a:ext cx="6819969" cy="1477328"/>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ME is much improved (closer to 1). Phase is slightly better (closer to 0).</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Very good agreement between LINEFIT and MEPH2ILS subroutine in both cases, so could use meph2ils inside GFIT.</a:t>
            </a:r>
          </a:p>
          <a:p>
            <a:endParaRPr lang="en-US" dirty="0"/>
          </a:p>
        </p:txBody>
      </p:sp>
      <p:pic>
        <p:nvPicPr>
          <p:cNvPr id="9" name="Picture 8">
            <a:extLst>
              <a:ext uri="{FF2B5EF4-FFF2-40B4-BE49-F238E27FC236}">
                <a16:creationId xmlns:a16="http://schemas.microsoft.com/office/drawing/2014/main" id="{9509E79B-86B1-6B0B-2393-AEFBBC16EBA2}"/>
              </a:ext>
            </a:extLst>
          </p:cNvPr>
          <p:cNvPicPr>
            <a:picLocks noChangeAspect="1"/>
          </p:cNvPicPr>
          <p:nvPr/>
        </p:nvPicPr>
        <p:blipFill>
          <a:blip r:embed="rId2"/>
          <a:stretch>
            <a:fillRect/>
          </a:stretch>
        </p:blipFill>
        <p:spPr>
          <a:xfrm>
            <a:off x="260992" y="2275252"/>
            <a:ext cx="6196253" cy="3956287"/>
          </a:xfrm>
          <a:prstGeom prst="rect">
            <a:avLst/>
          </a:prstGeom>
        </p:spPr>
      </p:pic>
      <p:pic>
        <p:nvPicPr>
          <p:cNvPr id="4" name="Picture 3">
            <a:extLst>
              <a:ext uri="{FF2B5EF4-FFF2-40B4-BE49-F238E27FC236}">
                <a16:creationId xmlns:a16="http://schemas.microsoft.com/office/drawing/2014/main" id="{AE12BDE4-895B-0010-4813-9196C7112260}"/>
              </a:ext>
            </a:extLst>
          </p:cNvPr>
          <p:cNvPicPr>
            <a:picLocks noChangeAspect="1"/>
          </p:cNvPicPr>
          <p:nvPr/>
        </p:nvPicPr>
        <p:blipFill>
          <a:blip r:embed="rId3"/>
          <a:stretch>
            <a:fillRect/>
          </a:stretch>
        </p:blipFill>
        <p:spPr>
          <a:xfrm>
            <a:off x="7145868" y="62130"/>
            <a:ext cx="5024387" cy="6750714"/>
          </a:xfrm>
          <a:prstGeom prst="rect">
            <a:avLst/>
          </a:prstGeom>
        </p:spPr>
      </p:pic>
      <p:sp>
        <p:nvSpPr>
          <p:cNvPr id="3" name="TextBox 2">
            <a:extLst>
              <a:ext uri="{FF2B5EF4-FFF2-40B4-BE49-F238E27FC236}">
                <a16:creationId xmlns:a16="http://schemas.microsoft.com/office/drawing/2014/main" id="{DFCB403E-E474-925C-3BCA-EBF54CAF7D57}"/>
              </a:ext>
            </a:extLst>
          </p:cNvPr>
          <p:cNvSpPr txBox="1"/>
          <p:nvPr/>
        </p:nvSpPr>
        <p:spPr>
          <a:xfrm>
            <a:off x="150116" y="6412679"/>
            <a:ext cx="7023076" cy="369332"/>
          </a:xfrm>
          <a:prstGeom prst="rect">
            <a:avLst/>
          </a:prstGeom>
          <a:noFill/>
        </p:spPr>
        <p:txBody>
          <a:bodyPr wrap="none" rtlCol="0">
            <a:spAutoFit/>
          </a:bodyPr>
          <a:lstStyle/>
          <a:p>
            <a:r>
              <a:rPr lang="en-US" dirty="0">
                <a:latin typeface="Times New Roman" panose="02020603050405020304" pitchFamily="18" charset="0"/>
                <a:cs typeface="Times New Roman" panose="02020603050405020304" pitchFamily="18" charset="0"/>
              </a:rPr>
              <a:t>The MEPH2ILS subroutine seems to correctly converts ME/</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into an ILS</a:t>
            </a:r>
          </a:p>
        </p:txBody>
      </p:sp>
    </p:spTree>
    <p:extLst>
      <p:ext uri="{BB962C8B-B14F-4D97-AF65-F5344CB8AC3E}">
        <p14:creationId xmlns:p14="http://schemas.microsoft.com/office/powerpoint/2010/main" val="1767873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3B7517-BD50-85F9-C7E4-466EC00AC8F6}"/>
              </a:ext>
            </a:extLst>
          </p:cNvPr>
          <p:cNvSpPr txBox="1"/>
          <p:nvPr/>
        </p:nvSpPr>
        <p:spPr>
          <a:xfrm>
            <a:off x="74349" y="49105"/>
            <a:ext cx="7915455" cy="954107"/>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Tested Three Forward Models for Computing ILS from knowledge of OPD, FOVI, AMAL, SHEAR, </a:t>
            </a:r>
            <a:r>
              <a:rPr lang="en-US" sz="2800" i="1" dirty="0">
                <a:latin typeface="Times New Roman" panose="02020603050405020304" pitchFamily="18" charset="0"/>
                <a:cs typeface="Times New Roman" panose="02020603050405020304" pitchFamily="18" charset="0"/>
              </a:rPr>
              <a:t>v</a:t>
            </a:r>
            <a:r>
              <a:rPr lang="en-US" sz="2800" baseline="-25000" dirty="0">
                <a:latin typeface="Times New Roman" panose="02020603050405020304" pitchFamily="18" charset="0"/>
                <a:cs typeface="Times New Roman" panose="02020603050405020304" pitchFamily="18" charset="0"/>
              </a:rPr>
              <a:t>0</a:t>
            </a:r>
          </a:p>
        </p:txBody>
      </p:sp>
      <p:sp>
        <p:nvSpPr>
          <p:cNvPr id="3" name="TextBox 2">
            <a:extLst>
              <a:ext uri="{FF2B5EF4-FFF2-40B4-BE49-F238E27FC236}">
                <a16:creationId xmlns:a16="http://schemas.microsoft.com/office/drawing/2014/main" id="{DC062B0D-2F23-9750-C009-EBF69E3F093F}"/>
              </a:ext>
            </a:extLst>
          </p:cNvPr>
          <p:cNvSpPr txBox="1"/>
          <p:nvPr/>
        </p:nvSpPr>
        <p:spPr>
          <a:xfrm>
            <a:off x="74539" y="941123"/>
            <a:ext cx="7915455" cy="5970865"/>
          </a:xfrm>
          <a:prstGeom prst="rect">
            <a:avLst/>
          </a:prstGeom>
          <a:noFill/>
        </p:spPr>
        <p:txBody>
          <a:bodyPr wrap="square" rtlCol="0">
            <a:spAutoFit/>
          </a:bodyPr>
          <a:lstStyle/>
          <a:p>
            <a:pPr>
              <a:spcAft>
                <a:spcPts val="1200"/>
              </a:spcAft>
            </a:pPr>
            <a:r>
              <a:rPr lang="en-US" dirty="0">
                <a:latin typeface="Times New Roman" panose="02020603050405020304" pitchFamily="18" charset="0"/>
                <a:cs typeface="Times New Roman" panose="02020603050405020304" pitchFamily="18" charset="0"/>
              </a:rPr>
              <a:t>Have previously shown that the following 3 methods give consistent ILS results:</a:t>
            </a:r>
          </a:p>
          <a:p>
            <a:pPr>
              <a:spcAft>
                <a:spcPts val="1200"/>
              </a:spcAft>
            </a:pPr>
            <a:r>
              <a:rPr lang="en-US" b="1" dirty="0">
                <a:latin typeface="Times New Roman" panose="02020603050405020304" pitchFamily="18" charset="0"/>
                <a:cs typeface="Times New Roman" panose="02020603050405020304" pitchFamily="18" charset="0"/>
              </a:rPr>
              <a:t>1) Numerical Integration: </a:t>
            </a:r>
            <a:r>
              <a:rPr lang="en-US" dirty="0">
                <a:latin typeface="Times New Roman" panose="02020603050405020304" pitchFamily="18" charset="0"/>
                <a:cs typeface="Times New Roman" panose="02020603050405020304" pitchFamily="18" charset="0"/>
              </a:rPr>
              <a:t>Perform 2D integration of the monochromatic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fringe pattern over the circular FOV. Do this for every OPD step, creating mono-chromatic </a:t>
            </a:r>
            <a:r>
              <a:rPr lang="en-US" dirty="0" err="1">
                <a:latin typeface="Times New Roman" panose="02020603050405020304" pitchFamily="18" charset="0"/>
                <a:cs typeface="Times New Roman" panose="02020603050405020304" pitchFamily="18" charset="0"/>
              </a:rPr>
              <a:t>igram</a:t>
            </a:r>
            <a:r>
              <a:rPr lang="en-US" dirty="0">
                <a:latin typeface="Times New Roman" panose="02020603050405020304" pitchFamily="18" charset="0"/>
                <a:cs typeface="Times New Roman" panose="02020603050405020304" pitchFamily="18" charset="0"/>
              </a:rPr>
              <a:t>. FFT creates ILS centered at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 Very slow.</a:t>
            </a:r>
          </a:p>
          <a:p>
            <a:pPr>
              <a:spcAft>
                <a:spcPts val="1200"/>
              </a:spcAft>
            </a:pPr>
            <a:r>
              <a:rPr lang="en-US" b="1" dirty="0">
                <a:latin typeface="Times New Roman" panose="02020603050405020304" pitchFamily="18" charset="0"/>
                <a:cs typeface="Times New Roman" panose="02020603050405020304" pitchFamily="18" charset="0"/>
              </a:rPr>
              <a:t>2) Use Equations of </a:t>
            </a:r>
            <a:r>
              <a:rPr lang="en-US" b="1" dirty="0" err="1">
                <a:latin typeface="Times New Roman" panose="02020603050405020304" pitchFamily="18" charset="0"/>
                <a:cs typeface="Times New Roman" panose="02020603050405020304" pitchFamily="18" charset="0"/>
              </a:rPr>
              <a:t>Kauppinen</a:t>
            </a:r>
            <a:r>
              <a:rPr lang="en-US" b="1" dirty="0">
                <a:latin typeface="Times New Roman" panose="02020603050405020304" pitchFamily="18" charset="0"/>
                <a:cs typeface="Times New Roman" panose="02020603050405020304" pitchFamily="18" charset="0"/>
              </a:rPr>
              <a:t> and Saarinen (1992): </a:t>
            </a:r>
            <a:r>
              <a:rPr lang="en-US" dirty="0">
                <a:latin typeface="Times New Roman" panose="02020603050405020304" pitchFamily="18" charset="0"/>
                <a:cs typeface="Times New Roman" panose="02020603050405020304" pitchFamily="18" charset="0"/>
              </a:rPr>
              <a:t>In special case of tilt-misalignment (no shear), the ILS contribution from self-apodization can be written down directly as an inverse cosine function in spectrum space, without any integration over the FOV or Fourier Transform. Limited applicability single-passed FTS (e.g. IFS120HR), but useful check on the other methods.</a:t>
            </a:r>
          </a:p>
          <a:p>
            <a:r>
              <a:rPr lang="en-US" b="1" dirty="0">
                <a:latin typeface="Times New Roman" panose="02020603050405020304" pitchFamily="18" charset="0"/>
                <a:cs typeface="Times New Roman" panose="02020603050405020304" pitchFamily="18" charset="0"/>
              </a:rPr>
              <a:t>3) Use Equations (9) and (10) of </a:t>
            </a:r>
            <a:r>
              <a:rPr lang="en-US" b="1" dirty="0" err="1">
                <a:latin typeface="Times New Roman" panose="02020603050405020304" pitchFamily="18" charset="0"/>
                <a:cs typeface="Times New Roman" panose="02020603050405020304" pitchFamily="18" charset="0"/>
              </a:rPr>
              <a:t>Murty</a:t>
            </a:r>
            <a:r>
              <a:rPr lang="en-US" b="1" dirty="0">
                <a:latin typeface="Times New Roman" panose="02020603050405020304" pitchFamily="18" charset="0"/>
                <a:cs typeface="Times New Roman" panose="02020603050405020304" pitchFamily="18" charset="0"/>
              </a:rPr>
              <a:t> (1960)</a:t>
            </a:r>
            <a:r>
              <a:rPr lang="en-US" dirty="0">
                <a:latin typeface="Times New Roman" panose="02020603050405020304" pitchFamily="18" charset="0"/>
                <a:cs typeface="Times New Roman" panose="02020603050405020304" pitchFamily="18" charset="0"/>
              </a:rPr>
              <a:t> (right) to calculate the ME (</a:t>
            </a:r>
            <a:r>
              <a:rPr lang="en-US" i="1" dirty="0">
                <a:latin typeface="Times New Roman" panose="02020603050405020304" pitchFamily="18" charset="0"/>
                <a:cs typeface="Times New Roman" panose="02020603050405020304" pitchFamily="18" charset="0"/>
              </a:rPr>
              <a:t>m</a:t>
            </a:r>
            <a:r>
              <a:rPr lang="en-US" dirty="0">
                <a:latin typeface="Times New Roman" panose="02020603050405020304" pitchFamily="18" charset="0"/>
                <a:cs typeface="Times New Roman" panose="02020603050405020304" pitchFamily="18" charset="0"/>
              </a:rPr>
              <a:t>) and Phase (</a:t>
            </a:r>
            <a:r>
              <a:rPr lang="en-US" i="1"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as a function of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and </a:t>
            </a:r>
            <a:r>
              <a:rPr lang="en-US" i="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which describe motion of the moving HCCRR. </a:t>
            </a: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4 π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 </a:t>
            </a:r>
            <a:r>
              <a:rPr lang="en-US" baseline="30000"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 ≃ 2 π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OPD </a:t>
            </a:r>
            <a:r>
              <a:rPr lang="en-US" i="1" dirty="0">
                <a:latin typeface="Times New Roman" panose="02020603050405020304" pitchFamily="18" charset="0"/>
                <a:cs typeface="Times New Roman" panose="02020603050405020304" pitchFamily="18" charset="0"/>
              </a:rPr>
              <a:t>f </a:t>
            </a:r>
            <a:r>
              <a:rPr lang="en-US" baseline="30000" dirty="0">
                <a:latin typeface="Times New Roman" panose="02020603050405020304" pitchFamily="18" charset="0"/>
                <a:cs typeface="Times New Roman" panose="02020603050405020304" pitchFamily="18" charset="0"/>
              </a:rPr>
              <a:t>2 </a:t>
            </a:r>
          </a:p>
          <a:p>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q</a:t>
            </a:r>
            <a:r>
              <a:rPr lang="en-US" dirty="0">
                <a:latin typeface="Times New Roman" panose="02020603050405020304" pitchFamily="18" charset="0"/>
                <a:cs typeface="Times New Roman" panose="02020603050405020304" pitchFamily="18" charset="0"/>
              </a:rPr>
              <a:t> = 4 π </a:t>
            </a:r>
            <a:r>
              <a:rPr lang="en-US" i="1" dirty="0">
                <a:latin typeface="Times New Roman" panose="02020603050405020304" pitchFamily="18" charset="0"/>
                <a:cs typeface="Times New Roman" panose="02020603050405020304" pitchFamily="18" charset="0"/>
              </a:rPr>
              <a:t>v</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f</a:t>
            </a:r>
            <a:endParaRPr lang="en-US" i="1" baseline="30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where </a:t>
            </a:r>
            <a:r>
              <a:rPr lang="en-US" i="1" dirty="0">
                <a:latin typeface="Times New Roman" panose="02020603050405020304" pitchFamily="18" charset="0"/>
                <a:cs typeface="Times New Roman" panose="02020603050405020304" pitchFamily="18" charset="0"/>
              </a:rPr>
              <a:t>f</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R</a:t>
            </a:r>
            <a:r>
              <a:rPr lang="en-US" dirty="0">
                <a:latin typeface="Times New Roman" panose="02020603050405020304" pitchFamily="18" charset="0"/>
                <a:cs typeface="Times New Roman" panose="02020603050405020304" pitchFamily="18" charset="0"/>
              </a:rPr>
              <a:t>) is the FOV radius (rads),</a:t>
            </a:r>
            <a:r>
              <a:rPr lang="en-US" i="1" dirty="0">
                <a:latin typeface="Times New Roman" panose="02020603050405020304" pitchFamily="18" charset="0"/>
                <a:cs typeface="Times New Roman" panose="02020603050405020304" pitchFamily="18" charset="0"/>
              </a:rPr>
              <a:t> t </a:t>
            </a:r>
            <a:r>
              <a:rPr lang="en-US" dirty="0">
                <a:latin typeface="Times New Roman" panose="02020603050405020304" pitchFamily="18" charset="0"/>
                <a:cs typeface="Times New Roman" panose="02020603050405020304" pitchFamily="18" charset="0"/>
              </a:rPr>
              <a:t>is the displacement of the MHCCRR along the optical axis, and </a:t>
            </a:r>
            <a:r>
              <a:rPr lang="en-US" i="1" dirty="0">
                <a:latin typeface="Times New Roman" panose="02020603050405020304" pitchFamily="18" charset="0"/>
                <a:cs typeface="Times New Roman" panose="02020603050405020304" pitchFamily="18" charset="0"/>
              </a:rPr>
              <a:t>e</a:t>
            </a:r>
            <a:r>
              <a:rPr lang="en-US" dirty="0">
                <a:latin typeface="Times New Roman" panose="02020603050405020304" pitchFamily="18" charset="0"/>
                <a:cs typeface="Times New Roman" panose="02020603050405020304" pitchFamily="18" charset="0"/>
              </a:rPr>
              <a:t> is its lateral displacement (shear) from this axis. So OPD ~ 2</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Create complex </a:t>
            </a:r>
            <a:r>
              <a:rPr lang="en-US" dirty="0" err="1">
                <a:latin typeface="Times New Roman" panose="02020603050405020304" pitchFamily="18" charset="0"/>
                <a:cs typeface="Times New Roman" panose="02020603050405020304" pitchFamily="18" charset="0"/>
              </a:rPr>
              <a:t>igram</a:t>
            </a:r>
            <a:r>
              <a:rPr lang="en-US" dirty="0">
                <a:latin typeface="Times New Roman" panose="02020603050405020304" pitchFamily="18" charset="0"/>
                <a:cs typeface="Times New Roman" panose="02020603050405020304" pitchFamily="18" charset="0"/>
              </a:rPr>
              <a:t>-values </a:t>
            </a:r>
          </a:p>
          <a:p>
            <a:r>
              <a:rPr lang="en-US" dirty="0">
                <a:latin typeface="Times New Roman" panose="02020603050405020304" pitchFamily="18" charset="0"/>
                <a:cs typeface="Times New Roman" panose="02020603050405020304" pitchFamily="18" charset="0"/>
              </a:rPr>
              <a:t>	I(</a:t>
            </a:r>
            <a:r>
              <a:rPr lang="en-US" i="1"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 ME(</a:t>
            </a:r>
            <a:r>
              <a:rPr lang="en-US" i="1"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cos</a:t>
            </a:r>
            <a:r>
              <a:rPr lang="en-US" i="1"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i.sin</a:t>
            </a:r>
            <a:r>
              <a:rPr lang="en-US" i="1"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a:t>
            </a:r>
            <a:r>
              <a:rPr lang="en-US" i="1"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a:t>
            </a:r>
          </a:p>
          <a:p>
            <a:pPr>
              <a:spcAft>
                <a:spcPts val="1200"/>
              </a:spcAft>
            </a:pPr>
            <a:r>
              <a:rPr lang="en-US" dirty="0">
                <a:latin typeface="Times New Roman" panose="02020603050405020304" pitchFamily="18" charset="0"/>
                <a:cs typeface="Times New Roman" panose="02020603050405020304" pitchFamily="18" charset="0"/>
              </a:rPr>
              <a:t>truncate at max OPD, perform complex-to-real DFT to yield ILS centered at 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a:t>
            </a:r>
          </a:p>
          <a:p>
            <a:pPr>
              <a:spcAft>
                <a:spcPts val="1200"/>
              </a:spcAft>
            </a:pPr>
            <a:r>
              <a:rPr lang="en-US" dirty="0">
                <a:latin typeface="Times New Roman" panose="02020603050405020304" pitchFamily="18" charset="0"/>
                <a:cs typeface="Times New Roman" panose="02020603050405020304" pitchFamily="18" charset="0"/>
              </a:rPr>
              <a:t>Assume, e.g., that </a:t>
            </a:r>
            <a:r>
              <a:rPr lang="en-US" i="1" dirty="0">
                <a:latin typeface="Times New Roman" panose="02020603050405020304" pitchFamily="18" charset="0"/>
                <a:cs typeface="Times New Roman" panose="02020603050405020304" pitchFamily="18" charset="0"/>
              </a:rPr>
              <a:t>e = </a:t>
            </a:r>
            <a:r>
              <a:rPr lang="en-US" i="1" dirty="0" err="1">
                <a:latin typeface="Times New Roman" panose="02020603050405020304" pitchFamily="18" charset="0"/>
                <a:cs typeface="Times New Roman" panose="02020603050405020304" pitchFamily="18" charset="0"/>
              </a:rPr>
              <a:t>e</a:t>
            </a:r>
            <a:r>
              <a:rPr lang="en-US" i="1" baseline="-25000" dirty="0" err="1">
                <a:latin typeface="Times New Roman" panose="02020603050405020304" pitchFamily="18" charset="0"/>
                <a:cs typeface="Times New Roman" panose="02020603050405020304" pitchFamily="18" charset="0"/>
              </a:rPr>
              <a:t>ZPD</a:t>
            </a:r>
            <a:r>
              <a:rPr lang="en-US" dirty="0">
                <a:latin typeface="Times New Roman" panose="02020603050405020304" pitchFamily="18" charset="0"/>
                <a:cs typeface="Times New Roman" panose="02020603050405020304" pitchFamily="18" charset="0"/>
              </a:rPr>
              <a:t> + tilt*</a:t>
            </a:r>
            <a:r>
              <a:rPr lang="en-US" i="1" dirty="0">
                <a:latin typeface="Times New Roman" panose="02020603050405020304" pitchFamily="18" charset="0"/>
                <a:cs typeface="Times New Roman" panose="02020603050405020304" pitchFamily="18" charset="0"/>
              </a:rPr>
              <a:t>t</a:t>
            </a:r>
            <a:r>
              <a:rPr lang="en-US" dirty="0">
                <a:latin typeface="Times New Roman" panose="02020603050405020304" pitchFamily="18" charset="0"/>
                <a:cs typeface="Times New Roman" panose="02020603050405020304" pitchFamily="18" charset="0"/>
              </a:rPr>
              <a:t>   that lateral displacement is linear in OPD</a:t>
            </a:r>
          </a:p>
        </p:txBody>
      </p:sp>
      <p:grpSp>
        <p:nvGrpSpPr>
          <p:cNvPr id="4" name="Group 3">
            <a:extLst>
              <a:ext uri="{FF2B5EF4-FFF2-40B4-BE49-F238E27FC236}">
                <a16:creationId xmlns:a16="http://schemas.microsoft.com/office/drawing/2014/main" id="{B1708AB2-43D0-84BA-68B9-BE50202D6B36}"/>
              </a:ext>
            </a:extLst>
          </p:cNvPr>
          <p:cNvGrpSpPr/>
          <p:nvPr/>
        </p:nvGrpSpPr>
        <p:grpSpPr>
          <a:xfrm>
            <a:off x="8074488" y="12527"/>
            <a:ext cx="4042973" cy="6793048"/>
            <a:chOff x="8074488" y="12527"/>
            <a:chExt cx="4042973" cy="6793048"/>
          </a:xfrm>
        </p:grpSpPr>
        <p:sp>
          <p:nvSpPr>
            <p:cNvPr id="11" name="TextBox 10">
              <a:extLst>
                <a:ext uri="{FF2B5EF4-FFF2-40B4-BE49-F238E27FC236}">
                  <a16:creationId xmlns:a16="http://schemas.microsoft.com/office/drawing/2014/main" id="{A89C588B-808C-4837-579C-CCA97DEBCF97}"/>
                </a:ext>
              </a:extLst>
            </p:cNvPr>
            <p:cNvSpPr txBox="1"/>
            <p:nvPr/>
          </p:nvSpPr>
          <p:spPr>
            <a:xfrm>
              <a:off x="9395801" y="621808"/>
              <a:ext cx="1933030" cy="369332"/>
            </a:xfrm>
            <a:prstGeom prst="rect">
              <a:avLst/>
            </a:prstGeom>
            <a:noFill/>
          </p:spPr>
          <p:txBody>
            <a:bodyPr wrap="none" rtlCol="0">
              <a:spAutoFit/>
            </a:bodyPr>
            <a:lstStyle/>
            <a:p>
              <a:r>
                <a:rPr lang="en-US" dirty="0"/>
                <a:t>from </a:t>
              </a:r>
              <a:r>
                <a:rPr lang="en-US" dirty="0" err="1"/>
                <a:t>Murty</a:t>
              </a:r>
              <a:r>
                <a:rPr lang="en-US" dirty="0"/>
                <a:t> (1960)</a:t>
              </a:r>
            </a:p>
          </p:txBody>
        </p:sp>
        <p:pic>
          <p:nvPicPr>
            <p:cNvPr id="14" name="Picture 13">
              <a:extLst>
                <a:ext uri="{FF2B5EF4-FFF2-40B4-BE49-F238E27FC236}">
                  <a16:creationId xmlns:a16="http://schemas.microsoft.com/office/drawing/2014/main" id="{E7DD04A8-1AD4-63B8-B3A8-6F4A4EAF22F6}"/>
                </a:ext>
              </a:extLst>
            </p:cNvPr>
            <p:cNvPicPr>
              <a:picLocks noChangeAspect="1"/>
            </p:cNvPicPr>
            <p:nvPr/>
          </p:nvPicPr>
          <p:blipFill>
            <a:blip r:embed="rId2"/>
            <a:stretch>
              <a:fillRect/>
            </a:stretch>
          </p:blipFill>
          <p:spPr>
            <a:xfrm>
              <a:off x="8103605" y="6224728"/>
              <a:ext cx="4013856" cy="580847"/>
            </a:xfrm>
            <a:prstGeom prst="rect">
              <a:avLst/>
            </a:prstGeom>
          </p:spPr>
        </p:pic>
        <p:pic>
          <p:nvPicPr>
            <p:cNvPr id="22" name="Picture 21">
              <a:extLst>
                <a:ext uri="{FF2B5EF4-FFF2-40B4-BE49-F238E27FC236}">
                  <a16:creationId xmlns:a16="http://schemas.microsoft.com/office/drawing/2014/main" id="{75F4DE69-3BF3-9544-BA30-2F86C8B5CF44}"/>
                </a:ext>
              </a:extLst>
            </p:cNvPr>
            <p:cNvPicPr>
              <a:picLocks noChangeAspect="1"/>
            </p:cNvPicPr>
            <p:nvPr/>
          </p:nvPicPr>
          <p:blipFill>
            <a:blip r:embed="rId3"/>
            <a:stretch>
              <a:fillRect/>
            </a:stretch>
          </p:blipFill>
          <p:spPr>
            <a:xfrm>
              <a:off x="8074488" y="12527"/>
              <a:ext cx="4042973" cy="6258572"/>
            </a:xfrm>
            <a:prstGeom prst="rect">
              <a:avLst/>
            </a:prstGeom>
          </p:spPr>
        </p:pic>
      </p:grpSp>
    </p:spTree>
    <p:extLst>
      <p:ext uri="{BB962C8B-B14F-4D97-AF65-F5344CB8AC3E}">
        <p14:creationId xmlns:p14="http://schemas.microsoft.com/office/powerpoint/2010/main" val="735440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DDBEF7-21BA-368E-641F-2B06F68821E6}"/>
              </a:ext>
            </a:extLst>
          </p:cNvPr>
          <p:cNvPicPr>
            <a:picLocks noChangeAspect="1"/>
          </p:cNvPicPr>
          <p:nvPr/>
        </p:nvPicPr>
        <p:blipFill rotWithShape="1">
          <a:blip r:embed="rId2"/>
          <a:srcRect b="9965"/>
          <a:stretch/>
        </p:blipFill>
        <p:spPr>
          <a:xfrm>
            <a:off x="177774" y="2119273"/>
            <a:ext cx="5396363" cy="2226822"/>
          </a:xfrm>
          <a:prstGeom prst="rect">
            <a:avLst/>
          </a:prstGeom>
        </p:spPr>
      </p:pic>
      <p:sp>
        <p:nvSpPr>
          <p:cNvPr id="3" name="TextBox 2">
            <a:extLst>
              <a:ext uri="{FF2B5EF4-FFF2-40B4-BE49-F238E27FC236}">
                <a16:creationId xmlns:a16="http://schemas.microsoft.com/office/drawing/2014/main" id="{0F643682-0AC5-457E-8017-0F8E6F28AED6}"/>
              </a:ext>
            </a:extLst>
          </p:cNvPr>
          <p:cNvSpPr txBox="1"/>
          <p:nvPr/>
        </p:nvSpPr>
        <p:spPr>
          <a:xfrm>
            <a:off x="690328" y="141002"/>
            <a:ext cx="11038663"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Comparing ILSs computed by the three different methods in tilt-only case</a:t>
            </a:r>
          </a:p>
        </p:txBody>
      </p:sp>
      <p:sp>
        <p:nvSpPr>
          <p:cNvPr id="4" name="TextBox 3">
            <a:extLst>
              <a:ext uri="{FF2B5EF4-FFF2-40B4-BE49-F238E27FC236}">
                <a16:creationId xmlns:a16="http://schemas.microsoft.com/office/drawing/2014/main" id="{744DF8F2-22F4-7B83-4257-854CB4495F1A}"/>
              </a:ext>
            </a:extLst>
          </p:cNvPr>
          <p:cNvSpPr txBox="1"/>
          <p:nvPr/>
        </p:nvSpPr>
        <p:spPr>
          <a:xfrm>
            <a:off x="278191" y="697328"/>
            <a:ext cx="11730196" cy="1200329"/>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For the case </a:t>
            </a:r>
            <a:r>
              <a:rPr lang="en-US" i="1" dirty="0">
                <a:latin typeface="Times New Roman" panose="02020603050405020304" pitchFamily="18" charset="0"/>
                <a:cs typeface="Times New Roman" panose="02020603050405020304" pitchFamily="18" charset="0"/>
              </a:rPr>
              <a:t>v</a:t>
            </a:r>
            <a:r>
              <a:rPr lang="en-US" baseline="-25000" dirty="0">
                <a:latin typeface="Times New Roman" panose="02020603050405020304" pitchFamily="18" charset="0"/>
                <a:cs typeface="Times New Roman" panose="02020603050405020304" pitchFamily="18" charset="0"/>
              </a:rPr>
              <a:t>0</a:t>
            </a:r>
            <a:r>
              <a:rPr lang="en-US" dirty="0">
                <a:latin typeface="Times New Roman" panose="02020603050405020304" pitchFamily="18" charset="0"/>
                <a:cs typeface="Times New Roman" panose="02020603050405020304" pitchFamily="18" charset="0"/>
              </a:rPr>
              <a:t>=5000, cm</a:t>
            </a:r>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FOVR=4.9 </a:t>
            </a:r>
            <a:r>
              <a:rPr lang="en-US" dirty="0" err="1">
                <a:latin typeface="Times New Roman" panose="02020603050405020304" pitchFamily="18" charset="0"/>
                <a:cs typeface="Times New Roman" panose="02020603050405020304" pitchFamily="18" charset="0"/>
              </a:rPr>
              <a:t>mrad</a:t>
            </a:r>
            <a:r>
              <a:rPr lang="en-US" dirty="0">
                <a:latin typeface="Times New Roman" panose="02020603050405020304" pitchFamily="18" charset="0"/>
                <a:cs typeface="Times New Roman" panose="02020603050405020304" pitchFamily="18" charset="0"/>
              </a:rPr>
              <a:t>, Max OPD=66.7 cm, and AMAL/FOVR = 0.0 to 1.5</a:t>
            </a:r>
          </a:p>
          <a:p>
            <a:r>
              <a:rPr lang="en-US" dirty="0">
                <a:latin typeface="Times New Roman" panose="02020603050405020304" pitchFamily="18" charset="0"/>
                <a:cs typeface="Times New Roman" panose="02020603050405020304" pitchFamily="18" charset="0"/>
              </a:rPr>
              <a:t>where FOVR is the FOV radius, which is half the FOVI diameter in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Such a large FOVR and OPD values were chosen to broaden and hence more clearly see the underlying self-apodization contribution beneath the SINC. This is not how a real FTS would be aligned, it is a test of the algorithms for the no-shear case in which the answer is known and simple.</a:t>
            </a:r>
          </a:p>
        </p:txBody>
      </p:sp>
      <p:sp>
        <p:nvSpPr>
          <p:cNvPr id="5" name="TextBox 4">
            <a:extLst>
              <a:ext uri="{FF2B5EF4-FFF2-40B4-BE49-F238E27FC236}">
                <a16:creationId xmlns:a16="http://schemas.microsoft.com/office/drawing/2014/main" id="{7DEAC89D-A40E-CE99-7CA4-960B83B67639}"/>
              </a:ext>
            </a:extLst>
          </p:cNvPr>
          <p:cNvSpPr txBox="1"/>
          <p:nvPr/>
        </p:nvSpPr>
        <p:spPr>
          <a:xfrm>
            <a:off x="1517563" y="1864178"/>
            <a:ext cx="3860929" cy="369332"/>
          </a:xfrm>
          <a:prstGeom prst="rect">
            <a:avLst/>
          </a:prstGeom>
          <a:noFill/>
        </p:spPr>
        <p:txBody>
          <a:bodyPr wrap="none" rtlCol="0">
            <a:spAutoFit/>
          </a:bodyPr>
          <a:lstStyle/>
          <a:p>
            <a:r>
              <a:rPr lang="en-US" i="1" dirty="0"/>
              <a:t>Method 1: Numerical Integration + FFT </a:t>
            </a:r>
          </a:p>
        </p:txBody>
      </p:sp>
      <p:pic>
        <p:nvPicPr>
          <p:cNvPr id="6" name="Picture 5">
            <a:extLst>
              <a:ext uri="{FF2B5EF4-FFF2-40B4-BE49-F238E27FC236}">
                <a16:creationId xmlns:a16="http://schemas.microsoft.com/office/drawing/2014/main" id="{46A79C98-7B16-5F89-5D32-274EFFF51C59}"/>
              </a:ext>
            </a:extLst>
          </p:cNvPr>
          <p:cNvPicPr>
            <a:picLocks noChangeAspect="1"/>
          </p:cNvPicPr>
          <p:nvPr/>
        </p:nvPicPr>
        <p:blipFill>
          <a:blip r:embed="rId3"/>
          <a:stretch>
            <a:fillRect/>
          </a:stretch>
        </p:blipFill>
        <p:spPr>
          <a:xfrm>
            <a:off x="30203" y="4304497"/>
            <a:ext cx="5584370" cy="2572856"/>
          </a:xfrm>
          <a:prstGeom prst="rect">
            <a:avLst/>
          </a:prstGeom>
        </p:spPr>
      </p:pic>
      <p:sp>
        <p:nvSpPr>
          <p:cNvPr id="7" name="TextBox 6">
            <a:extLst>
              <a:ext uri="{FF2B5EF4-FFF2-40B4-BE49-F238E27FC236}">
                <a16:creationId xmlns:a16="http://schemas.microsoft.com/office/drawing/2014/main" id="{B2BFCD5A-04E5-DF8F-7F28-8C348D27DB3C}"/>
              </a:ext>
            </a:extLst>
          </p:cNvPr>
          <p:cNvSpPr txBox="1"/>
          <p:nvPr/>
        </p:nvSpPr>
        <p:spPr>
          <a:xfrm>
            <a:off x="2172500" y="6008116"/>
            <a:ext cx="3401637" cy="369332"/>
          </a:xfrm>
          <a:prstGeom prst="rect">
            <a:avLst/>
          </a:prstGeom>
          <a:noFill/>
        </p:spPr>
        <p:txBody>
          <a:bodyPr wrap="none" rtlCol="0">
            <a:spAutoFit/>
          </a:bodyPr>
          <a:lstStyle/>
          <a:p>
            <a:r>
              <a:rPr lang="en-US" i="1" dirty="0"/>
              <a:t>Method 3. </a:t>
            </a:r>
            <a:r>
              <a:rPr lang="en-US" i="1" dirty="0" err="1"/>
              <a:t>Murty’s</a:t>
            </a:r>
            <a:r>
              <a:rPr lang="en-US" i="1" dirty="0"/>
              <a:t> Equation + FFT </a:t>
            </a:r>
          </a:p>
        </p:txBody>
      </p:sp>
      <p:sp>
        <p:nvSpPr>
          <p:cNvPr id="8" name="TextBox 7">
            <a:extLst>
              <a:ext uri="{FF2B5EF4-FFF2-40B4-BE49-F238E27FC236}">
                <a16:creationId xmlns:a16="http://schemas.microsoft.com/office/drawing/2014/main" id="{530B2608-C910-C099-3B3D-8DD5F5EE58B8}"/>
              </a:ext>
            </a:extLst>
          </p:cNvPr>
          <p:cNvSpPr txBox="1"/>
          <p:nvPr/>
        </p:nvSpPr>
        <p:spPr>
          <a:xfrm>
            <a:off x="6617864" y="1889215"/>
            <a:ext cx="5481003" cy="646331"/>
          </a:xfrm>
          <a:prstGeom prst="rect">
            <a:avLst/>
          </a:prstGeom>
          <a:noFill/>
        </p:spPr>
        <p:txBody>
          <a:bodyPr wrap="square" rtlCol="0">
            <a:spAutoFit/>
          </a:bodyPr>
          <a:lstStyle/>
          <a:p>
            <a:r>
              <a:rPr lang="en-US" i="1" dirty="0"/>
              <a:t>Method 2. </a:t>
            </a:r>
            <a:r>
              <a:rPr lang="en-US" i="1" dirty="0" err="1"/>
              <a:t>Kauppinen</a:t>
            </a:r>
            <a:r>
              <a:rPr lang="en-US" i="1" dirty="0"/>
              <a:t> &amp; Saarinen equation implemented into </a:t>
            </a:r>
            <a:r>
              <a:rPr lang="en-US" i="1" dirty="0" err="1"/>
              <a:t>compute_ils.f</a:t>
            </a:r>
            <a:r>
              <a:rPr lang="en-US" i="1" dirty="0"/>
              <a:t>  and convolved with SINC </a:t>
            </a:r>
          </a:p>
        </p:txBody>
      </p:sp>
      <p:pic>
        <p:nvPicPr>
          <p:cNvPr id="9" name="Picture 8">
            <a:extLst>
              <a:ext uri="{FF2B5EF4-FFF2-40B4-BE49-F238E27FC236}">
                <a16:creationId xmlns:a16="http://schemas.microsoft.com/office/drawing/2014/main" id="{E84AC36A-CCA4-43DC-2F97-A004E6EA1141}"/>
              </a:ext>
            </a:extLst>
          </p:cNvPr>
          <p:cNvPicPr>
            <a:picLocks noChangeAspect="1"/>
          </p:cNvPicPr>
          <p:nvPr/>
        </p:nvPicPr>
        <p:blipFill>
          <a:blip r:embed="rId4"/>
          <a:stretch>
            <a:fillRect/>
          </a:stretch>
        </p:blipFill>
        <p:spPr>
          <a:xfrm>
            <a:off x="5862578" y="2463859"/>
            <a:ext cx="5704106" cy="2473300"/>
          </a:xfrm>
          <a:prstGeom prst="rect">
            <a:avLst/>
          </a:prstGeom>
        </p:spPr>
      </p:pic>
      <p:sp>
        <p:nvSpPr>
          <p:cNvPr id="10" name="TextBox 9">
            <a:extLst>
              <a:ext uri="{FF2B5EF4-FFF2-40B4-BE49-F238E27FC236}">
                <a16:creationId xmlns:a16="http://schemas.microsoft.com/office/drawing/2014/main" id="{1CCCD91A-9D75-067E-7907-5B7ED9509929}"/>
              </a:ext>
            </a:extLst>
          </p:cNvPr>
          <p:cNvSpPr txBox="1"/>
          <p:nvPr/>
        </p:nvSpPr>
        <p:spPr>
          <a:xfrm>
            <a:off x="5815547" y="4999492"/>
            <a:ext cx="6115196" cy="175432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These are not typical ILSs. These are extreme cases in which the self-apodization contribution to the ILS is much wider than the SINC, allowing the details of the self-apodization to be seen.</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comparison is not perfect – more work needed -- but it is very close.  </a:t>
            </a:r>
          </a:p>
        </p:txBody>
      </p:sp>
    </p:spTree>
    <p:extLst>
      <p:ext uri="{BB962C8B-B14F-4D97-AF65-F5344CB8AC3E}">
        <p14:creationId xmlns:p14="http://schemas.microsoft.com/office/powerpoint/2010/main" val="72289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D8EEDD-0007-45E7-05CD-F2E2CBE404B0}"/>
              </a:ext>
            </a:extLst>
          </p:cNvPr>
          <p:cNvSpPr txBox="1"/>
          <p:nvPr/>
        </p:nvSpPr>
        <p:spPr>
          <a:xfrm>
            <a:off x="871194" y="234163"/>
            <a:ext cx="9539791" cy="461665"/>
          </a:xfrm>
          <a:prstGeom prst="rect">
            <a:avLst/>
          </a:prstGeom>
          <a:noFill/>
        </p:spPr>
        <p:txBody>
          <a:bodyPr wrap="none" rtlCol="0">
            <a:spAutoFit/>
          </a:bodyPr>
          <a:lstStyle/>
          <a:p>
            <a:r>
              <a:rPr lang="en-US" sz="2400" dirty="0">
                <a:latin typeface="Times New Roman" panose="02020603050405020304" pitchFamily="18" charset="0"/>
                <a:cs typeface="Times New Roman" panose="02020603050405020304" pitchFamily="18" charset="0"/>
              </a:rPr>
              <a:t>Modulation Depth and Phase computed from </a:t>
            </a:r>
            <a:r>
              <a:rPr lang="en-US" sz="2400" dirty="0" err="1">
                <a:latin typeface="Times New Roman" panose="02020603050405020304" pitchFamily="18" charset="0"/>
                <a:cs typeface="Times New Roman" panose="02020603050405020304" pitchFamily="18" charset="0"/>
              </a:rPr>
              <a:t>eqtns</a:t>
            </a:r>
            <a:r>
              <a:rPr lang="en-US" sz="2400" dirty="0">
                <a:latin typeface="Times New Roman" panose="02020603050405020304" pitchFamily="18" charset="0"/>
                <a:cs typeface="Times New Roman" panose="02020603050405020304" pitchFamily="18" charset="0"/>
              </a:rPr>
              <a:t>  9 &amp; 10 of </a:t>
            </a:r>
            <a:r>
              <a:rPr lang="en-US" sz="2400" dirty="0" err="1">
                <a:latin typeface="Times New Roman" panose="02020603050405020304" pitchFamily="18" charset="0"/>
                <a:cs typeface="Times New Roman" panose="02020603050405020304" pitchFamily="18" charset="0"/>
              </a:rPr>
              <a:t>Murty</a:t>
            </a:r>
            <a:r>
              <a:rPr lang="en-US" sz="2400" dirty="0">
                <a:latin typeface="Times New Roman" panose="02020603050405020304" pitchFamily="18" charset="0"/>
                <a:cs typeface="Times New Roman" panose="02020603050405020304" pitchFamily="18" charset="0"/>
              </a:rPr>
              <a:t> (1960)</a:t>
            </a:r>
          </a:p>
        </p:txBody>
      </p:sp>
      <p:sp>
        <p:nvSpPr>
          <p:cNvPr id="3" name="TextBox 2">
            <a:extLst>
              <a:ext uri="{FF2B5EF4-FFF2-40B4-BE49-F238E27FC236}">
                <a16:creationId xmlns:a16="http://schemas.microsoft.com/office/drawing/2014/main" id="{DA654139-FC82-4BD5-E2C7-22BBD858BB29}"/>
              </a:ext>
            </a:extLst>
          </p:cNvPr>
          <p:cNvSpPr txBox="1"/>
          <p:nvPr/>
        </p:nvSpPr>
        <p:spPr>
          <a:xfrm>
            <a:off x="6268697" y="1045275"/>
            <a:ext cx="5618504" cy="4616648"/>
          </a:xfrm>
          <a:prstGeom prst="rect">
            <a:avLst/>
          </a:prstGeom>
          <a:noFill/>
        </p:spPr>
        <p:txBody>
          <a:bodyPr wrap="square" rtlCol="0">
            <a:spAutoFit/>
          </a:bodyPr>
          <a:lstStyle/>
          <a:p>
            <a:pPr>
              <a:spcBef>
                <a:spcPts val="1200"/>
              </a:spcBef>
            </a:pPr>
            <a:r>
              <a:rPr lang="en-US" dirty="0">
                <a:latin typeface="Times New Roman" panose="02020603050405020304" pitchFamily="18" charset="0"/>
                <a:cs typeface="Times New Roman" panose="02020603050405020304" pitchFamily="18" charset="0"/>
              </a:rPr>
              <a:t>Figures map the modulation depth (MD) and phase (</a:t>
            </a:r>
            <a:r>
              <a:rPr lang="en-US" i="1"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in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eqtn</a:t>
            </a:r>
            <a:r>
              <a:rPr lang="en-US" dirty="0">
                <a:latin typeface="Times New Roman" panose="02020603050405020304" pitchFamily="18" charset="0"/>
                <a:cs typeface="Times New Roman" panose="02020603050405020304" pitchFamily="18" charset="0"/>
              </a:rPr>
              <a:t>. 8 over conceivable ranges of p and q. </a:t>
            </a:r>
          </a:p>
          <a:p>
            <a:pPr>
              <a:spcBef>
                <a:spcPts val="1200"/>
              </a:spcBef>
            </a:pPr>
            <a:r>
              <a:rPr lang="en-US" dirty="0">
                <a:latin typeface="Times New Roman" panose="02020603050405020304" pitchFamily="18" charset="0"/>
                <a:cs typeface="Times New Roman" panose="02020603050405020304" pitchFamily="18" charset="0"/>
              </a:rPr>
              <a:t>	F = πf</a:t>
            </a:r>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[1 + </a:t>
            </a:r>
            <a:r>
              <a:rPr lang="en-US" dirty="0" err="1">
                <a:latin typeface="Times New Roman" panose="02020603050405020304" pitchFamily="18" charset="0"/>
                <a:cs typeface="Times New Roman" panose="02020603050405020304" pitchFamily="18" charset="0"/>
              </a:rPr>
              <a:t>MD.cos</a:t>
            </a:r>
            <a:r>
              <a:rPr lang="en-US" dirty="0">
                <a:latin typeface="Times New Roman" panose="02020603050405020304" pitchFamily="18" charset="0"/>
                <a:cs typeface="Times New Roman" panose="02020603050405020304" pitchFamily="18" charset="0"/>
              </a:rPr>
              <a:t>(4π</a:t>
            </a:r>
            <a:r>
              <a:rPr lang="en-US" i="1" dirty="0" err="1">
                <a:latin typeface="Times New Roman" panose="02020603050405020304" pitchFamily="18" charset="0"/>
                <a:cs typeface="Times New Roman" panose="02020603050405020304" pitchFamily="18" charset="0"/>
              </a:rPr>
              <a:t>v</a:t>
            </a:r>
            <a:r>
              <a:rPr lang="en-US" dirty="0" err="1">
                <a:latin typeface="Times New Roman" panose="02020603050405020304" pitchFamily="18" charset="0"/>
                <a:cs typeface="Times New Roman" panose="02020603050405020304" pitchFamily="18" charset="0"/>
              </a:rPr>
              <a:t>z-ѱ</a:t>
            </a:r>
            <a:r>
              <a:rPr lang="en-US" dirty="0">
                <a:latin typeface="Times New Roman" panose="02020603050405020304" pitchFamily="18" charset="0"/>
                <a:cs typeface="Times New Roman" panose="02020603050405020304" pitchFamily="18" charset="0"/>
              </a:rPr>
              <a:t>)]</a:t>
            </a:r>
          </a:p>
          <a:p>
            <a:pPr>
              <a:spcBef>
                <a:spcPts val="1200"/>
              </a:spcBef>
            </a:pPr>
            <a:r>
              <a:rPr lang="en-US" dirty="0">
                <a:latin typeface="Times New Roman" panose="02020603050405020304" pitchFamily="18" charset="0"/>
                <a:cs typeface="Times New Roman" panose="02020603050405020304" pitchFamily="18" charset="0"/>
              </a:rPr>
              <a:t>The top panel is color-coded by MD: Red=1.0, Yellow=0.8; Green=0.55, Cyan 0.4, Blue=0.2, Purple=0.0</a:t>
            </a:r>
          </a:p>
          <a:p>
            <a:pPr>
              <a:spcBef>
                <a:spcPts val="1200"/>
              </a:spcBef>
            </a:pPr>
            <a:r>
              <a:rPr lang="en-US" dirty="0">
                <a:latin typeface="Times New Roman" panose="02020603050405020304" pitchFamily="18" charset="0"/>
                <a:cs typeface="Times New Roman" panose="02020603050405020304" pitchFamily="18" charset="0"/>
              </a:rPr>
              <a:t>Bottom panel is color-coded by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Red=π, Yellow=0.8*π, Green=0.7*π, Cyan=0.5*π, Blue=0.2*π, Purple=0.0 </a:t>
            </a:r>
          </a:p>
          <a:p>
            <a:pPr>
              <a:spcBef>
                <a:spcPts val="1200"/>
              </a:spcBef>
            </a:pPr>
            <a:r>
              <a:rPr lang="en-US" dirty="0">
                <a:latin typeface="Times New Roman" panose="02020603050405020304" pitchFamily="18" charset="0"/>
                <a:cs typeface="Times New Roman" panose="02020603050405020304" pitchFamily="18" charset="0"/>
              </a:rPr>
              <a:t>Brault’s limit is that p/2π =1, so only the left halves of these panels are relevant to a correctly operated FTS. </a:t>
            </a:r>
          </a:p>
          <a:p>
            <a:pPr>
              <a:spcBef>
                <a:spcPts val="1200"/>
              </a:spcBef>
            </a:pPr>
            <a:r>
              <a:rPr lang="en-US" dirty="0">
                <a:latin typeface="Times New Roman" panose="02020603050405020304" pitchFamily="18" charset="0"/>
                <a:cs typeface="Times New Roman" panose="02020603050405020304" pitchFamily="18" charset="0"/>
              </a:rPr>
              <a:t>|q/2π| should normally be &lt; 0.25 or else the shear seriously attenuates the modulation at all OPDs as the fringes become narrower than the FOV/detector.</a:t>
            </a:r>
          </a:p>
          <a:p>
            <a:pPr>
              <a:spcBef>
                <a:spcPts val="1200"/>
              </a:spcBef>
            </a:pPr>
            <a:r>
              <a:rPr lang="en-US" dirty="0">
                <a:latin typeface="Times New Roman" panose="02020603050405020304" pitchFamily="18" charset="0"/>
                <a:cs typeface="Times New Roman" panose="02020603050405020304" pitchFamily="18" charset="0"/>
              </a:rPr>
              <a:t>ME(</a:t>
            </a:r>
            <a:r>
              <a:rPr lang="en-US"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 = MD(</a:t>
            </a:r>
            <a:r>
              <a:rPr lang="en-US" dirty="0" err="1">
                <a:latin typeface="Times New Roman" panose="02020603050405020304" pitchFamily="18" charset="0"/>
                <a:cs typeface="Times New Roman" panose="02020603050405020304" pitchFamily="18" charset="0"/>
              </a:rPr>
              <a:t>t,e</a:t>
            </a:r>
            <a:r>
              <a:rPr lang="en-US" dirty="0">
                <a:latin typeface="Times New Roman" panose="02020603050405020304" pitchFamily="18" charset="0"/>
                <a:cs typeface="Times New Roman" panose="02020603050405020304" pitchFamily="18" charset="0"/>
              </a:rPr>
              <a:t>)/ME(t,0)</a:t>
            </a:r>
          </a:p>
        </p:txBody>
      </p:sp>
      <p:pic>
        <p:nvPicPr>
          <p:cNvPr id="4" name="Picture 3">
            <a:extLst>
              <a:ext uri="{FF2B5EF4-FFF2-40B4-BE49-F238E27FC236}">
                <a16:creationId xmlns:a16="http://schemas.microsoft.com/office/drawing/2014/main" id="{42C017E8-1D25-8CBB-38AD-7D2172659E6B}"/>
              </a:ext>
            </a:extLst>
          </p:cNvPr>
          <p:cNvPicPr>
            <a:picLocks noChangeAspect="1"/>
          </p:cNvPicPr>
          <p:nvPr/>
        </p:nvPicPr>
        <p:blipFill>
          <a:blip r:embed="rId2"/>
          <a:stretch>
            <a:fillRect/>
          </a:stretch>
        </p:blipFill>
        <p:spPr>
          <a:xfrm>
            <a:off x="507858" y="803944"/>
            <a:ext cx="5510467" cy="4994927"/>
          </a:xfrm>
          <a:prstGeom prst="rect">
            <a:avLst/>
          </a:prstGeom>
          <a:ln>
            <a:noFill/>
          </a:ln>
        </p:spPr>
      </p:pic>
      <p:sp>
        <p:nvSpPr>
          <p:cNvPr id="6" name="TextBox 5">
            <a:extLst>
              <a:ext uri="{FF2B5EF4-FFF2-40B4-BE49-F238E27FC236}">
                <a16:creationId xmlns:a16="http://schemas.microsoft.com/office/drawing/2014/main" id="{1E9F625D-1EFC-0036-57A8-0DDE7379C972}"/>
              </a:ext>
            </a:extLst>
          </p:cNvPr>
          <p:cNvSpPr txBox="1"/>
          <p:nvPr/>
        </p:nvSpPr>
        <p:spPr>
          <a:xfrm>
            <a:off x="5355775" y="3307176"/>
            <a:ext cx="492369" cy="400110"/>
          </a:xfrm>
          <a:prstGeom prst="rect">
            <a:avLst/>
          </a:prstGeom>
          <a:noFill/>
        </p:spPr>
        <p:txBody>
          <a:bodyPr wrap="square" rtlCol="0">
            <a:spAutoFit/>
          </a:bodyPr>
          <a:lstStyle/>
          <a:p>
            <a:r>
              <a:rPr lang="en-US" sz="2000" dirty="0" err="1">
                <a:solidFill>
                  <a:schemeClr val="bg1"/>
                </a:solidFill>
                <a:latin typeface="Times New Roman" panose="02020603050405020304" pitchFamily="18" charset="0"/>
                <a:cs typeface="Times New Roman" panose="02020603050405020304" pitchFamily="18" charset="0"/>
              </a:rPr>
              <a:t>ѱ</a:t>
            </a:r>
            <a:endParaRPr lang="en-US" sz="2000" dirty="0">
              <a:solidFill>
                <a:schemeClr val="bg1"/>
              </a:solidFill>
            </a:endParaRPr>
          </a:p>
        </p:txBody>
      </p:sp>
      <p:cxnSp>
        <p:nvCxnSpPr>
          <p:cNvPr id="7" name="Straight Connector 6">
            <a:extLst>
              <a:ext uri="{FF2B5EF4-FFF2-40B4-BE49-F238E27FC236}">
                <a16:creationId xmlns:a16="http://schemas.microsoft.com/office/drawing/2014/main" id="{C6B96FC6-AB32-D56D-F6F1-97B5478A9660}"/>
              </a:ext>
            </a:extLst>
          </p:cNvPr>
          <p:cNvCxnSpPr>
            <a:cxnSpLocks/>
          </p:cNvCxnSpPr>
          <p:nvPr/>
        </p:nvCxnSpPr>
        <p:spPr>
          <a:xfrm>
            <a:off x="1351464" y="4271271"/>
            <a:ext cx="443484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D2A105FF-B9ED-A3B2-DDA0-F845D46EDDE1}"/>
              </a:ext>
            </a:extLst>
          </p:cNvPr>
          <p:cNvCxnSpPr>
            <a:cxnSpLocks/>
          </p:cNvCxnSpPr>
          <p:nvPr/>
        </p:nvCxnSpPr>
        <p:spPr>
          <a:xfrm>
            <a:off x="1349754" y="4012706"/>
            <a:ext cx="4434840"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1AAA8E71-9141-E4BB-C98A-4B8C408905A9}"/>
              </a:ext>
            </a:extLst>
          </p:cNvPr>
          <p:cNvCxnSpPr>
            <a:cxnSpLocks/>
          </p:cNvCxnSpPr>
          <p:nvPr/>
        </p:nvCxnSpPr>
        <p:spPr>
          <a:xfrm>
            <a:off x="1360028" y="3647768"/>
            <a:ext cx="4434840" cy="1842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74387C69-3481-15C7-80A0-42AB3952333D}"/>
              </a:ext>
            </a:extLst>
          </p:cNvPr>
          <p:cNvSpPr txBox="1"/>
          <p:nvPr/>
        </p:nvSpPr>
        <p:spPr>
          <a:xfrm>
            <a:off x="1422706" y="3362174"/>
            <a:ext cx="893851" cy="338554"/>
          </a:xfrm>
          <a:prstGeom prst="rect">
            <a:avLst/>
          </a:prstGeom>
          <a:noFill/>
          <a:ln>
            <a:noFill/>
          </a:ln>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q=2.22</a:t>
            </a:r>
          </a:p>
        </p:txBody>
      </p:sp>
      <p:sp>
        <p:nvSpPr>
          <p:cNvPr id="11" name="TextBox 10">
            <a:extLst>
              <a:ext uri="{FF2B5EF4-FFF2-40B4-BE49-F238E27FC236}">
                <a16:creationId xmlns:a16="http://schemas.microsoft.com/office/drawing/2014/main" id="{9243ACC1-EA0C-DD51-E624-8D90575B54F2}"/>
              </a:ext>
            </a:extLst>
          </p:cNvPr>
          <p:cNvSpPr txBox="1"/>
          <p:nvPr/>
        </p:nvSpPr>
        <p:spPr>
          <a:xfrm>
            <a:off x="1431270" y="3720054"/>
            <a:ext cx="893851" cy="584775"/>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cs typeface="Times New Roman" panose="02020603050405020304" pitchFamily="18" charset="0"/>
              </a:rPr>
              <a:t>q=0.91 </a:t>
            </a:r>
            <a:r>
              <a:rPr lang="en-US" sz="1600" dirty="0">
                <a:solidFill>
                  <a:srgbClr val="0070C0"/>
                </a:solidFill>
                <a:latin typeface="Times New Roman" panose="02020603050405020304" pitchFamily="18" charset="0"/>
                <a:cs typeface="Times New Roman" panose="02020603050405020304" pitchFamily="18" charset="0"/>
              </a:rPr>
              <a:t>q=0.0</a:t>
            </a:r>
          </a:p>
        </p:txBody>
      </p:sp>
      <p:cxnSp>
        <p:nvCxnSpPr>
          <p:cNvPr id="12" name="Straight Connector 11">
            <a:extLst>
              <a:ext uri="{FF2B5EF4-FFF2-40B4-BE49-F238E27FC236}">
                <a16:creationId xmlns:a16="http://schemas.microsoft.com/office/drawing/2014/main" id="{4D70895E-7123-E11A-0E85-0C58CB3DA818}"/>
              </a:ext>
            </a:extLst>
          </p:cNvPr>
          <p:cNvCxnSpPr>
            <a:cxnSpLocks/>
          </p:cNvCxnSpPr>
          <p:nvPr/>
        </p:nvCxnSpPr>
        <p:spPr>
          <a:xfrm>
            <a:off x="1360028" y="1947601"/>
            <a:ext cx="4434840" cy="0"/>
          </a:xfrm>
          <a:prstGeom prst="line">
            <a:avLst/>
          </a:prstGeom>
          <a:ln>
            <a:solidFill>
              <a:srgbClr val="0070C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B2FD0FA-6622-B246-35AB-FF206D37566F}"/>
              </a:ext>
            </a:extLst>
          </p:cNvPr>
          <p:cNvCxnSpPr>
            <a:cxnSpLocks/>
          </p:cNvCxnSpPr>
          <p:nvPr/>
        </p:nvCxnSpPr>
        <p:spPr>
          <a:xfrm>
            <a:off x="1358318" y="1689036"/>
            <a:ext cx="4434840" cy="0"/>
          </a:xfrm>
          <a:prstGeom prst="line">
            <a:avLst/>
          </a:prstGeom>
          <a:ln>
            <a:solidFill>
              <a:srgbClr val="92D05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1BE4BD5-6E13-B3E3-A168-A46E0767CE07}"/>
              </a:ext>
            </a:extLst>
          </p:cNvPr>
          <p:cNvCxnSpPr>
            <a:cxnSpLocks/>
          </p:cNvCxnSpPr>
          <p:nvPr/>
        </p:nvCxnSpPr>
        <p:spPr>
          <a:xfrm>
            <a:off x="1368592" y="1324098"/>
            <a:ext cx="4434840" cy="18422"/>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E1192317-6D06-C54B-5F3B-6973CC70A854}"/>
              </a:ext>
            </a:extLst>
          </p:cNvPr>
          <p:cNvSpPr txBox="1"/>
          <p:nvPr/>
        </p:nvSpPr>
        <p:spPr>
          <a:xfrm>
            <a:off x="1431270" y="1038504"/>
            <a:ext cx="893851" cy="338554"/>
          </a:xfrm>
          <a:prstGeom prst="rect">
            <a:avLst/>
          </a:prstGeom>
          <a:noFill/>
          <a:ln>
            <a:noFill/>
          </a:ln>
        </p:spPr>
        <p:txBody>
          <a:bodyPr wrap="square" rtlCol="0">
            <a:spAutoFit/>
          </a:bodyPr>
          <a:lstStyle/>
          <a:p>
            <a:r>
              <a:rPr lang="en-US" sz="1600" dirty="0">
                <a:solidFill>
                  <a:srgbClr val="FF0000"/>
                </a:solidFill>
                <a:latin typeface="Times New Roman" panose="02020603050405020304" pitchFamily="18" charset="0"/>
                <a:cs typeface="Times New Roman" panose="02020603050405020304" pitchFamily="18" charset="0"/>
              </a:rPr>
              <a:t>q=2.22</a:t>
            </a:r>
          </a:p>
        </p:txBody>
      </p:sp>
      <p:sp>
        <p:nvSpPr>
          <p:cNvPr id="16" name="TextBox 15">
            <a:extLst>
              <a:ext uri="{FF2B5EF4-FFF2-40B4-BE49-F238E27FC236}">
                <a16:creationId xmlns:a16="http://schemas.microsoft.com/office/drawing/2014/main" id="{EC64444B-C56A-FCD3-FA0F-CC52132AA717}"/>
              </a:ext>
            </a:extLst>
          </p:cNvPr>
          <p:cNvSpPr txBox="1"/>
          <p:nvPr/>
        </p:nvSpPr>
        <p:spPr>
          <a:xfrm>
            <a:off x="1439834" y="1406658"/>
            <a:ext cx="893851" cy="584775"/>
          </a:xfrm>
          <a:prstGeom prst="rect">
            <a:avLst/>
          </a:prstGeom>
          <a:noFill/>
          <a:ln>
            <a:noFill/>
          </a:ln>
        </p:spPr>
        <p:txBody>
          <a:bodyPr wrap="square" rtlCol="0">
            <a:spAutoFit/>
          </a:bodyPr>
          <a:lstStyle/>
          <a:p>
            <a:r>
              <a:rPr lang="en-US" sz="1600" dirty="0">
                <a:solidFill>
                  <a:srgbClr val="00B050"/>
                </a:solidFill>
                <a:latin typeface="Times New Roman" panose="02020603050405020304" pitchFamily="18" charset="0"/>
                <a:cs typeface="Times New Roman" panose="02020603050405020304" pitchFamily="18" charset="0"/>
              </a:rPr>
              <a:t>q=0.91 </a:t>
            </a:r>
            <a:r>
              <a:rPr lang="en-US" sz="1600" dirty="0">
                <a:solidFill>
                  <a:srgbClr val="0070C0"/>
                </a:solidFill>
                <a:latin typeface="Times New Roman" panose="02020603050405020304" pitchFamily="18" charset="0"/>
                <a:cs typeface="Times New Roman" panose="02020603050405020304" pitchFamily="18" charset="0"/>
              </a:rPr>
              <a:t>q=0.0</a:t>
            </a:r>
          </a:p>
        </p:txBody>
      </p:sp>
      <p:sp>
        <p:nvSpPr>
          <p:cNvPr id="17" name="TextBox 16">
            <a:extLst>
              <a:ext uri="{FF2B5EF4-FFF2-40B4-BE49-F238E27FC236}">
                <a16:creationId xmlns:a16="http://schemas.microsoft.com/office/drawing/2014/main" id="{14EBC2ED-68B1-C580-A8E9-00512F5EBA9B}"/>
              </a:ext>
            </a:extLst>
          </p:cNvPr>
          <p:cNvSpPr txBox="1"/>
          <p:nvPr/>
        </p:nvSpPr>
        <p:spPr>
          <a:xfrm>
            <a:off x="522979" y="5874711"/>
            <a:ext cx="10669954" cy="923330"/>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The three horizontal colored lines represent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three cases: q=0.0; q=0.91; q=2.22.</a:t>
            </a:r>
          </a:p>
          <a:p>
            <a:r>
              <a:rPr lang="en-US" dirty="0">
                <a:latin typeface="Times New Roman" panose="02020603050405020304" pitchFamily="18" charset="0"/>
                <a:cs typeface="Times New Roman" panose="02020603050405020304" pitchFamily="18" charset="0"/>
              </a:rPr>
              <a:t>White dashed lines represent the tilt-only case discussed earlier.</a:t>
            </a:r>
          </a:p>
          <a:p>
            <a:r>
              <a:rPr lang="en-US" dirty="0">
                <a:latin typeface="Times New Roman" panose="02020603050405020304" pitchFamily="18" charset="0"/>
                <a:cs typeface="Times New Roman" panose="02020603050405020304" pitchFamily="18" charset="0"/>
              </a:rPr>
              <a:t>White dotted line represent a more general case of shear + tilt with the peak ME occurring at p/2π = 0.90</a:t>
            </a:r>
          </a:p>
        </p:txBody>
      </p:sp>
      <p:cxnSp>
        <p:nvCxnSpPr>
          <p:cNvPr id="18" name="Straight Connector 17">
            <a:extLst>
              <a:ext uri="{FF2B5EF4-FFF2-40B4-BE49-F238E27FC236}">
                <a16:creationId xmlns:a16="http://schemas.microsoft.com/office/drawing/2014/main" id="{7D94BF2E-7978-B475-E3CB-30289AABF20A}"/>
              </a:ext>
            </a:extLst>
          </p:cNvPr>
          <p:cNvCxnSpPr>
            <a:cxnSpLocks/>
          </p:cNvCxnSpPr>
          <p:nvPr/>
        </p:nvCxnSpPr>
        <p:spPr>
          <a:xfrm>
            <a:off x="1368592" y="1962894"/>
            <a:ext cx="4407300" cy="4111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0CC28AE2-5632-9709-064D-98D7108F36CA}"/>
              </a:ext>
            </a:extLst>
          </p:cNvPr>
          <p:cNvCxnSpPr>
            <a:cxnSpLocks/>
          </p:cNvCxnSpPr>
          <p:nvPr/>
        </p:nvCxnSpPr>
        <p:spPr>
          <a:xfrm>
            <a:off x="1396132" y="4286499"/>
            <a:ext cx="4407300" cy="411127"/>
          </a:xfrm>
          <a:prstGeom prst="line">
            <a:avLst/>
          </a:prstGeom>
          <a:ln>
            <a:solidFill>
              <a:schemeClr val="bg1"/>
            </a:solidFill>
            <a:prstDash val="dash"/>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650E9FE7-571C-90C0-BF0B-C533F7C14CAA}"/>
              </a:ext>
            </a:extLst>
          </p:cNvPr>
          <p:cNvCxnSpPr>
            <a:cxnSpLocks/>
          </p:cNvCxnSpPr>
          <p:nvPr/>
        </p:nvCxnSpPr>
        <p:spPr>
          <a:xfrm flipV="1">
            <a:off x="1377294" y="3894667"/>
            <a:ext cx="4426138" cy="674150"/>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BFD72B8B-17ED-5BE7-3E91-1735C88E27F4}"/>
              </a:ext>
            </a:extLst>
          </p:cNvPr>
          <p:cNvCxnSpPr>
            <a:cxnSpLocks/>
          </p:cNvCxnSpPr>
          <p:nvPr/>
        </p:nvCxnSpPr>
        <p:spPr>
          <a:xfrm flipV="1">
            <a:off x="1358318" y="1580444"/>
            <a:ext cx="4417574" cy="677694"/>
          </a:xfrm>
          <a:prstGeom prst="line">
            <a:avLst/>
          </a:prstGeom>
          <a:ln>
            <a:solidFill>
              <a:schemeClr val="bg1"/>
            </a:solidFill>
            <a:prstDash val="sysDash"/>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4415313-43AC-3CBC-5C10-F81663A60599}"/>
              </a:ext>
            </a:extLst>
          </p:cNvPr>
          <p:cNvSpPr txBox="1"/>
          <p:nvPr/>
        </p:nvSpPr>
        <p:spPr>
          <a:xfrm>
            <a:off x="5190380" y="1015837"/>
            <a:ext cx="569288" cy="400110"/>
          </a:xfrm>
          <a:prstGeom prst="rect">
            <a:avLst/>
          </a:prstGeom>
          <a:noFill/>
        </p:spPr>
        <p:txBody>
          <a:bodyPr wrap="square" rtlCol="0">
            <a:spAutoFit/>
          </a:bodyPr>
          <a:lstStyle/>
          <a:p>
            <a:r>
              <a:rPr lang="en-US" sz="2000" dirty="0">
                <a:solidFill>
                  <a:schemeClr val="bg1"/>
                </a:solidFill>
              </a:rPr>
              <a:t>MD</a:t>
            </a:r>
          </a:p>
        </p:txBody>
      </p:sp>
    </p:spTree>
    <p:extLst>
      <p:ext uri="{BB962C8B-B14F-4D97-AF65-F5344CB8AC3E}">
        <p14:creationId xmlns:p14="http://schemas.microsoft.com/office/powerpoint/2010/main" val="235569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A6578E-A696-1277-6884-E7B22652428F}"/>
              </a:ext>
            </a:extLst>
          </p:cNvPr>
          <p:cNvSpPr txBox="1"/>
          <p:nvPr/>
        </p:nvSpPr>
        <p:spPr>
          <a:xfrm>
            <a:off x="3732007" y="232383"/>
            <a:ext cx="4564070" cy="523220"/>
          </a:xfrm>
          <a:prstGeom prst="rect">
            <a:avLst/>
          </a:prstGeom>
          <a:noFill/>
        </p:spPr>
        <p:txBody>
          <a:bodyPr wrap="none" rtlCol="0">
            <a:spAutoFit/>
          </a:bodyPr>
          <a:lstStyle/>
          <a:p>
            <a:r>
              <a:rPr lang="en-US" sz="2800" dirty="0">
                <a:latin typeface="Times New Roman" panose="02020603050405020304" pitchFamily="18" charset="0"/>
                <a:cs typeface="Times New Roman" panose="02020603050405020304" pitchFamily="18" charset="0"/>
              </a:rPr>
              <a:t>Progress and Plans for the ILS</a:t>
            </a:r>
          </a:p>
        </p:txBody>
      </p:sp>
      <p:sp>
        <p:nvSpPr>
          <p:cNvPr id="5" name="TextBox 4">
            <a:extLst>
              <a:ext uri="{FF2B5EF4-FFF2-40B4-BE49-F238E27FC236}">
                <a16:creationId xmlns:a16="http://schemas.microsoft.com/office/drawing/2014/main" id="{EAAC46F7-35A4-7F81-8DA7-C768B12B5D9E}"/>
              </a:ext>
            </a:extLst>
          </p:cNvPr>
          <p:cNvSpPr txBox="1"/>
          <p:nvPr/>
        </p:nvSpPr>
        <p:spPr>
          <a:xfrm>
            <a:off x="240000" y="861593"/>
            <a:ext cx="11682802" cy="4031873"/>
          </a:xfrm>
          <a:prstGeom prst="rect">
            <a:avLst/>
          </a:prstGeom>
          <a:noFill/>
        </p:spPr>
        <p:txBody>
          <a:bodyPr wrap="square" rtlCol="0">
            <a:spAutoFit/>
          </a:bodyPr>
          <a:lstStyle/>
          <a:p>
            <a:pPr>
              <a:spcBef>
                <a:spcPts val="1200"/>
              </a:spcBef>
            </a:pPr>
            <a:r>
              <a:rPr lang="en-US" dirty="0">
                <a:latin typeface="Times New Roman" panose="02020603050405020304" pitchFamily="18" charset="0"/>
                <a:cs typeface="Times New Roman" panose="02020603050405020304" pitchFamily="18" charset="0"/>
              </a:rPr>
              <a:t>A Fortran subroutine (meph2ils.f) has been written that converts the MOPD, FOVI and vectors of ME and Phase into an ILS, via complex-to-real DFT.</a:t>
            </a:r>
          </a:p>
          <a:p>
            <a:pPr>
              <a:spcBef>
                <a:spcPts val="1200"/>
              </a:spcBef>
            </a:pPr>
            <a:r>
              <a:rPr lang="en-US" dirty="0">
                <a:latin typeface="Times New Roman" panose="02020603050405020304" pitchFamily="18" charset="0"/>
                <a:cs typeface="Times New Roman" panose="02020603050405020304" pitchFamily="18" charset="0"/>
              </a:rPr>
              <a:t>The ME and Phase vectors can come from LINEFIT, or be computed via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equations from the MOPD, FOVI, AMAL, SHEAR values.</a:t>
            </a:r>
          </a:p>
          <a:p>
            <a:pPr>
              <a:spcBef>
                <a:spcPts val="1200"/>
              </a:spcBef>
            </a:pPr>
            <a:r>
              <a:rPr lang="en-US" dirty="0">
                <a:latin typeface="Times New Roman" panose="02020603050405020304" pitchFamily="18" charset="0"/>
                <a:cs typeface="Times New Roman" panose="02020603050405020304" pitchFamily="18" charset="0"/>
              </a:rPr>
              <a:t>The combination of tilt and shear can have a variety of affects on the ILS. If they reinforce each other, this will cause the ME to decline rapidly with OPD, broadening the ILS. If they cancel each other at a particular OPD the ME will be a maximum there. If this occurs near MOPD then the ILS will be narrower than nominal.</a:t>
            </a:r>
          </a:p>
          <a:p>
            <a:pPr>
              <a:spcBef>
                <a:spcPts val="1200"/>
              </a:spcBef>
            </a:pPr>
            <a:r>
              <a:rPr lang="en-US" dirty="0">
                <a:latin typeface="Times New Roman" panose="02020603050405020304" pitchFamily="18" charset="0"/>
                <a:cs typeface="Times New Roman" panose="02020603050405020304" pitchFamily="18" charset="0"/>
              </a:rPr>
              <a:t>Perhaps for each spectrum GFIT could be modified to search for a valid LINEFIT file containing ME &amp;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versus OPD. If found, it would use this to compute the ILS. If not found, it would feed the OPD, FOVI, AMAL, &amp; Shear values in the (new-format)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to </a:t>
            </a:r>
            <a:r>
              <a:rPr lang="en-US" dirty="0" err="1">
                <a:latin typeface="Times New Roman" panose="02020603050405020304" pitchFamily="18" charset="0"/>
                <a:cs typeface="Times New Roman" panose="02020603050405020304" pitchFamily="18" charset="0"/>
              </a:rPr>
              <a:t>Murty’s</a:t>
            </a:r>
            <a:r>
              <a:rPr lang="en-US" dirty="0">
                <a:latin typeface="Times New Roman" panose="02020603050405020304" pitchFamily="18" charset="0"/>
                <a:cs typeface="Times New Roman" panose="02020603050405020304" pitchFamily="18" charset="0"/>
              </a:rPr>
              <a:t> equations to compute the ME &amp; </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versus OPD, and thence Fourier transform to get the ILS.</a:t>
            </a:r>
          </a:p>
          <a:p>
            <a:pPr>
              <a:spcBef>
                <a:spcPts val="1200"/>
              </a:spcBef>
            </a:pPr>
            <a:r>
              <a:rPr lang="en-US" dirty="0">
                <a:latin typeface="Times New Roman" panose="02020603050405020304" pitchFamily="18" charset="0"/>
                <a:cs typeface="Times New Roman" panose="02020603050405020304" pitchFamily="18" charset="0"/>
              </a:rPr>
              <a:t>Where would the </a:t>
            </a:r>
            <a:r>
              <a:rPr lang="en-US" dirty="0" err="1">
                <a:latin typeface="Times New Roman" panose="02020603050405020304" pitchFamily="18" charset="0"/>
                <a:cs typeface="Times New Roman" panose="02020603050405020304" pitchFamily="18" charset="0"/>
              </a:rPr>
              <a:t>runlog</a:t>
            </a:r>
            <a:r>
              <a:rPr lang="en-US" dirty="0">
                <a:latin typeface="Times New Roman" panose="02020603050405020304" pitchFamily="18" charset="0"/>
                <a:cs typeface="Times New Roman" panose="02020603050405020304" pitchFamily="18" charset="0"/>
              </a:rPr>
              <a:t> values of AMAL and SHEAR come from?  Need new programs to derive them directly from the HCl cell spectra or from the LINEFIT ME/</a:t>
            </a:r>
            <a:r>
              <a:rPr lang="en-US" dirty="0" err="1">
                <a:latin typeface="Times New Roman" panose="02020603050405020304" pitchFamily="18" charset="0"/>
                <a:cs typeface="Times New Roman" panose="02020603050405020304" pitchFamily="18" charset="0"/>
              </a:rPr>
              <a:t>ѱ</a:t>
            </a:r>
            <a:r>
              <a:rPr lang="en-US" dirty="0">
                <a:latin typeface="Times New Roman" panose="02020603050405020304" pitchFamily="18" charset="0"/>
                <a:cs typeface="Times New Roman" panose="02020603050405020304" pitchFamily="18" charset="0"/>
              </a:rPr>
              <a:t> output file.</a:t>
            </a:r>
          </a:p>
        </p:txBody>
      </p:sp>
    </p:spTree>
    <p:extLst>
      <p:ext uri="{BB962C8B-B14F-4D97-AF65-F5344CB8AC3E}">
        <p14:creationId xmlns:p14="http://schemas.microsoft.com/office/powerpoint/2010/main" val="3502339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12719</TotalTime>
  <Words>4595</Words>
  <Application>Microsoft Macintosh PowerPoint</Application>
  <PresentationFormat>Widescreen</PresentationFormat>
  <Paragraphs>345</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Toon, Geoffrey C (US 329H)</cp:lastModifiedBy>
  <cp:revision>202</cp:revision>
  <dcterms:created xsi:type="dcterms:W3CDTF">2019-05-12T00:25:07Z</dcterms:created>
  <dcterms:modified xsi:type="dcterms:W3CDTF">2023-06-12T08:39:21Z</dcterms:modified>
</cp:coreProperties>
</file>