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5"/>
  </p:notesMasterIdLst>
  <p:sldIdLst>
    <p:sldId id="256" r:id="rId2"/>
    <p:sldId id="271" r:id="rId3"/>
    <p:sldId id="267" r:id="rId4"/>
    <p:sldId id="281" r:id="rId5"/>
    <p:sldId id="268" r:id="rId6"/>
    <p:sldId id="275" r:id="rId7"/>
    <p:sldId id="284" r:id="rId8"/>
    <p:sldId id="257" r:id="rId9"/>
    <p:sldId id="276" r:id="rId10"/>
    <p:sldId id="277" r:id="rId11"/>
    <p:sldId id="283" r:id="rId12"/>
    <p:sldId id="265" r:id="rId13"/>
    <p:sldId id="278" r:id="rId14"/>
    <p:sldId id="272" r:id="rId15"/>
    <p:sldId id="273" r:id="rId16"/>
    <p:sldId id="264" r:id="rId17"/>
    <p:sldId id="260" r:id="rId18"/>
    <p:sldId id="258" r:id="rId19"/>
    <p:sldId id="279" r:id="rId20"/>
    <p:sldId id="280" r:id="rId21"/>
    <p:sldId id="274" r:id="rId22"/>
    <p:sldId id="282" r:id="rId23"/>
    <p:sldId id="25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2"/>
    <p:restoredTop sz="96197"/>
  </p:normalViewPr>
  <p:slideViewPr>
    <p:cSldViewPr snapToGrid="0">
      <p:cViewPr varScale="1">
        <p:scale>
          <a:sx n="117" d="100"/>
          <a:sy n="117" d="100"/>
        </p:scale>
        <p:origin x="200"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6DAC74-965D-BC45-BB30-5B391F483F14}" type="doc">
      <dgm:prSet loTypeId="urn:microsoft.com/office/officeart/2005/8/layout/vProcess5" loCatId="" qsTypeId="urn:microsoft.com/office/officeart/2005/8/quickstyle/simple3" qsCatId="simple" csTypeId="urn:microsoft.com/office/officeart/2005/8/colors/colorful5" csCatId="colorful" phldr="1"/>
      <dgm:spPr/>
      <dgm:t>
        <a:bodyPr/>
        <a:lstStyle/>
        <a:p>
          <a:endParaRPr lang="en-US"/>
        </a:p>
      </dgm:t>
    </dgm:pt>
    <dgm:pt modelId="{D1A4498F-E325-4747-A97D-DA297A4BC1CD}">
      <dgm:prSet phldrT="[Text]"/>
      <dgm:spPr/>
      <dgm:t>
        <a:bodyPr/>
        <a:lstStyle/>
        <a:p>
          <a:r>
            <a:rPr lang="en-US" dirty="0"/>
            <a:t>Duplicated the method used for CH</a:t>
          </a:r>
          <a:r>
            <a:rPr lang="en-US" baseline="-25000" dirty="0"/>
            <a:t>4</a:t>
          </a:r>
          <a:r>
            <a:rPr lang="en-US" dirty="0"/>
            <a:t> in the stratosphere</a:t>
          </a:r>
        </a:p>
      </dgm:t>
    </dgm:pt>
    <dgm:pt modelId="{297BFE28-4DA8-754C-ABA9-367BEB9CB758}" type="parTrans" cxnId="{438D6AC3-8418-9A42-BD1D-0D5FC7F12D1D}">
      <dgm:prSet/>
      <dgm:spPr/>
      <dgm:t>
        <a:bodyPr/>
        <a:lstStyle/>
        <a:p>
          <a:endParaRPr lang="en-US"/>
        </a:p>
      </dgm:t>
    </dgm:pt>
    <dgm:pt modelId="{C5602418-338A-3F48-B5D5-D35EF16B1F25}" type="sibTrans" cxnId="{438D6AC3-8418-9A42-BD1D-0D5FC7F12D1D}">
      <dgm:prSet/>
      <dgm:spPr/>
      <dgm:t>
        <a:bodyPr/>
        <a:lstStyle/>
        <a:p>
          <a:endParaRPr lang="en-US"/>
        </a:p>
      </dgm:t>
    </dgm:pt>
    <dgm:pt modelId="{0E1991C1-F151-7340-8A5D-D38E4EC873DD}">
      <dgm:prSet phldrT="[Text]"/>
      <dgm:spPr/>
      <dgm:t>
        <a:bodyPr/>
        <a:lstStyle/>
        <a:p>
          <a:r>
            <a:rPr lang="en-US" dirty="0"/>
            <a:t>Duplicated the method used for CO</a:t>
          </a:r>
          <a:r>
            <a:rPr lang="en-US" baseline="-25000" dirty="0"/>
            <a:t>2</a:t>
          </a:r>
          <a:r>
            <a:rPr lang="en-US" dirty="0"/>
            <a:t> in the troposphere</a:t>
          </a:r>
        </a:p>
      </dgm:t>
    </dgm:pt>
    <dgm:pt modelId="{89B9E991-7013-9F4E-99E7-4CFC76CD813D}" type="parTrans" cxnId="{622E403D-8CBD-B046-A086-8060B2579BBE}">
      <dgm:prSet/>
      <dgm:spPr/>
      <dgm:t>
        <a:bodyPr/>
        <a:lstStyle/>
        <a:p>
          <a:endParaRPr lang="en-US"/>
        </a:p>
      </dgm:t>
    </dgm:pt>
    <dgm:pt modelId="{8462F054-24EE-CA48-A108-D9613100F89A}" type="sibTrans" cxnId="{622E403D-8CBD-B046-A086-8060B2579BBE}">
      <dgm:prSet/>
      <dgm:spPr/>
      <dgm:t>
        <a:bodyPr/>
        <a:lstStyle/>
        <a:p>
          <a:endParaRPr lang="en-US"/>
        </a:p>
      </dgm:t>
    </dgm:pt>
    <dgm:pt modelId="{7EF5ED92-C9E0-8543-8A4D-39082D6439F2}">
      <dgm:prSet phldrT="[Text]"/>
      <dgm:spPr/>
      <dgm:t>
        <a:bodyPr/>
        <a:lstStyle/>
        <a:p>
          <a:r>
            <a:rPr lang="en-US" dirty="0"/>
            <a:t>Created a new set of seasonal cycle equations for OCS</a:t>
          </a:r>
        </a:p>
      </dgm:t>
    </dgm:pt>
    <dgm:pt modelId="{D7576060-75E7-0B40-B154-62384977B47A}" type="parTrans" cxnId="{B8F33896-84B8-6047-9F4B-251102F6F3EF}">
      <dgm:prSet/>
      <dgm:spPr/>
      <dgm:t>
        <a:bodyPr/>
        <a:lstStyle/>
        <a:p>
          <a:endParaRPr lang="en-US"/>
        </a:p>
      </dgm:t>
    </dgm:pt>
    <dgm:pt modelId="{CD8EE70F-933C-504C-9A95-E40EA6EFC409}" type="sibTrans" cxnId="{B8F33896-84B8-6047-9F4B-251102F6F3EF}">
      <dgm:prSet/>
      <dgm:spPr/>
      <dgm:t>
        <a:bodyPr/>
        <a:lstStyle/>
        <a:p>
          <a:endParaRPr lang="en-US"/>
        </a:p>
      </dgm:t>
    </dgm:pt>
    <dgm:pt modelId="{32E386C6-B1B3-7645-833C-77CFCE71710D}">
      <dgm:prSet/>
      <dgm:spPr/>
      <dgm:t>
        <a:bodyPr/>
        <a:lstStyle/>
        <a:p>
          <a:r>
            <a:rPr lang="en-US" dirty="0"/>
            <a:t>Changed extrapolation method for the ML/SMO OCS record to a constant extrapolation</a:t>
          </a:r>
        </a:p>
      </dgm:t>
    </dgm:pt>
    <dgm:pt modelId="{3D74E887-B518-8544-9DE7-F4EEC94D2F9A}" type="parTrans" cxnId="{E81C0556-E390-1845-BFF6-F99EFFA9B6A0}">
      <dgm:prSet/>
      <dgm:spPr/>
      <dgm:t>
        <a:bodyPr/>
        <a:lstStyle/>
        <a:p>
          <a:endParaRPr lang="en-US"/>
        </a:p>
      </dgm:t>
    </dgm:pt>
    <dgm:pt modelId="{C5213DD5-6702-1C41-9A29-027158409912}" type="sibTrans" cxnId="{E81C0556-E390-1845-BFF6-F99EFFA9B6A0}">
      <dgm:prSet/>
      <dgm:spPr/>
      <dgm:t>
        <a:bodyPr/>
        <a:lstStyle/>
        <a:p>
          <a:endParaRPr lang="en-US"/>
        </a:p>
      </dgm:t>
    </dgm:pt>
    <dgm:pt modelId="{BF5F2710-B4E8-8E4E-B5BE-800E607E36BD}">
      <dgm:prSet/>
      <dgm:spPr/>
      <dgm:t>
        <a:bodyPr/>
        <a:lstStyle/>
        <a:p>
          <a:r>
            <a:rPr lang="en-US" dirty="0"/>
            <a:t>Scaled the stratosphere by 10% to better align the tropopause values with the in situ measurements in the upper troposphere</a:t>
          </a:r>
        </a:p>
      </dgm:t>
    </dgm:pt>
    <dgm:pt modelId="{5687FBC3-054F-6F48-8CEB-E99D6797DCAB}" type="parTrans" cxnId="{115CEB5F-F488-1E43-9873-AE2AAE13DA78}">
      <dgm:prSet/>
      <dgm:spPr/>
      <dgm:t>
        <a:bodyPr/>
        <a:lstStyle/>
        <a:p>
          <a:endParaRPr lang="en-US"/>
        </a:p>
      </dgm:t>
    </dgm:pt>
    <dgm:pt modelId="{29DD7FC8-9396-1A41-9188-95C8C35B7689}" type="sibTrans" cxnId="{115CEB5F-F488-1E43-9873-AE2AAE13DA78}">
      <dgm:prSet/>
      <dgm:spPr/>
      <dgm:t>
        <a:bodyPr/>
        <a:lstStyle/>
        <a:p>
          <a:endParaRPr lang="en-US"/>
        </a:p>
      </dgm:t>
    </dgm:pt>
    <dgm:pt modelId="{DD2A8745-80A1-314E-B1D2-6FD191140783}" type="pres">
      <dgm:prSet presAssocID="{6D6DAC74-965D-BC45-BB30-5B391F483F14}" presName="outerComposite" presStyleCnt="0">
        <dgm:presLayoutVars>
          <dgm:chMax val="5"/>
          <dgm:dir/>
          <dgm:resizeHandles val="exact"/>
        </dgm:presLayoutVars>
      </dgm:prSet>
      <dgm:spPr/>
    </dgm:pt>
    <dgm:pt modelId="{5DF9822A-93A3-154B-97D7-9310F96376D9}" type="pres">
      <dgm:prSet presAssocID="{6D6DAC74-965D-BC45-BB30-5B391F483F14}" presName="dummyMaxCanvas" presStyleCnt="0">
        <dgm:presLayoutVars/>
      </dgm:prSet>
      <dgm:spPr/>
    </dgm:pt>
    <dgm:pt modelId="{9C18A52C-CE10-664B-9D78-059C13DE0DE0}" type="pres">
      <dgm:prSet presAssocID="{6D6DAC74-965D-BC45-BB30-5B391F483F14}" presName="FiveNodes_1" presStyleLbl="node1" presStyleIdx="0" presStyleCnt="5">
        <dgm:presLayoutVars>
          <dgm:bulletEnabled val="1"/>
        </dgm:presLayoutVars>
      </dgm:prSet>
      <dgm:spPr/>
    </dgm:pt>
    <dgm:pt modelId="{F93FF5D9-5377-FC47-8DA7-2D1CC7569B3E}" type="pres">
      <dgm:prSet presAssocID="{6D6DAC74-965D-BC45-BB30-5B391F483F14}" presName="FiveNodes_2" presStyleLbl="node1" presStyleIdx="1" presStyleCnt="5">
        <dgm:presLayoutVars>
          <dgm:bulletEnabled val="1"/>
        </dgm:presLayoutVars>
      </dgm:prSet>
      <dgm:spPr/>
    </dgm:pt>
    <dgm:pt modelId="{87EBE4F4-4192-A441-9913-EDA684296434}" type="pres">
      <dgm:prSet presAssocID="{6D6DAC74-965D-BC45-BB30-5B391F483F14}" presName="FiveNodes_3" presStyleLbl="node1" presStyleIdx="2" presStyleCnt="5">
        <dgm:presLayoutVars>
          <dgm:bulletEnabled val="1"/>
        </dgm:presLayoutVars>
      </dgm:prSet>
      <dgm:spPr/>
    </dgm:pt>
    <dgm:pt modelId="{41CF027B-0C71-304F-AB55-23DB92A45F45}" type="pres">
      <dgm:prSet presAssocID="{6D6DAC74-965D-BC45-BB30-5B391F483F14}" presName="FiveNodes_4" presStyleLbl="node1" presStyleIdx="3" presStyleCnt="5">
        <dgm:presLayoutVars>
          <dgm:bulletEnabled val="1"/>
        </dgm:presLayoutVars>
      </dgm:prSet>
      <dgm:spPr/>
    </dgm:pt>
    <dgm:pt modelId="{827B1D45-4A96-BD4B-9E0C-A49E11A4F0F2}" type="pres">
      <dgm:prSet presAssocID="{6D6DAC74-965D-BC45-BB30-5B391F483F14}" presName="FiveNodes_5" presStyleLbl="node1" presStyleIdx="4" presStyleCnt="5">
        <dgm:presLayoutVars>
          <dgm:bulletEnabled val="1"/>
        </dgm:presLayoutVars>
      </dgm:prSet>
      <dgm:spPr/>
    </dgm:pt>
    <dgm:pt modelId="{31B345B1-056D-2A43-A842-65B759E9FCDC}" type="pres">
      <dgm:prSet presAssocID="{6D6DAC74-965D-BC45-BB30-5B391F483F14}" presName="FiveConn_1-2" presStyleLbl="fgAccFollowNode1" presStyleIdx="0" presStyleCnt="4">
        <dgm:presLayoutVars>
          <dgm:bulletEnabled val="1"/>
        </dgm:presLayoutVars>
      </dgm:prSet>
      <dgm:spPr/>
    </dgm:pt>
    <dgm:pt modelId="{638239C2-F8AD-574E-827F-AF541BB873CD}" type="pres">
      <dgm:prSet presAssocID="{6D6DAC74-965D-BC45-BB30-5B391F483F14}" presName="FiveConn_2-3" presStyleLbl="fgAccFollowNode1" presStyleIdx="1" presStyleCnt="4">
        <dgm:presLayoutVars>
          <dgm:bulletEnabled val="1"/>
        </dgm:presLayoutVars>
      </dgm:prSet>
      <dgm:spPr/>
    </dgm:pt>
    <dgm:pt modelId="{F2CD470F-31E4-8B43-BA51-1AC03AC679BE}" type="pres">
      <dgm:prSet presAssocID="{6D6DAC74-965D-BC45-BB30-5B391F483F14}" presName="FiveConn_3-4" presStyleLbl="fgAccFollowNode1" presStyleIdx="2" presStyleCnt="4">
        <dgm:presLayoutVars>
          <dgm:bulletEnabled val="1"/>
        </dgm:presLayoutVars>
      </dgm:prSet>
      <dgm:spPr/>
    </dgm:pt>
    <dgm:pt modelId="{88B439B1-5C65-9A48-B397-A8DC04EC49A7}" type="pres">
      <dgm:prSet presAssocID="{6D6DAC74-965D-BC45-BB30-5B391F483F14}" presName="FiveConn_4-5" presStyleLbl="fgAccFollowNode1" presStyleIdx="3" presStyleCnt="4">
        <dgm:presLayoutVars>
          <dgm:bulletEnabled val="1"/>
        </dgm:presLayoutVars>
      </dgm:prSet>
      <dgm:spPr/>
    </dgm:pt>
    <dgm:pt modelId="{292F4F7F-1521-E449-8E2E-59CE2735423D}" type="pres">
      <dgm:prSet presAssocID="{6D6DAC74-965D-BC45-BB30-5B391F483F14}" presName="FiveNodes_1_text" presStyleLbl="node1" presStyleIdx="4" presStyleCnt="5">
        <dgm:presLayoutVars>
          <dgm:bulletEnabled val="1"/>
        </dgm:presLayoutVars>
      </dgm:prSet>
      <dgm:spPr/>
    </dgm:pt>
    <dgm:pt modelId="{2C3042FF-32C8-354F-AEC8-D5718BD778FA}" type="pres">
      <dgm:prSet presAssocID="{6D6DAC74-965D-BC45-BB30-5B391F483F14}" presName="FiveNodes_2_text" presStyleLbl="node1" presStyleIdx="4" presStyleCnt="5">
        <dgm:presLayoutVars>
          <dgm:bulletEnabled val="1"/>
        </dgm:presLayoutVars>
      </dgm:prSet>
      <dgm:spPr/>
    </dgm:pt>
    <dgm:pt modelId="{DDABA32C-D9EC-FB4E-BDD2-717DF706F215}" type="pres">
      <dgm:prSet presAssocID="{6D6DAC74-965D-BC45-BB30-5B391F483F14}" presName="FiveNodes_3_text" presStyleLbl="node1" presStyleIdx="4" presStyleCnt="5">
        <dgm:presLayoutVars>
          <dgm:bulletEnabled val="1"/>
        </dgm:presLayoutVars>
      </dgm:prSet>
      <dgm:spPr/>
    </dgm:pt>
    <dgm:pt modelId="{C021B83D-684A-4542-8000-EF815277E66B}" type="pres">
      <dgm:prSet presAssocID="{6D6DAC74-965D-BC45-BB30-5B391F483F14}" presName="FiveNodes_4_text" presStyleLbl="node1" presStyleIdx="4" presStyleCnt="5">
        <dgm:presLayoutVars>
          <dgm:bulletEnabled val="1"/>
        </dgm:presLayoutVars>
      </dgm:prSet>
      <dgm:spPr/>
    </dgm:pt>
    <dgm:pt modelId="{53B7AFB2-6F05-834E-B572-8C6A4CA434BA}" type="pres">
      <dgm:prSet presAssocID="{6D6DAC74-965D-BC45-BB30-5B391F483F14}" presName="FiveNodes_5_text" presStyleLbl="node1" presStyleIdx="4" presStyleCnt="5">
        <dgm:presLayoutVars>
          <dgm:bulletEnabled val="1"/>
        </dgm:presLayoutVars>
      </dgm:prSet>
      <dgm:spPr/>
    </dgm:pt>
  </dgm:ptLst>
  <dgm:cxnLst>
    <dgm:cxn modelId="{9757C60C-6269-8447-91E2-A467C9D6FB84}" type="presOf" srcId="{D1A4498F-E325-4747-A97D-DA297A4BC1CD}" destId="{9C18A52C-CE10-664B-9D78-059C13DE0DE0}" srcOrd="0" destOrd="0" presId="urn:microsoft.com/office/officeart/2005/8/layout/vProcess5"/>
    <dgm:cxn modelId="{C74AC219-72A0-214B-871C-23C8F8F1BEE2}" type="presOf" srcId="{BF5F2710-B4E8-8E4E-B5BE-800E607E36BD}" destId="{827B1D45-4A96-BD4B-9E0C-A49E11A4F0F2}" srcOrd="0" destOrd="0" presId="urn:microsoft.com/office/officeart/2005/8/layout/vProcess5"/>
    <dgm:cxn modelId="{1AFBC228-D6FA-CE4B-B02A-8951C6C9B6CE}" type="presOf" srcId="{C5602418-338A-3F48-B5D5-D35EF16B1F25}" destId="{31B345B1-056D-2A43-A842-65B759E9FCDC}" srcOrd="0" destOrd="0" presId="urn:microsoft.com/office/officeart/2005/8/layout/vProcess5"/>
    <dgm:cxn modelId="{89757C2E-167F-A240-9A15-5050F8FD3A06}" type="presOf" srcId="{7EF5ED92-C9E0-8543-8A4D-39082D6439F2}" destId="{87EBE4F4-4192-A441-9913-EDA684296434}" srcOrd="0" destOrd="0" presId="urn:microsoft.com/office/officeart/2005/8/layout/vProcess5"/>
    <dgm:cxn modelId="{058D7E3A-91A3-5340-B3C5-4E39EEBEF01C}" type="presOf" srcId="{D1A4498F-E325-4747-A97D-DA297A4BC1CD}" destId="{292F4F7F-1521-E449-8E2E-59CE2735423D}" srcOrd="1" destOrd="0" presId="urn:microsoft.com/office/officeart/2005/8/layout/vProcess5"/>
    <dgm:cxn modelId="{622E403D-8CBD-B046-A086-8060B2579BBE}" srcId="{6D6DAC74-965D-BC45-BB30-5B391F483F14}" destId="{0E1991C1-F151-7340-8A5D-D38E4EC873DD}" srcOrd="1" destOrd="0" parTransId="{89B9E991-7013-9F4E-99E7-4CFC76CD813D}" sibTransId="{8462F054-24EE-CA48-A108-D9613100F89A}"/>
    <dgm:cxn modelId="{E81C0556-E390-1845-BFF6-F99EFFA9B6A0}" srcId="{6D6DAC74-965D-BC45-BB30-5B391F483F14}" destId="{32E386C6-B1B3-7645-833C-77CFCE71710D}" srcOrd="3" destOrd="0" parTransId="{3D74E887-B518-8544-9DE7-F4EEC94D2F9A}" sibTransId="{C5213DD5-6702-1C41-9A29-027158409912}"/>
    <dgm:cxn modelId="{0B308A57-E47A-2548-80AF-A9F9315BF40B}" type="presOf" srcId="{0E1991C1-F151-7340-8A5D-D38E4EC873DD}" destId="{2C3042FF-32C8-354F-AEC8-D5718BD778FA}" srcOrd="1" destOrd="0" presId="urn:microsoft.com/office/officeart/2005/8/layout/vProcess5"/>
    <dgm:cxn modelId="{115CEB5F-F488-1E43-9873-AE2AAE13DA78}" srcId="{6D6DAC74-965D-BC45-BB30-5B391F483F14}" destId="{BF5F2710-B4E8-8E4E-B5BE-800E607E36BD}" srcOrd="4" destOrd="0" parTransId="{5687FBC3-054F-6F48-8CEB-E99D6797DCAB}" sibTransId="{29DD7FC8-9396-1A41-9188-95C8C35B7689}"/>
    <dgm:cxn modelId="{EBA6AA78-BA1B-5846-8872-07E81AAA4D82}" type="presOf" srcId="{BF5F2710-B4E8-8E4E-B5BE-800E607E36BD}" destId="{53B7AFB2-6F05-834E-B572-8C6A4CA434BA}" srcOrd="1" destOrd="0" presId="urn:microsoft.com/office/officeart/2005/8/layout/vProcess5"/>
    <dgm:cxn modelId="{EE0D487D-5C7C-A845-9EE8-5D14CDDCA556}" type="presOf" srcId="{CD8EE70F-933C-504C-9A95-E40EA6EFC409}" destId="{F2CD470F-31E4-8B43-BA51-1AC03AC679BE}" srcOrd="0" destOrd="0" presId="urn:microsoft.com/office/officeart/2005/8/layout/vProcess5"/>
    <dgm:cxn modelId="{B8F33896-84B8-6047-9F4B-251102F6F3EF}" srcId="{6D6DAC74-965D-BC45-BB30-5B391F483F14}" destId="{7EF5ED92-C9E0-8543-8A4D-39082D6439F2}" srcOrd="2" destOrd="0" parTransId="{D7576060-75E7-0B40-B154-62384977B47A}" sibTransId="{CD8EE70F-933C-504C-9A95-E40EA6EFC409}"/>
    <dgm:cxn modelId="{FA302CB4-634F-E547-B1E8-323807D70412}" type="presOf" srcId="{32E386C6-B1B3-7645-833C-77CFCE71710D}" destId="{C021B83D-684A-4542-8000-EF815277E66B}" srcOrd="1" destOrd="0" presId="urn:microsoft.com/office/officeart/2005/8/layout/vProcess5"/>
    <dgm:cxn modelId="{3E86ABBC-C539-C440-9027-0663DF293A15}" type="presOf" srcId="{32E386C6-B1B3-7645-833C-77CFCE71710D}" destId="{41CF027B-0C71-304F-AB55-23DB92A45F45}" srcOrd="0" destOrd="0" presId="urn:microsoft.com/office/officeart/2005/8/layout/vProcess5"/>
    <dgm:cxn modelId="{438D6AC3-8418-9A42-BD1D-0D5FC7F12D1D}" srcId="{6D6DAC74-965D-BC45-BB30-5B391F483F14}" destId="{D1A4498F-E325-4747-A97D-DA297A4BC1CD}" srcOrd="0" destOrd="0" parTransId="{297BFE28-4DA8-754C-ABA9-367BEB9CB758}" sibTransId="{C5602418-338A-3F48-B5D5-D35EF16B1F25}"/>
    <dgm:cxn modelId="{25CA16C8-FDC4-AA40-88B8-57D4CE54CE3F}" type="presOf" srcId="{8462F054-24EE-CA48-A108-D9613100F89A}" destId="{638239C2-F8AD-574E-827F-AF541BB873CD}" srcOrd="0" destOrd="0" presId="urn:microsoft.com/office/officeart/2005/8/layout/vProcess5"/>
    <dgm:cxn modelId="{5E03EFCC-93C6-E649-94A2-F18B1C5770A6}" type="presOf" srcId="{0E1991C1-F151-7340-8A5D-D38E4EC873DD}" destId="{F93FF5D9-5377-FC47-8DA7-2D1CC7569B3E}" srcOrd="0" destOrd="0" presId="urn:microsoft.com/office/officeart/2005/8/layout/vProcess5"/>
    <dgm:cxn modelId="{C10913D3-0B4A-8143-AE7D-CA98B835EB97}" type="presOf" srcId="{C5213DD5-6702-1C41-9A29-027158409912}" destId="{88B439B1-5C65-9A48-B397-A8DC04EC49A7}" srcOrd="0" destOrd="0" presId="urn:microsoft.com/office/officeart/2005/8/layout/vProcess5"/>
    <dgm:cxn modelId="{14C30ADF-9386-A74F-9B54-5EF1BF8DDCD2}" type="presOf" srcId="{6D6DAC74-965D-BC45-BB30-5B391F483F14}" destId="{DD2A8745-80A1-314E-B1D2-6FD191140783}" srcOrd="0" destOrd="0" presId="urn:microsoft.com/office/officeart/2005/8/layout/vProcess5"/>
    <dgm:cxn modelId="{B022A3F1-F25C-364D-8428-E28FF26F41DC}" type="presOf" srcId="{7EF5ED92-C9E0-8543-8A4D-39082D6439F2}" destId="{DDABA32C-D9EC-FB4E-BDD2-717DF706F215}" srcOrd="1" destOrd="0" presId="urn:microsoft.com/office/officeart/2005/8/layout/vProcess5"/>
    <dgm:cxn modelId="{9BA1400B-0306-894E-B1F0-271AFF9BF103}" type="presParOf" srcId="{DD2A8745-80A1-314E-B1D2-6FD191140783}" destId="{5DF9822A-93A3-154B-97D7-9310F96376D9}" srcOrd="0" destOrd="0" presId="urn:microsoft.com/office/officeart/2005/8/layout/vProcess5"/>
    <dgm:cxn modelId="{1D6C92D6-EDE3-0746-B506-029EB7CD616A}" type="presParOf" srcId="{DD2A8745-80A1-314E-B1D2-6FD191140783}" destId="{9C18A52C-CE10-664B-9D78-059C13DE0DE0}" srcOrd="1" destOrd="0" presId="urn:microsoft.com/office/officeart/2005/8/layout/vProcess5"/>
    <dgm:cxn modelId="{8DB84CBB-846D-EB4B-84C3-7459BCBDDD0D}" type="presParOf" srcId="{DD2A8745-80A1-314E-B1D2-6FD191140783}" destId="{F93FF5D9-5377-FC47-8DA7-2D1CC7569B3E}" srcOrd="2" destOrd="0" presId="urn:microsoft.com/office/officeart/2005/8/layout/vProcess5"/>
    <dgm:cxn modelId="{24EF854A-AB6C-EF4A-8A89-AC1460A7E7B7}" type="presParOf" srcId="{DD2A8745-80A1-314E-B1D2-6FD191140783}" destId="{87EBE4F4-4192-A441-9913-EDA684296434}" srcOrd="3" destOrd="0" presId="urn:microsoft.com/office/officeart/2005/8/layout/vProcess5"/>
    <dgm:cxn modelId="{E30C1E03-970D-8345-AF1C-21C800FC1A84}" type="presParOf" srcId="{DD2A8745-80A1-314E-B1D2-6FD191140783}" destId="{41CF027B-0C71-304F-AB55-23DB92A45F45}" srcOrd="4" destOrd="0" presId="urn:microsoft.com/office/officeart/2005/8/layout/vProcess5"/>
    <dgm:cxn modelId="{3252E742-0554-CC45-9E32-12790A9970C1}" type="presParOf" srcId="{DD2A8745-80A1-314E-B1D2-6FD191140783}" destId="{827B1D45-4A96-BD4B-9E0C-A49E11A4F0F2}" srcOrd="5" destOrd="0" presId="urn:microsoft.com/office/officeart/2005/8/layout/vProcess5"/>
    <dgm:cxn modelId="{349C661A-F417-1D4C-BD76-7E26A78A0859}" type="presParOf" srcId="{DD2A8745-80A1-314E-B1D2-6FD191140783}" destId="{31B345B1-056D-2A43-A842-65B759E9FCDC}" srcOrd="6" destOrd="0" presId="urn:microsoft.com/office/officeart/2005/8/layout/vProcess5"/>
    <dgm:cxn modelId="{44286199-E54B-1349-BE97-50612D1DD31E}" type="presParOf" srcId="{DD2A8745-80A1-314E-B1D2-6FD191140783}" destId="{638239C2-F8AD-574E-827F-AF541BB873CD}" srcOrd="7" destOrd="0" presId="urn:microsoft.com/office/officeart/2005/8/layout/vProcess5"/>
    <dgm:cxn modelId="{60463888-7609-7445-862D-98A343CBE2F1}" type="presParOf" srcId="{DD2A8745-80A1-314E-B1D2-6FD191140783}" destId="{F2CD470F-31E4-8B43-BA51-1AC03AC679BE}" srcOrd="8" destOrd="0" presId="urn:microsoft.com/office/officeart/2005/8/layout/vProcess5"/>
    <dgm:cxn modelId="{F71DBE41-24B7-CB48-B05D-887FCCFD2419}" type="presParOf" srcId="{DD2A8745-80A1-314E-B1D2-6FD191140783}" destId="{88B439B1-5C65-9A48-B397-A8DC04EC49A7}" srcOrd="9" destOrd="0" presId="urn:microsoft.com/office/officeart/2005/8/layout/vProcess5"/>
    <dgm:cxn modelId="{CFB42769-C655-BE49-BFDB-AA3CE6DFD81C}" type="presParOf" srcId="{DD2A8745-80A1-314E-B1D2-6FD191140783}" destId="{292F4F7F-1521-E449-8E2E-59CE2735423D}" srcOrd="10" destOrd="0" presId="urn:microsoft.com/office/officeart/2005/8/layout/vProcess5"/>
    <dgm:cxn modelId="{ABC0D8E5-B7F0-374D-9928-AB49D7594766}" type="presParOf" srcId="{DD2A8745-80A1-314E-B1D2-6FD191140783}" destId="{2C3042FF-32C8-354F-AEC8-D5718BD778FA}" srcOrd="11" destOrd="0" presId="urn:microsoft.com/office/officeart/2005/8/layout/vProcess5"/>
    <dgm:cxn modelId="{FF0F125B-0460-6541-BF2A-9E681A97DBD8}" type="presParOf" srcId="{DD2A8745-80A1-314E-B1D2-6FD191140783}" destId="{DDABA32C-D9EC-FB4E-BDD2-717DF706F215}" srcOrd="12" destOrd="0" presId="urn:microsoft.com/office/officeart/2005/8/layout/vProcess5"/>
    <dgm:cxn modelId="{1003D205-6C00-5E4F-B7F3-580096F88B68}" type="presParOf" srcId="{DD2A8745-80A1-314E-B1D2-6FD191140783}" destId="{C021B83D-684A-4542-8000-EF815277E66B}" srcOrd="13" destOrd="0" presId="urn:microsoft.com/office/officeart/2005/8/layout/vProcess5"/>
    <dgm:cxn modelId="{A826B964-F925-6246-845E-5BC5FB16FCBA}" type="presParOf" srcId="{DD2A8745-80A1-314E-B1D2-6FD191140783}" destId="{53B7AFB2-6F05-834E-B572-8C6A4CA434B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8A52C-CE10-664B-9D78-059C13DE0DE0}">
      <dsp:nvSpPr>
        <dsp:cNvPr id="0" name=""/>
        <dsp:cNvSpPr/>
      </dsp:nvSpPr>
      <dsp:spPr>
        <a:xfrm>
          <a:off x="0" y="0"/>
          <a:ext cx="8230829" cy="103303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Duplicated the method used for CH</a:t>
          </a:r>
          <a:r>
            <a:rPr lang="en-US" sz="2000" kern="1200" baseline="-25000" dirty="0"/>
            <a:t>4</a:t>
          </a:r>
          <a:r>
            <a:rPr lang="en-US" sz="2000" kern="1200" dirty="0"/>
            <a:t> in the stratosphere</a:t>
          </a:r>
        </a:p>
      </dsp:txBody>
      <dsp:txXfrm>
        <a:off x="30256" y="30256"/>
        <a:ext cx="6995244" cy="972519"/>
      </dsp:txXfrm>
    </dsp:sp>
    <dsp:sp modelId="{F93FF5D9-5377-FC47-8DA7-2D1CC7569B3E}">
      <dsp:nvSpPr>
        <dsp:cNvPr id="0" name=""/>
        <dsp:cNvSpPr/>
      </dsp:nvSpPr>
      <dsp:spPr>
        <a:xfrm>
          <a:off x="614639" y="1176507"/>
          <a:ext cx="8230829" cy="1033031"/>
        </a:xfrm>
        <a:prstGeom prst="roundRect">
          <a:avLst>
            <a:gd name="adj" fmla="val 10000"/>
          </a:avLst>
        </a:prstGeom>
        <a:gradFill rotWithShape="0">
          <a:gsLst>
            <a:gs pos="0">
              <a:schemeClr val="accent5">
                <a:hueOff val="276562"/>
                <a:satOff val="3140"/>
                <a:lumOff val="2843"/>
                <a:alphaOff val="0"/>
                <a:lumMod val="110000"/>
                <a:satMod val="105000"/>
                <a:tint val="67000"/>
              </a:schemeClr>
            </a:gs>
            <a:gs pos="50000">
              <a:schemeClr val="accent5">
                <a:hueOff val="276562"/>
                <a:satOff val="3140"/>
                <a:lumOff val="2843"/>
                <a:alphaOff val="0"/>
                <a:lumMod val="105000"/>
                <a:satMod val="103000"/>
                <a:tint val="73000"/>
              </a:schemeClr>
            </a:gs>
            <a:gs pos="100000">
              <a:schemeClr val="accent5">
                <a:hueOff val="276562"/>
                <a:satOff val="3140"/>
                <a:lumOff val="2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Duplicated the method used for CO</a:t>
          </a:r>
          <a:r>
            <a:rPr lang="en-US" sz="2000" kern="1200" baseline="-25000" dirty="0"/>
            <a:t>2</a:t>
          </a:r>
          <a:r>
            <a:rPr lang="en-US" sz="2000" kern="1200" dirty="0"/>
            <a:t> in the troposphere</a:t>
          </a:r>
        </a:p>
      </dsp:txBody>
      <dsp:txXfrm>
        <a:off x="644895" y="1206763"/>
        <a:ext cx="6884207" cy="972519"/>
      </dsp:txXfrm>
    </dsp:sp>
    <dsp:sp modelId="{87EBE4F4-4192-A441-9913-EDA684296434}">
      <dsp:nvSpPr>
        <dsp:cNvPr id="0" name=""/>
        <dsp:cNvSpPr/>
      </dsp:nvSpPr>
      <dsp:spPr>
        <a:xfrm>
          <a:off x="1229279" y="2353015"/>
          <a:ext cx="8230829" cy="1033031"/>
        </a:xfrm>
        <a:prstGeom prst="roundRect">
          <a:avLst>
            <a:gd name="adj" fmla="val 10000"/>
          </a:avLst>
        </a:prstGeom>
        <a:gradFill rotWithShape="0">
          <a:gsLst>
            <a:gs pos="0">
              <a:schemeClr val="accent5">
                <a:hueOff val="553124"/>
                <a:satOff val="6280"/>
                <a:lumOff val="5686"/>
                <a:alphaOff val="0"/>
                <a:lumMod val="110000"/>
                <a:satMod val="105000"/>
                <a:tint val="67000"/>
              </a:schemeClr>
            </a:gs>
            <a:gs pos="50000">
              <a:schemeClr val="accent5">
                <a:hueOff val="553124"/>
                <a:satOff val="6280"/>
                <a:lumOff val="5686"/>
                <a:alphaOff val="0"/>
                <a:lumMod val="105000"/>
                <a:satMod val="103000"/>
                <a:tint val="73000"/>
              </a:schemeClr>
            </a:gs>
            <a:gs pos="100000">
              <a:schemeClr val="accent5">
                <a:hueOff val="553124"/>
                <a:satOff val="6280"/>
                <a:lumOff val="5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Created a new set of seasonal cycle equations for OCS</a:t>
          </a:r>
        </a:p>
      </dsp:txBody>
      <dsp:txXfrm>
        <a:off x="1259535" y="2383271"/>
        <a:ext cx="6884207" cy="972519"/>
      </dsp:txXfrm>
    </dsp:sp>
    <dsp:sp modelId="{41CF027B-0C71-304F-AB55-23DB92A45F45}">
      <dsp:nvSpPr>
        <dsp:cNvPr id="0" name=""/>
        <dsp:cNvSpPr/>
      </dsp:nvSpPr>
      <dsp:spPr>
        <a:xfrm>
          <a:off x="1843919" y="3529523"/>
          <a:ext cx="8230829" cy="1033031"/>
        </a:xfrm>
        <a:prstGeom prst="roundRect">
          <a:avLst>
            <a:gd name="adj" fmla="val 10000"/>
          </a:avLst>
        </a:prstGeom>
        <a:gradFill rotWithShape="0">
          <a:gsLst>
            <a:gs pos="0">
              <a:schemeClr val="accent5">
                <a:hueOff val="829686"/>
                <a:satOff val="9421"/>
                <a:lumOff val="8529"/>
                <a:alphaOff val="0"/>
                <a:lumMod val="110000"/>
                <a:satMod val="105000"/>
                <a:tint val="67000"/>
              </a:schemeClr>
            </a:gs>
            <a:gs pos="50000">
              <a:schemeClr val="accent5">
                <a:hueOff val="829686"/>
                <a:satOff val="9421"/>
                <a:lumOff val="8529"/>
                <a:alphaOff val="0"/>
                <a:lumMod val="105000"/>
                <a:satMod val="103000"/>
                <a:tint val="73000"/>
              </a:schemeClr>
            </a:gs>
            <a:gs pos="100000">
              <a:schemeClr val="accent5">
                <a:hueOff val="829686"/>
                <a:satOff val="9421"/>
                <a:lumOff val="85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Changed extrapolation method for the ML/SMO OCS record to a constant extrapolation</a:t>
          </a:r>
        </a:p>
      </dsp:txBody>
      <dsp:txXfrm>
        <a:off x="1874175" y="3559779"/>
        <a:ext cx="6884207" cy="972519"/>
      </dsp:txXfrm>
    </dsp:sp>
    <dsp:sp modelId="{827B1D45-4A96-BD4B-9E0C-A49E11A4F0F2}">
      <dsp:nvSpPr>
        <dsp:cNvPr id="0" name=""/>
        <dsp:cNvSpPr/>
      </dsp:nvSpPr>
      <dsp:spPr>
        <a:xfrm>
          <a:off x="2458559" y="4706031"/>
          <a:ext cx="8230829" cy="1033031"/>
        </a:xfrm>
        <a:prstGeom prst="roundRect">
          <a:avLst>
            <a:gd name="adj" fmla="val 10000"/>
          </a:avLst>
        </a:prstGeom>
        <a:gradFill rotWithShape="0">
          <a:gsLst>
            <a:gs pos="0">
              <a:schemeClr val="accent5">
                <a:hueOff val="1106248"/>
                <a:satOff val="12561"/>
                <a:lumOff val="11372"/>
                <a:alphaOff val="0"/>
                <a:lumMod val="110000"/>
                <a:satMod val="105000"/>
                <a:tint val="67000"/>
              </a:schemeClr>
            </a:gs>
            <a:gs pos="50000">
              <a:schemeClr val="accent5">
                <a:hueOff val="1106248"/>
                <a:satOff val="12561"/>
                <a:lumOff val="11372"/>
                <a:alphaOff val="0"/>
                <a:lumMod val="105000"/>
                <a:satMod val="103000"/>
                <a:tint val="73000"/>
              </a:schemeClr>
            </a:gs>
            <a:gs pos="100000">
              <a:schemeClr val="accent5">
                <a:hueOff val="1106248"/>
                <a:satOff val="12561"/>
                <a:lumOff val="113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Scaled the stratosphere by 10% to better align the tropopause values with the in situ measurements in the upper troposphere</a:t>
          </a:r>
        </a:p>
      </dsp:txBody>
      <dsp:txXfrm>
        <a:off x="2488815" y="4736287"/>
        <a:ext cx="6884207" cy="972519"/>
      </dsp:txXfrm>
    </dsp:sp>
    <dsp:sp modelId="{31B345B1-056D-2A43-A842-65B759E9FCDC}">
      <dsp:nvSpPr>
        <dsp:cNvPr id="0" name=""/>
        <dsp:cNvSpPr/>
      </dsp:nvSpPr>
      <dsp:spPr>
        <a:xfrm>
          <a:off x="7559359" y="754686"/>
          <a:ext cx="671470" cy="671470"/>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710440" y="754686"/>
        <a:ext cx="369308" cy="505281"/>
      </dsp:txXfrm>
    </dsp:sp>
    <dsp:sp modelId="{638239C2-F8AD-574E-827F-AF541BB873CD}">
      <dsp:nvSpPr>
        <dsp:cNvPr id="0" name=""/>
        <dsp:cNvSpPr/>
      </dsp:nvSpPr>
      <dsp:spPr>
        <a:xfrm>
          <a:off x="8173999" y="1931194"/>
          <a:ext cx="671470" cy="671470"/>
        </a:xfrm>
        <a:prstGeom prst="downArrow">
          <a:avLst>
            <a:gd name="adj1" fmla="val 55000"/>
            <a:gd name="adj2" fmla="val 45000"/>
          </a:avLst>
        </a:prstGeom>
        <a:solidFill>
          <a:schemeClr val="accent5">
            <a:tint val="40000"/>
            <a:alpha val="90000"/>
            <a:hueOff val="332047"/>
            <a:satOff val="15611"/>
            <a:lumOff val="1292"/>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325080" y="1931194"/>
        <a:ext cx="369308" cy="505281"/>
      </dsp:txXfrm>
    </dsp:sp>
    <dsp:sp modelId="{F2CD470F-31E4-8B43-BA51-1AC03AC679BE}">
      <dsp:nvSpPr>
        <dsp:cNvPr id="0" name=""/>
        <dsp:cNvSpPr/>
      </dsp:nvSpPr>
      <dsp:spPr>
        <a:xfrm>
          <a:off x="8788638" y="3090485"/>
          <a:ext cx="671470" cy="671470"/>
        </a:xfrm>
        <a:prstGeom prst="downArrow">
          <a:avLst>
            <a:gd name="adj1" fmla="val 55000"/>
            <a:gd name="adj2" fmla="val 45000"/>
          </a:avLst>
        </a:prstGeom>
        <a:solidFill>
          <a:schemeClr val="accent5">
            <a:tint val="40000"/>
            <a:alpha val="90000"/>
            <a:hueOff val="664093"/>
            <a:satOff val="31221"/>
            <a:lumOff val="2584"/>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939719" y="3090485"/>
        <a:ext cx="369308" cy="505281"/>
      </dsp:txXfrm>
    </dsp:sp>
    <dsp:sp modelId="{88B439B1-5C65-9A48-B397-A8DC04EC49A7}">
      <dsp:nvSpPr>
        <dsp:cNvPr id="0" name=""/>
        <dsp:cNvSpPr/>
      </dsp:nvSpPr>
      <dsp:spPr>
        <a:xfrm>
          <a:off x="9403278" y="4278471"/>
          <a:ext cx="671470" cy="671470"/>
        </a:xfrm>
        <a:prstGeom prst="downArrow">
          <a:avLst>
            <a:gd name="adj1" fmla="val 55000"/>
            <a:gd name="adj2" fmla="val 45000"/>
          </a:avLst>
        </a:prstGeom>
        <a:solidFill>
          <a:schemeClr val="accent5">
            <a:tint val="40000"/>
            <a:alpha val="90000"/>
            <a:hueOff val="996140"/>
            <a:satOff val="46832"/>
            <a:lumOff val="3876"/>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554359" y="4278471"/>
        <a:ext cx="369308" cy="50528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C0EA7-C2DE-2C48-AD46-9AF8DA2B15BD}" type="datetimeFigureOut">
              <a:rPr lang="en-US" smtClean="0"/>
              <a:t>6/10/23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71A8-7875-434A-A794-CE58EE496AD3}" type="slidenum">
              <a:rPr lang="en-US" smtClean="0"/>
              <a:t>‹#›</a:t>
            </a:fld>
            <a:endParaRPr lang="en-US"/>
          </a:p>
        </p:txBody>
      </p:sp>
    </p:spTree>
    <p:extLst>
      <p:ext uri="{BB962C8B-B14F-4D97-AF65-F5344CB8AC3E}">
        <p14:creationId xmlns:p14="http://schemas.microsoft.com/office/powerpoint/2010/main" val="2101372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77460C-2A82-EE4F-9DF0-152DA2227A1F}" type="datetime1">
              <a:rPr lang="en-CA" smtClean="0"/>
              <a:t>2023-06-10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36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6A1FF-82C4-4D42-B74F-AF3313FC91C0}" type="datetime1">
              <a:rPr lang="en-CA" smtClean="0"/>
              <a:t>2023-06-10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631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3E13DF-4E46-3949-A077-5BE7A3266CA7}" type="datetime1">
              <a:rPr lang="en-CA" smtClean="0"/>
              <a:t>2023-06-10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108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CE85AE-D363-B94A-9468-C650E63576ED}" type="datetime1">
              <a:rPr lang="en-CA" smtClean="0"/>
              <a:t>2023-06-10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879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B4BF53-22BC-1748-81DF-F6F898490736}" type="datetime1">
              <a:rPr lang="en-CA" smtClean="0"/>
              <a:t>2023-06-10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799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465C14-546B-7E46-9B69-1404D88160C8}" type="datetime1">
              <a:rPr lang="en-CA" smtClean="0"/>
              <a:t>2023-06-10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797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259CD-48DC-F44B-A5D8-62D9A98ECFE2}" type="datetime1">
              <a:rPr lang="en-CA" smtClean="0"/>
              <a:t>2023-06-10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344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F1D9CF-E8AD-1140-AB66-74DB87F20F6F}" type="datetime1">
              <a:rPr lang="en-CA" smtClean="0"/>
              <a:t>2023-06-10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3928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2E795-7C5F-3C4C-B32E-F176B38CE6AC}" type="datetime1">
              <a:rPr lang="en-CA" smtClean="0"/>
              <a:t>2023-06-10</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115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24A1F8-97E8-1F4E-B031-D7AA03ABB660}" type="datetime1">
              <a:rPr lang="en-CA" smtClean="0"/>
              <a:t>2023-06-10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904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2BEBBB-9FFA-A543-BE26-2596358D987F}" type="datetime1">
              <a:rPr lang="en-CA" smtClean="0"/>
              <a:t>2023-06-10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908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B5476-A407-FA4C-9222-544607028F30}" type="datetime1">
              <a:rPr lang="en-CA" smtClean="0"/>
              <a:t>2023-06-10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701226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D0DBB-1B98-2962-F669-D9312CBB913E}"/>
              </a:ext>
            </a:extLst>
          </p:cNvPr>
          <p:cNvSpPr>
            <a:spLocks noGrp="1"/>
          </p:cNvSpPr>
          <p:nvPr>
            <p:ph type="ctrTitle"/>
          </p:nvPr>
        </p:nvSpPr>
        <p:spPr>
          <a:xfrm>
            <a:off x="1524000" y="2235200"/>
            <a:ext cx="9144000" cy="2387600"/>
          </a:xfrm>
        </p:spPr>
        <p:txBody>
          <a:bodyPr>
            <a:normAutofit fontScale="90000"/>
          </a:bodyPr>
          <a:lstStyle/>
          <a:p>
            <a:r>
              <a:rPr lang="en-US" dirty="0"/>
              <a:t>Improvements to the GGG2020 carbonyl </a:t>
            </a:r>
            <a:r>
              <a:rPr lang="en-US" dirty="0" err="1"/>
              <a:t>sulphide</a:t>
            </a:r>
            <a:r>
              <a:rPr lang="en-US" dirty="0"/>
              <a:t> prior profile at the East Trout Lake TCCON station</a:t>
            </a:r>
          </a:p>
        </p:txBody>
      </p:sp>
      <p:sp>
        <p:nvSpPr>
          <p:cNvPr id="3" name="Subtitle 2">
            <a:extLst>
              <a:ext uri="{FF2B5EF4-FFF2-40B4-BE49-F238E27FC236}">
                <a16:creationId xmlns:a16="http://schemas.microsoft.com/office/drawing/2014/main" id="{9EA70143-63C0-2410-6123-9BF95E8982E5}"/>
              </a:ext>
            </a:extLst>
          </p:cNvPr>
          <p:cNvSpPr>
            <a:spLocks noGrp="1"/>
          </p:cNvSpPr>
          <p:nvPr>
            <p:ph type="subTitle" idx="1"/>
          </p:nvPr>
        </p:nvSpPr>
        <p:spPr>
          <a:xfrm>
            <a:off x="1240971" y="4622800"/>
            <a:ext cx="9710057" cy="1655762"/>
          </a:xfrm>
        </p:spPr>
        <p:txBody>
          <a:bodyPr>
            <a:normAutofit fontScale="92500"/>
          </a:bodyPr>
          <a:lstStyle/>
          <a:p>
            <a:r>
              <a:rPr lang="en-US" dirty="0"/>
              <a:t>Liz Cunningham</a:t>
            </a:r>
            <a:r>
              <a:rPr lang="en-US" baseline="30000" dirty="0"/>
              <a:t>1</a:t>
            </a:r>
            <a:r>
              <a:rPr lang="en-US" dirty="0"/>
              <a:t>, Debra Wunch</a:t>
            </a:r>
            <a:r>
              <a:rPr lang="en-US" baseline="30000" dirty="0"/>
              <a:t>1</a:t>
            </a:r>
            <a:r>
              <a:rPr lang="en-US" dirty="0"/>
              <a:t>, Josh Laughner</a:t>
            </a:r>
            <a:r>
              <a:rPr lang="en-US" baseline="30000" dirty="0"/>
              <a:t>2</a:t>
            </a:r>
            <a:r>
              <a:rPr lang="en-US" dirty="0"/>
              <a:t>, and Geoff Toon</a:t>
            </a:r>
            <a:r>
              <a:rPr lang="en-US" baseline="30000" dirty="0"/>
              <a:t>2</a:t>
            </a:r>
            <a:endParaRPr lang="en-US" dirty="0"/>
          </a:p>
          <a:p>
            <a:r>
              <a:rPr lang="en-US" baseline="30000" dirty="0"/>
              <a:t>1 </a:t>
            </a:r>
            <a:r>
              <a:rPr lang="en-US" dirty="0"/>
              <a:t>University of Toronto, </a:t>
            </a:r>
            <a:r>
              <a:rPr lang="en-US" baseline="30000" dirty="0"/>
              <a:t>2</a:t>
            </a:r>
            <a:r>
              <a:rPr lang="en-US" dirty="0"/>
              <a:t>Jet Propulsion Laboratory, California Institute of Technology</a:t>
            </a:r>
          </a:p>
          <a:p>
            <a:r>
              <a:rPr lang="en-US" sz="2000" dirty="0"/>
              <a:t>With data from Steve </a:t>
            </a:r>
            <a:r>
              <a:rPr lang="en-US" sz="2000" dirty="0" err="1"/>
              <a:t>Montzka</a:t>
            </a:r>
            <a:r>
              <a:rPr lang="en-US" sz="2000" dirty="0"/>
              <a:t> at NOAA and Kaley Walker and Niall Ryan at University of Toronto.</a:t>
            </a:r>
          </a:p>
        </p:txBody>
      </p:sp>
    </p:spTree>
    <p:extLst>
      <p:ext uri="{BB962C8B-B14F-4D97-AF65-F5344CB8AC3E}">
        <p14:creationId xmlns:p14="http://schemas.microsoft.com/office/powerpoint/2010/main" val="188043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plot, line&#10;&#10;Description automatically generated">
            <a:extLst>
              <a:ext uri="{FF2B5EF4-FFF2-40B4-BE49-F238E27FC236}">
                <a16:creationId xmlns:a16="http://schemas.microsoft.com/office/drawing/2014/main" id="{E488AC1A-92BD-6F21-DB7C-6A46AACC2CBA}"/>
              </a:ext>
            </a:extLst>
          </p:cNvPr>
          <p:cNvPicPr>
            <a:picLocks noChangeAspect="1"/>
          </p:cNvPicPr>
          <p:nvPr/>
        </p:nvPicPr>
        <p:blipFill>
          <a:blip r:embed="rId2"/>
          <a:stretch>
            <a:fillRect/>
          </a:stretch>
        </p:blipFill>
        <p:spPr>
          <a:xfrm>
            <a:off x="2209800" y="1406526"/>
            <a:ext cx="7772400" cy="5451474"/>
          </a:xfrm>
          <a:prstGeom prst="rect">
            <a:avLst/>
          </a:prstGeom>
        </p:spPr>
      </p:pic>
      <p:sp>
        <p:nvSpPr>
          <p:cNvPr id="5" name="Rectangle 4">
            <a:extLst>
              <a:ext uri="{FF2B5EF4-FFF2-40B4-BE49-F238E27FC236}">
                <a16:creationId xmlns:a16="http://schemas.microsoft.com/office/drawing/2014/main" id="{8B8BEFD0-83C1-5D0A-5E55-B4458DBAB048}"/>
              </a:ext>
            </a:extLst>
          </p:cNvPr>
          <p:cNvSpPr/>
          <p:nvPr/>
        </p:nvSpPr>
        <p:spPr>
          <a:xfrm>
            <a:off x="0" y="0"/>
            <a:ext cx="12192000" cy="13255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1E08004-F601-8B53-EA3C-399FA1A6FF8C}"/>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Residuals are smaller in retrievals with new priors</a:t>
            </a:r>
            <a:endParaRPr lang="en-US" dirty="0"/>
          </a:p>
        </p:txBody>
      </p:sp>
      <p:cxnSp>
        <p:nvCxnSpPr>
          <p:cNvPr id="8" name="Straight Arrow Connector 7">
            <a:extLst>
              <a:ext uri="{FF2B5EF4-FFF2-40B4-BE49-F238E27FC236}">
                <a16:creationId xmlns:a16="http://schemas.microsoft.com/office/drawing/2014/main" id="{4EC57003-B755-3663-10C2-ED2E24510460}"/>
              </a:ext>
            </a:extLst>
          </p:cNvPr>
          <p:cNvCxnSpPr/>
          <p:nvPr/>
        </p:nvCxnSpPr>
        <p:spPr>
          <a:xfrm flipH="1" flipV="1">
            <a:off x="4942608" y="2826038"/>
            <a:ext cx="204355" cy="21820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a:extLst>
              <a:ext uri="{FF2B5EF4-FFF2-40B4-BE49-F238E27FC236}">
                <a16:creationId xmlns:a16="http://schemas.microsoft.com/office/drawing/2014/main" id="{E2EFA5E9-EB00-3CB5-450C-9BA84F58C070}"/>
              </a:ext>
            </a:extLst>
          </p:cNvPr>
          <p:cNvCxnSpPr/>
          <p:nvPr/>
        </p:nvCxnSpPr>
        <p:spPr>
          <a:xfrm flipH="1" flipV="1">
            <a:off x="4942608" y="2137064"/>
            <a:ext cx="204355" cy="21820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a:extLst>
              <a:ext uri="{FF2B5EF4-FFF2-40B4-BE49-F238E27FC236}">
                <a16:creationId xmlns:a16="http://schemas.microsoft.com/office/drawing/2014/main" id="{C9305309-A034-4F27-183F-7A67C0705185}"/>
              </a:ext>
            </a:extLst>
          </p:cNvPr>
          <p:cNvCxnSpPr>
            <a:cxnSpLocks/>
          </p:cNvCxnSpPr>
          <p:nvPr/>
        </p:nvCxnSpPr>
        <p:spPr>
          <a:xfrm flipH="1">
            <a:off x="6326331" y="2306782"/>
            <a:ext cx="235528" cy="18847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98992E0D-1CA7-753A-2FDE-8668013FB15B}"/>
              </a:ext>
            </a:extLst>
          </p:cNvPr>
          <p:cNvCxnSpPr>
            <a:cxnSpLocks/>
          </p:cNvCxnSpPr>
          <p:nvPr/>
        </p:nvCxnSpPr>
        <p:spPr>
          <a:xfrm flipH="1">
            <a:off x="6326331" y="1668175"/>
            <a:ext cx="235528" cy="18847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a:extLst>
              <a:ext uri="{FF2B5EF4-FFF2-40B4-BE49-F238E27FC236}">
                <a16:creationId xmlns:a16="http://schemas.microsoft.com/office/drawing/2014/main" id="{DED17774-58D7-4614-65BA-C908333E4ED9}"/>
              </a:ext>
            </a:extLst>
          </p:cNvPr>
          <p:cNvCxnSpPr>
            <a:cxnSpLocks/>
          </p:cNvCxnSpPr>
          <p:nvPr/>
        </p:nvCxnSpPr>
        <p:spPr>
          <a:xfrm flipH="1">
            <a:off x="4197926" y="2303319"/>
            <a:ext cx="235528" cy="18847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4" name="Straight Arrow Connector 13">
            <a:extLst>
              <a:ext uri="{FF2B5EF4-FFF2-40B4-BE49-F238E27FC236}">
                <a16:creationId xmlns:a16="http://schemas.microsoft.com/office/drawing/2014/main" id="{AF05128E-BEEF-CDB2-E774-D3230F75F085}"/>
              </a:ext>
            </a:extLst>
          </p:cNvPr>
          <p:cNvCxnSpPr>
            <a:cxnSpLocks/>
          </p:cNvCxnSpPr>
          <p:nvPr/>
        </p:nvCxnSpPr>
        <p:spPr>
          <a:xfrm flipH="1">
            <a:off x="4197926" y="1671713"/>
            <a:ext cx="235528" cy="18847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Straight Arrow Connector 14">
            <a:extLst>
              <a:ext uri="{FF2B5EF4-FFF2-40B4-BE49-F238E27FC236}">
                <a16:creationId xmlns:a16="http://schemas.microsoft.com/office/drawing/2014/main" id="{615B6231-E865-3532-5C52-756D73415C70}"/>
              </a:ext>
            </a:extLst>
          </p:cNvPr>
          <p:cNvCxnSpPr>
            <a:cxnSpLocks/>
          </p:cNvCxnSpPr>
          <p:nvPr/>
        </p:nvCxnSpPr>
        <p:spPr>
          <a:xfrm flipH="1">
            <a:off x="7649438" y="2346687"/>
            <a:ext cx="235528" cy="18847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 name="Straight Arrow Connector 15">
            <a:extLst>
              <a:ext uri="{FF2B5EF4-FFF2-40B4-BE49-F238E27FC236}">
                <a16:creationId xmlns:a16="http://schemas.microsoft.com/office/drawing/2014/main" id="{29C0A8F0-7103-59DB-569A-87F5625A0078}"/>
              </a:ext>
            </a:extLst>
          </p:cNvPr>
          <p:cNvCxnSpPr>
            <a:cxnSpLocks/>
          </p:cNvCxnSpPr>
          <p:nvPr/>
        </p:nvCxnSpPr>
        <p:spPr>
          <a:xfrm flipH="1">
            <a:off x="7649438" y="1688127"/>
            <a:ext cx="235528" cy="18847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 name="Oval 2">
            <a:extLst>
              <a:ext uri="{FF2B5EF4-FFF2-40B4-BE49-F238E27FC236}">
                <a16:creationId xmlns:a16="http://schemas.microsoft.com/office/drawing/2014/main" id="{A7DC8648-2937-53FC-1ECA-FF8496B9A05F}"/>
              </a:ext>
            </a:extLst>
          </p:cNvPr>
          <p:cNvSpPr/>
          <p:nvPr/>
        </p:nvSpPr>
        <p:spPr>
          <a:xfrm>
            <a:off x="11484430" y="6172200"/>
            <a:ext cx="587828" cy="587829"/>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dirty="0"/>
              <a:t>10</a:t>
            </a:r>
          </a:p>
        </p:txBody>
      </p:sp>
    </p:spTree>
    <p:extLst>
      <p:ext uri="{BB962C8B-B14F-4D97-AF65-F5344CB8AC3E}">
        <p14:creationId xmlns:p14="http://schemas.microsoft.com/office/powerpoint/2010/main" val="312047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01EF-9525-7C65-AF13-D15FB5C7DF45}"/>
              </a:ext>
            </a:extLst>
          </p:cNvPr>
          <p:cNvSpPr>
            <a:spLocks noGrp="1"/>
          </p:cNvSpPr>
          <p:nvPr>
            <p:ph type="title"/>
          </p:nvPr>
        </p:nvSpPr>
        <p:spPr>
          <a:xfrm>
            <a:off x="838200" y="0"/>
            <a:ext cx="10515600" cy="1325563"/>
          </a:xfrm>
        </p:spPr>
        <p:txBody>
          <a:bodyPr/>
          <a:lstStyle/>
          <a:p>
            <a:r>
              <a:rPr lang="en-US" dirty="0"/>
              <a:t>Conclusions</a:t>
            </a:r>
          </a:p>
        </p:txBody>
      </p:sp>
      <p:sp>
        <p:nvSpPr>
          <p:cNvPr id="3" name="Content Placeholder 2">
            <a:extLst>
              <a:ext uri="{FF2B5EF4-FFF2-40B4-BE49-F238E27FC236}">
                <a16:creationId xmlns:a16="http://schemas.microsoft.com/office/drawing/2014/main" id="{28695409-1193-1B15-763D-9BDE8796514D}"/>
              </a:ext>
            </a:extLst>
          </p:cNvPr>
          <p:cNvSpPr>
            <a:spLocks noGrp="1"/>
          </p:cNvSpPr>
          <p:nvPr>
            <p:ph idx="1"/>
          </p:nvPr>
        </p:nvSpPr>
        <p:spPr>
          <a:xfrm>
            <a:off x="838200" y="1003300"/>
            <a:ext cx="10515600" cy="1875518"/>
          </a:xfrm>
        </p:spPr>
        <p:txBody>
          <a:bodyPr>
            <a:normAutofit fontScale="92500"/>
          </a:bodyPr>
          <a:lstStyle/>
          <a:p>
            <a:r>
              <a:rPr lang="en-US" dirty="0"/>
              <a:t>We have developed a new prior for OCS at ETL which includes a seasonal cycle and links the OCS prior to the N</a:t>
            </a:r>
            <a:r>
              <a:rPr lang="en-US" baseline="-25000" dirty="0"/>
              <a:t>2</a:t>
            </a:r>
            <a:r>
              <a:rPr lang="en-US" dirty="0"/>
              <a:t>O prior in the stratosphere</a:t>
            </a:r>
          </a:p>
          <a:p>
            <a:r>
              <a:rPr lang="en-US" dirty="0"/>
              <a:t>This new prior improves spectral fits and the comparison to aircraft data, especially in February</a:t>
            </a:r>
          </a:p>
        </p:txBody>
      </p:sp>
      <p:sp>
        <p:nvSpPr>
          <p:cNvPr id="5" name="Oval 4">
            <a:extLst>
              <a:ext uri="{FF2B5EF4-FFF2-40B4-BE49-F238E27FC236}">
                <a16:creationId xmlns:a16="http://schemas.microsoft.com/office/drawing/2014/main" id="{8F28D739-743B-138D-1AD1-1F5322633124}"/>
              </a:ext>
            </a:extLst>
          </p:cNvPr>
          <p:cNvSpPr/>
          <p:nvPr/>
        </p:nvSpPr>
        <p:spPr>
          <a:xfrm>
            <a:off x="11484430" y="6172200"/>
            <a:ext cx="587828" cy="587829"/>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dirty="0"/>
              <a:t>11</a:t>
            </a:r>
          </a:p>
        </p:txBody>
      </p:sp>
      <p:sp>
        <p:nvSpPr>
          <p:cNvPr id="8" name="Content Placeholder 2">
            <a:extLst>
              <a:ext uri="{FF2B5EF4-FFF2-40B4-BE49-F238E27FC236}">
                <a16:creationId xmlns:a16="http://schemas.microsoft.com/office/drawing/2014/main" id="{95B63B45-B47B-99BA-0B11-9AC10407A0F7}"/>
              </a:ext>
            </a:extLst>
          </p:cNvPr>
          <p:cNvSpPr txBox="1">
            <a:spLocks/>
          </p:cNvSpPr>
          <p:nvPr/>
        </p:nvSpPr>
        <p:spPr>
          <a:xfrm>
            <a:off x="838200" y="363140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will make more changes to the priors to improve the spectral fits for the rest of the year; particularly March, April, May</a:t>
            </a:r>
          </a:p>
          <a:p>
            <a:pPr lvl="1"/>
            <a:r>
              <a:rPr lang="en-US" dirty="0"/>
              <a:t>One of these changes will be increasing the slope of the priors</a:t>
            </a:r>
          </a:p>
          <a:p>
            <a:r>
              <a:rPr lang="en-US" dirty="0"/>
              <a:t>Move beyond ETL and create a latitude gradient which can reproduce OCS profiles at sites globally</a:t>
            </a:r>
          </a:p>
          <a:p>
            <a:r>
              <a:rPr lang="en-US" dirty="0"/>
              <a:t>Tie the TCCON OCS measurements to the aircraft network OCS measurements</a:t>
            </a:r>
          </a:p>
        </p:txBody>
      </p:sp>
      <p:sp>
        <p:nvSpPr>
          <p:cNvPr id="9" name="Title 1">
            <a:extLst>
              <a:ext uri="{FF2B5EF4-FFF2-40B4-BE49-F238E27FC236}">
                <a16:creationId xmlns:a16="http://schemas.microsoft.com/office/drawing/2014/main" id="{37A43906-CCB4-6655-E46D-3DF6FA26958B}"/>
              </a:ext>
            </a:extLst>
          </p:cNvPr>
          <p:cNvSpPr txBox="1">
            <a:spLocks/>
          </p:cNvSpPr>
          <p:nvPr/>
        </p:nvSpPr>
        <p:spPr>
          <a:xfrm>
            <a:off x="838200" y="26109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Future work</a:t>
            </a:r>
          </a:p>
        </p:txBody>
      </p:sp>
    </p:spTree>
    <p:extLst>
      <p:ext uri="{BB962C8B-B14F-4D97-AF65-F5344CB8AC3E}">
        <p14:creationId xmlns:p14="http://schemas.microsoft.com/office/powerpoint/2010/main" val="2280856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C0A4-9DD9-4046-9DCC-EEFAFB34C178}"/>
              </a:ext>
            </a:extLst>
          </p:cNvPr>
          <p:cNvSpPr>
            <a:spLocks noGrp="1"/>
          </p:cNvSpPr>
          <p:nvPr>
            <p:ph type="title"/>
          </p:nvPr>
        </p:nvSpPr>
        <p:spPr>
          <a:xfrm>
            <a:off x="838200" y="0"/>
            <a:ext cx="10515600" cy="1325563"/>
          </a:xfrm>
        </p:spPr>
        <p:txBody>
          <a:bodyPr/>
          <a:lstStyle/>
          <a:p>
            <a:r>
              <a:rPr lang="en-US" dirty="0"/>
              <a:t>Acknowledgments</a:t>
            </a:r>
          </a:p>
        </p:txBody>
      </p:sp>
      <p:sp>
        <p:nvSpPr>
          <p:cNvPr id="3" name="Content Placeholder 2">
            <a:extLst>
              <a:ext uri="{FF2B5EF4-FFF2-40B4-BE49-F238E27FC236}">
                <a16:creationId xmlns:a16="http://schemas.microsoft.com/office/drawing/2014/main" id="{E443D667-D824-5C25-B07D-B039EE256D57}"/>
              </a:ext>
            </a:extLst>
          </p:cNvPr>
          <p:cNvSpPr>
            <a:spLocks noGrp="1"/>
          </p:cNvSpPr>
          <p:nvPr>
            <p:ph idx="1"/>
          </p:nvPr>
        </p:nvSpPr>
        <p:spPr>
          <a:xfrm>
            <a:off x="838200" y="968013"/>
            <a:ext cx="10515600" cy="2169433"/>
          </a:xfrm>
        </p:spPr>
        <p:txBody>
          <a:bodyPr>
            <a:normAutofit lnSpcReduction="10000"/>
          </a:bodyPr>
          <a:lstStyle/>
          <a:p>
            <a:pPr marL="0" indent="0">
              <a:buNone/>
            </a:pPr>
            <a:r>
              <a:rPr lang="en-US" dirty="0"/>
              <a:t>This research was conducted at the University of Toronto with funding provided by the University Corporation for Atmospheric Research’s Next Generation Fellowship Program and NSERC. Part of this research was performed at the Jet Propulsion Laboratory, California Institute of Technology, under contract with NASA. With data from Steve </a:t>
            </a:r>
            <a:r>
              <a:rPr lang="en-US" dirty="0" err="1"/>
              <a:t>Montzka</a:t>
            </a:r>
            <a:r>
              <a:rPr lang="en-US" dirty="0"/>
              <a:t> at NOAA and Kaley Walker and Niall Ryan at University of Toronto.</a:t>
            </a:r>
            <a:endParaRPr lang="en-US" dirty="0">
              <a:solidFill>
                <a:srgbClr val="FF0000"/>
              </a:solidFill>
            </a:endParaRPr>
          </a:p>
        </p:txBody>
      </p:sp>
      <p:sp>
        <p:nvSpPr>
          <p:cNvPr id="4" name="Title 1">
            <a:extLst>
              <a:ext uri="{FF2B5EF4-FFF2-40B4-BE49-F238E27FC236}">
                <a16:creationId xmlns:a16="http://schemas.microsoft.com/office/drawing/2014/main" id="{47A78537-7517-8144-FB5E-DB655B047969}"/>
              </a:ext>
            </a:extLst>
          </p:cNvPr>
          <p:cNvSpPr txBox="1">
            <a:spLocks/>
          </p:cNvSpPr>
          <p:nvPr/>
        </p:nvSpPr>
        <p:spPr>
          <a:xfrm>
            <a:off x="838200" y="27569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References</a:t>
            </a:r>
          </a:p>
        </p:txBody>
      </p:sp>
      <p:sp>
        <p:nvSpPr>
          <p:cNvPr id="5" name="Content Placeholder 2">
            <a:extLst>
              <a:ext uri="{FF2B5EF4-FFF2-40B4-BE49-F238E27FC236}">
                <a16:creationId xmlns:a16="http://schemas.microsoft.com/office/drawing/2014/main" id="{73DDF2B6-4734-E8EA-8FF3-48E7D68B62D3}"/>
              </a:ext>
            </a:extLst>
          </p:cNvPr>
          <p:cNvSpPr txBox="1">
            <a:spLocks/>
          </p:cNvSpPr>
          <p:nvPr/>
        </p:nvSpPr>
        <p:spPr>
          <a:xfrm>
            <a:off x="838200" y="3720555"/>
            <a:ext cx="10515600" cy="1983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Whelan, M. E. et al. (2018). Reviews and syntheses: Carbonyl sulfide as a multi-scale tracer for carbon and water cycles. </a:t>
            </a:r>
            <a:r>
              <a:rPr lang="en-US" dirty="0" err="1"/>
              <a:t>Biogeosciences</a:t>
            </a:r>
            <a:endParaRPr lang="en-US" dirty="0"/>
          </a:p>
          <a:p>
            <a:pPr marL="0" indent="0">
              <a:buNone/>
            </a:pPr>
            <a:r>
              <a:rPr lang="en-CA" sz="2800" dirty="0">
                <a:effectLst/>
                <a:latin typeface="CMR12"/>
              </a:rPr>
              <a:t>Toon, G. C., et al (2018). Atmospheric carbonyl sulfide (OCS) measured remotely by FTIR solar absorption spectrometry. </a:t>
            </a:r>
            <a:r>
              <a:rPr lang="en-CA" sz="2800" dirty="0">
                <a:effectLst/>
                <a:latin typeface="CMTI12"/>
              </a:rPr>
              <a:t>ACP</a:t>
            </a:r>
            <a:endParaRPr lang="en-US" dirty="0"/>
          </a:p>
        </p:txBody>
      </p:sp>
      <p:sp>
        <p:nvSpPr>
          <p:cNvPr id="8" name="Oval 7">
            <a:extLst>
              <a:ext uri="{FF2B5EF4-FFF2-40B4-BE49-F238E27FC236}">
                <a16:creationId xmlns:a16="http://schemas.microsoft.com/office/drawing/2014/main" id="{4CC6A792-5C62-77A2-7C4D-9DA3B6A1DCF8}"/>
              </a:ext>
            </a:extLst>
          </p:cNvPr>
          <p:cNvSpPr/>
          <p:nvPr/>
        </p:nvSpPr>
        <p:spPr>
          <a:xfrm>
            <a:off x="11484430" y="6172200"/>
            <a:ext cx="587828" cy="587829"/>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dirty="0"/>
              <a:t>12</a:t>
            </a:r>
          </a:p>
        </p:txBody>
      </p:sp>
      <p:sp>
        <p:nvSpPr>
          <p:cNvPr id="9" name="Title 1">
            <a:extLst>
              <a:ext uri="{FF2B5EF4-FFF2-40B4-BE49-F238E27FC236}">
                <a16:creationId xmlns:a16="http://schemas.microsoft.com/office/drawing/2014/main" id="{47E30041-D685-5844-BE3E-550013081F99}"/>
              </a:ext>
            </a:extLst>
          </p:cNvPr>
          <p:cNvSpPr txBox="1">
            <a:spLocks/>
          </p:cNvSpPr>
          <p:nvPr/>
        </p:nvSpPr>
        <p:spPr>
          <a:xfrm>
            <a:off x="838200" y="51776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Contact</a:t>
            </a:r>
          </a:p>
        </p:txBody>
      </p:sp>
      <p:sp>
        <p:nvSpPr>
          <p:cNvPr id="10" name="Content Placeholder 2">
            <a:extLst>
              <a:ext uri="{FF2B5EF4-FFF2-40B4-BE49-F238E27FC236}">
                <a16:creationId xmlns:a16="http://schemas.microsoft.com/office/drawing/2014/main" id="{2A2383B7-1AC0-E654-14A0-880225BE98B0}"/>
              </a:ext>
            </a:extLst>
          </p:cNvPr>
          <p:cNvSpPr txBox="1">
            <a:spLocks/>
          </p:cNvSpPr>
          <p:nvPr/>
        </p:nvSpPr>
        <p:spPr>
          <a:xfrm>
            <a:off x="838200" y="6080239"/>
            <a:ext cx="10515600" cy="587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ecunning@physics.utoronto.ca</a:t>
            </a:r>
            <a:endParaRPr lang="en-US" dirty="0"/>
          </a:p>
        </p:txBody>
      </p:sp>
    </p:spTree>
    <p:extLst>
      <p:ext uri="{BB962C8B-B14F-4D97-AF65-F5344CB8AC3E}">
        <p14:creationId xmlns:p14="http://schemas.microsoft.com/office/powerpoint/2010/main" val="54877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49B7-35D0-0E19-AC5F-59B8846D353A}"/>
              </a:ext>
            </a:extLst>
          </p:cNvPr>
          <p:cNvSpPr>
            <a:spLocks noGrp="1"/>
          </p:cNvSpPr>
          <p:nvPr>
            <p:ph type="title"/>
          </p:nvPr>
        </p:nvSpPr>
        <p:spPr>
          <a:xfrm>
            <a:off x="1499754" y="2766218"/>
            <a:ext cx="9192491" cy="1325563"/>
          </a:xfrm>
        </p:spPr>
        <p:txBody>
          <a:bodyPr>
            <a:normAutofit/>
          </a:bodyPr>
          <a:lstStyle/>
          <a:p>
            <a:r>
              <a:rPr lang="en-US" sz="8800" dirty="0"/>
              <a:t>Supplemental Slides</a:t>
            </a:r>
          </a:p>
        </p:txBody>
      </p:sp>
    </p:spTree>
    <p:extLst>
      <p:ext uri="{BB962C8B-B14F-4D97-AF65-F5344CB8AC3E}">
        <p14:creationId xmlns:p14="http://schemas.microsoft.com/office/powerpoint/2010/main" val="1056196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FCCD-8278-CEB5-1D6C-CB0F49E2BA70}"/>
              </a:ext>
            </a:extLst>
          </p:cNvPr>
          <p:cNvSpPr>
            <a:spLocks noGrp="1"/>
          </p:cNvSpPr>
          <p:nvPr>
            <p:ph type="title"/>
          </p:nvPr>
        </p:nvSpPr>
        <p:spPr>
          <a:xfrm>
            <a:off x="838200" y="365125"/>
            <a:ext cx="6793800" cy="1325563"/>
          </a:xfrm>
        </p:spPr>
        <p:txBody>
          <a:bodyPr/>
          <a:lstStyle/>
          <a:p>
            <a:r>
              <a:rPr lang="en-US" dirty="0"/>
              <a:t>Updates to the OCS Prior - Stratosphere</a:t>
            </a:r>
          </a:p>
        </p:txBody>
      </p:sp>
      <p:sp>
        <p:nvSpPr>
          <p:cNvPr id="3" name="Content Placeholder 2">
            <a:extLst>
              <a:ext uri="{FF2B5EF4-FFF2-40B4-BE49-F238E27FC236}">
                <a16:creationId xmlns:a16="http://schemas.microsoft.com/office/drawing/2014/main" id="{CF9EDDC3-31BE-4CE7-87A4-3C02D8CE0C20}"/>
              </a:ext>
            </a:extLst>
          </p:cNvPr>
          <p:cNvSpPr>
            <a:spLocks noGrp="1"/>
          </p:cNvSpPr>
          <p:nvPr>
            <p:ph idx="1"/>
          </p:nvPr>
        </p:nvSpPr>
        <p:spPr>
          <a:xfrm>
            <a:off x="838200" y="1825625"/>
            <a:ext cx="6793800" cy="4351338"/>
          </a:xfrm>
        </p:spPr>
        <p:txBody>
          <a:bodyPr/>
          <a:lstStyle/>
          <a:p>
            <a:r>
              <a:rPr lang="en-US" dirty="0"/>
              <a:t>Duplicated the method used for calculating CH</a:t>
            </a:r>
            <a:r>
              <a:rPr lang="en-US" baseline="-25000" dirty="0"/>
              <a:t>4</a:t>
            </a:r>
            <a:r>
              <a:rPr lang="en-US" dirty="0"/>
              <a:t> in the stratosphere</a:t>
            </a:r>
          </a:p>
          <a:p>
            <a:pPr lvl="1"/>
            <a:r>
              <a:rPr lang="en-US" dirty="0"/>
              <a:t>The stratosphere of the CH</a:t>
            </a:r>
            <a:r>
              <a:rPr lang="en-US" baseline="-25000" dirty="0"/>
              <a:t>4</a:t>
            </a:r>
            <a:r>
              <a:rPr lang="en-US" dirty="0"/>
              <a:t> prior is calculated using the relationship between CH</a:t>
            </a:r>
            <a:r>
              <a:rPr lang="en-US" baseline="-25000" dirty="0"/>
              <a:t>4</a:t>
            </a:r>
            <a:r>
              <a:rPr lang="en-US" dirty="0"/>
              <a:t> and N</a:t>
            </a:r>
            <a:r>
              <a:rPr lang="en-US" baseline="-25000" dirty="0"/>
              <a:t>2</a:t>
            </a:r>
            <a:r>
              <a:rPr lang="en-US" dirty="0"/>
              <a:t>O</a:t>
            </a:r>
          </a:p>
          <a:p>
            <a:pPr lvl="1"/>
            <a:r>
              <a:rPr lang="en-US" dirty="0"/>
              <a:t>OCS and CH</a:t>
            </a:r>
            <a:r>
              <a:rPr lang="en-US" baseline="-25000" dirty="0"/>
              <a:t>4</a:t>
            </a:r>
            <a:r>
              <a:rPr lang="en-US" dirty="0"/>
              <a:t> both have a strong relationship to N</a:t>
            </a:r>
            <a:r>
              <a:rPr lang="en-US" baseline="-25000" dirty="0"/>
              <a:t>2</a:t>
            </a:r>
            <a:r>
              <a:rPr lang="en-US" dirty="0"/>
              <a:t>O in the stratosphere</a:t>
            </a:r>
          </a:p>
          <a:p>
            <a:r>
              <a:rPr lang="en-US" dirty="0"/>
              <a:t>Created an OCS-N</a:t>
            </a:r>
            <a:r>
              <a:rPr lang="en-US" baseline="-25000" dirty="0"/>
              <a:t>2</a:t>
            </a:r>
            <a:r>
              <a:rPr lang="en-US" dirty="0"/>
              <a:t>O look up table and calculated the OCS stratosphere values based on the fraction remaining of N</a:t>
            </a:r>
            <a:r>
              <a:rPr lang="en-US" baseline="-25000" dirty="0"/>
              <a:t>2</a:t>
            </a:r>
            <a:r>
              <a:rPr lang="en-US" dirty="0"/>
              <a:t>O</a:t>
            </a:r>
          </a:p>
          <a:p>
            <a:endParaRPr lang="en-US" dirty="0"/>
          </a:p>
        </p:txBody>
      </p:sp>
      <p:pic>
        <p:nvPicPr>
          <p:cNvPr id="5" name="Picture 4" descr="A picture containing text, screenshot, diagram, plot&#10;&#10;Description automatically generated">
            <a:extLst>
              <a:ext uri="{FF2B5EF4-FFF2-40B4-BE49-F238E27FC236}">
                <a16:creationId xmlns:a16="http://schemas.microsoft.com/office/drawing/2014/main" id="{7331F1A3-E503-7871-37E2-D3E5EE45078A}"/>
              </a:ext>
            </a:extLst>
          </p:cNvPr>
          <p:cNvPicPr>
            <a:picLocks noChangeAspect="1"/>
          </p:cNvPicPr>
          <p:nvPr/>
        </p:nvPicPr>
        <p:blipFill>
          <a:blip r:embed="rId2"/>
          <a:stretch>
            <a:fillRect/>
          </a:stretch>
        </p:blipFill>
        <p:spPr>
          <a:xfrm>
            <a:off x="7632000" y="-19312"/>
            <a:ext cx="4560000" cy="3420000"/>
          </a:xfrm>
          <a:prstGeom prst="rect">
            <a:avLst/>
          </a:prstGeom>
        </p:spPr>
      </p:pic>
      <p:pic>
        <p:nvPicPr>
          <p:cNvPr id="7" name="Picture 6" descr="A picture containing text, screenshot, plot, diagram&#10;&#10;Description automatically generated">
            <a:extLst>
              <a:ext uri="{FF2B5EF4-FFF2-40B4-BE49-F238E27FC236}">
                <a16:creationId xmlns:a16="http://schemas.microsoft.com/office/drawing/2014/main" id="{F7FECCCD-AE43-6C23-2615-6C59040998DC}"/>
              </a:ext>
            </a:extLst>
          </p:cNvPr>
          <p:cNvPicPr>
            <a:picLocks noChangeAspect="1"/>
          </p:cNvPicPr>
          <p:nvPr/>
        </p:nvPicPr>
        <p:blipFill>
          <a:blip r:embed="rId3"/>
          <a:stretch>
            <a:fillRect/>
          </a:stretch>
        </p:blipFill>
        <p:spPr>
          <a:xfrm>
            <a:off x="7632000" y="3429000"/>
            <a:ext cx="4560000" cy="3420000"/>
          </a:xfrm>
          <a:prstGeom prst="rect">
            <a:avLst/>
          </a:prstGeom>
        </p:spPr>
      </p:pic>
    </p:spTree>
    <p:extLst>
      <p:ext uri="{BB962C8B-B14F-4D97-AF65-F5344CB8AC3E}">
        <p14:creationId xmlns:p14="http://schemas.microsoft.com/office/powerpoint/2010/main" val="289004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FCCD-8278-CEB5-1D6C-CB0F49E2BA70}"/>
              </a:ext>
            </a:extLst>
          </p:cNvPr>
          <p:cNvSpPr>
            <a:spLocks noGrp="1"/>
          </p:cNvSpPr>
          <p:nvPr>
            <p:ph type="title"/>
          </p:nvPr>
        </p:nvSpPr>
        <p:spPr/>
        <p:txBody>
          <a:bodyPr/>
          <a:lstStyle/>
          <a:p>
            <a:r>
              <a:rPr lang="en-US" dirty="0"/>
              <a:t>Updates to the OCS Prior - Troposphere</a:t>
            </a:r>
          </a:p>
        </p:txBody>
      </p:sp>
      <p:sp>
        <p:nvSpPr>
          <p:cNvPr id="3" name="Content Placeholder 2">
            <a:extLst>
              <a:ext uri="{FF2B5EF4-FFF2-40B4-BE49-F238E27FC236}">
                <a16:creationId xmlns:a16="http://schemas.microsoft.com/office/drawing/2014/main" id="{CF9EDDC3-31BE-4CE7-87A4-3C02D8CE0C20}"/>
              </a:ext>
            </a:extLst>
          </p:cNvPr>
          <p:cNvSpPr>
            <a:spLocks noGrp="1"/>
          </p:cNvSpPr>
          <p:nvPr>
            <p:ph idx="1"/>
          </p:nvPr>
        </p:nvSpPr>
        <p:spPr/>
        <p:txBody>
          <a:bodyPr>
            <a:normAutofit fontScale="85000" lnSpcReduction="20000"/>
          </a:bodyPr>
          <a:lstStyle/>
          <a:p>
            <a:r>
              <a:rPr lang="en-US" dirty="0" err="1"/>
              <a:t>Gas_trop_lifetime_yrs</a:t>
            </a:r>
            <a:r>
              <a:rPr lang="en-US" dirty="0"/>
              <a:t> = </a:t>
            </a:r>
            <a:r>
              <a:rPr lang="en-US" dirty="0" err="1"/>
              <a:t>np.inf</a:t>
            </a:r>
            <a:r>
              <a:rPr lang="en-US" dirty="0"/>
              <a:t> </a:t>
            </a:r>
          </a:p>
          <a:p>
            <a:pPr lvl="1"/>
            <a:r>
              <a:rPr lang="en-US" dirty="0"/>
              <a:t>Gets rid of the decrease of OCS with altitude in the troposphere</a:t>
            </a:r>
          </a:p>
          <a:p>
            <a:pPr lvl="1"/>
            <a:r>
              <a:rPr lang="en-US" dirty="0"/>
              <a:t>In GGG2020, there is the assumption that all emissions happen in the Northern Hemisphere and are transported south. This isn’t true for OCS, emissions are more well distributed globally. By setting </a:t>
            </a:r>
            <a:r>
              <a:rPr lang="en-US" dirty="0" err="1"/>
              <a:t>trop_lifetime_yrs</a:t>
            </a:r>
            <a:r>
              <a:rPr lang="en-US" dirty="0"/>
              <a:t> to infinity this assumption doesn’t apply.</a:t>
            </a:r>
          </a:p>
          <a:p>
            <a:r>
              <a:rPr lang="en-US" dirty="0"/>
              <a:t>No </a:t>
            </a:r>
            <a:r>
              <a:rPr lang="en-US" dirty="0" err="1"/>
              <a:t>lat_bias_correction</a:t>
            </a:r>
            <a:endParaRPr lang="en-US" dirty="0"/>
          </a:p>
          <a:p>
            <a:pPr lvl="1"/>
            <a:r>
              <a:rPr lang="en-US" dirty="0"/>
              <a:t>Getting rid of the </a:t>
            </a:r>
            <a:r>
              <a:rPr lang="en-US" dirty="0" err="1"/>
              <a:t>lat_bias_correction</a:t>
            </a:r>
            <a:r>
              <a:rPr lang="en-US" dirty="0"/>
              <a:t> doesn’t change the OCS priors</a:t>
            </a:r>
          </a:p>
          <a:p>
            <a:r>
              <a:rPr lang="en-US" dirty="0" err="1"/>
              <a:t>Max_trend_poly_deg</a:t>
            </a:r>
            <a:r>
              <a:rPr lang="en-US" dirty="0"/>
              <a:t> = 0</a:t>
            </a:r>
          </a:p>
          <a:p>
            <a:pPr lvl="1"/>
            <a:r>
              <a:rPr lang="en-US" dirty="0"/>
              <a:t>Extends the ML/SMO data in a sensible way </a:t>
            </a:r>
          </a:p>
          <a:p>
            <a:r>
              <a:rPr lang="en-US" dirty="0"/>
              <a:t>ML/SMO data linked to most recent ML/SMO data files</a:t>
            </a:r>
          </a:p>
          <a:p>
            <a:r>
              <a:rPr lang="en-US" dirty="0"/>
              <a:t>Scale the stratosphere by 10%</a:t>
            </a:r>
          </a:p>
          <a:p>
            <a:pPr lvl="1"/>
            <a:r>
              <a:rPr lang="en-US" dirty="0"/>
              <a:t>This aligns the tropopause values more closely with the aircraft and scaled ACE data</a:t>
            </a:r>
          </a:p>
          <a:p>
            <a:r>
              <a:rPr lang="en-US" dirty="0"/>
              <a:t>Added a seasonal cycle</a:t>
            </a:r>
          </a:p>
        </p:txBody>
      </p:sp>
    </p:spTree>
    <p:extLst>
      <p:ext uri="{BB962C8B-B14F-4D97-AF65-F5344CB8AC3E}">
        <p14:creationId xmlns:p14="http://schemas.microsoft.com/office/powerpoint/2010/main" val="244185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5396-A797-306F-676C-724B691F7798}"/>
              </a:ext>
            </a:extLst>
          </p:cNvPr>
          <p:cNvSpPr>
            <a:spLocks noGrp="1"/>
          </p:cNvSpPr>
          <p:nvPr>
            <p:ph type="title"/>
          </p:nvPr>
        </p:nvSpPr>
        <p:spPr/>
        <p:txBody>
          <a:bodyPr/>
          <a:lstStyle/>
          <a:p>
            <a:r>
              <a:rPr lang="en-US" dirty="0"/>
              <a:t>Seasonal Cycle Equations</a:t>
            </a:r>
          </a:p>
        </p:txBody>
      </p:sp>
      <p:sp>
        <p:nvSpPr>
          <p:cNvPr id="3" name="Content Placeholder 2">
            <a:extLst>
              <a:ext uri="{FF2B5EF4-FFF2-40B4-BE49-F238E27FC236}">
                <a16:creationId xmlns:a16="http://schemas.microsoft.com/office/drawing/2014/main" id="{D71FFA60-5252-C054-05A8-47295E3F1F84}"/>
              </a:ext>
            </a:extLst>
          </p:cNvPr>
          <p:cNvSpPr>
            <a:spLocks noGrp="1"/>
          </p:cNvSpPr>
          <p:nvPr>
            <p:ph idx="1"/>
          </p:nvPr>
        </p:nvSpPr>
        <p:spPr/>
        <p:txBody>
          <a:bodyPr>
            <a:normAutofit fontScale="85000" lnSpcReduction="20000"/>
          </a:bodyPr>
          <a:lstStyle/>
          <a:p>
            <a:r>
              <a:rPr lang="en-US" dirty="0"/>
              <a:t>New OCS Seasonal Cycle</a:t>
            </a:r>
          </a:p>
          <a:p>
            <a:pPr lvl="1"/>
            <a:r>
              <a:rPr lang="en-US" dirty="0" err="1"/>
              <a:t>sv</a:t>
            </a:r>
            <a:r>
              <a:rPr lang="en-US" dirty="0"/>
              <a:t> = </a:t>
            </a:r>
            <a:r>
              <a:rPr lang="en-US" dirty="0" err="1"/>
              <a:t>np.sin</a:t>
            </a:r>
            <a:r>
              <a:rPr lang="en-US" dirty="0"/>
              <a:t>(2*</a:t>
            </a:r>
            <a:r>
              <a:rPr lang="en-US" dirty="0" err="1"/>
              <a:t>np.pi</a:t>
            </a:r>
            <a:r>
              <a:rPr lang="en-US" dirty="0"/>
              <a:t>*(fyr-</a:t>
            </a:r>
            <a:r>
              <a:rPr lang="en-US" dirty="0">
                <a:solidFill>
                  <a:schemeClr val="accent5"/>
                </a:solidFill>
              </a:rPr>
              <a:t>0.92</a:t>
            </a:r>
            <a:r>
              <a:rPr lang="en-US" dirty="0"/>
              <a:t>))</a:t>
            </a:r>
          </a:p>
          <a:p>
            <a:pPr lvl="1"/>
            <a:r>
              <a:rPr lang="en-US" dirty="0" err="1"/>
              <a:t>svl</a:t>
            </a:r>
            <a:r>
              <a:rPr lang="en-US" dirty="0"/>
              <a:t> = </a:t>
            </a:r>
            <a:r>
              <a:rPr lang="en-US" dirty="0" err="1">
                <a:solidFill>
                  <a:schemeClr val="accent5"/>
                </a:solidFill>
              </a:rPr>
              <a:t>np.min</a:t>
            </a:r>
            <a:r>
              <a:rPr lang="en-US" dirty="0"/>
              <a:t>([</a:t>
            </a:r>
            <a:r>
              <a:rPr lang="en-US" dirty="0">
                <a:solidFill>
                  <a:schemeClr val="accent5"/>
                </a:solidFill>
              </a:rPr>
              <a:t>-0.20</a:t>
            </a:r>
            <a:r>
              <a:rPr lang="en-US" dirty="0"/>
              <a:t>, </a:t>
            </a:r>
            <a:r>
              <a:rPr lang="en-US" dirty="0" err="1"/>
              <a:t>sv</a:t>
            </a:r>
            <a:r>
              <a:rPr lang="en-US" dirty="0"/>
              <a:t>*(</a:t>
            </a:r>
            <a:r>
              <a:rPr lang="en-US" dirty="0" err="1"/>
              <a:t>lat</a:t>
            </a:r>
            <a:r>
              <a:rPr lang="en-US" dirty="0"/>
              <a:t>/15)/</a:t>
            </a:r>
            <a:r>
              <a:rPr lang="en-US" dirty="0" err="1"/>
              <a:t>np.sqrt</a:t>
            </a:r>
            <a:r>
              <a:rPr lang="en-US" dirty="0"/>
              <a:t>(1+(</a:t>
            </a:r>
            <a:r>
              <a:rPr lang="en-US" dirty="0" err="1"/>
              <a:t>lat</a:t>
            </a:r>
            <a:r>
              <a:rPr lang="en-US" dirty="0"/>
              <a:t>/15)**2)])</a:t>
            </a:r>
          </a:p>
          <a:p>
            <a:pPr lvl="1"/>
            <a:r>
              <a:rPr lang="en-US" dirty="0" err="1"/>
              <a:t>sca</a:t>
            </a:r>
            <a:r>
              <a:rPr lang="en-US" dirty="0"/>
              <a:t> = </a:t>
            </a:r>
            <a:r>
              <a:rPr lang="en-US" dirty="0" err="1"/>
              <a:t>svl</a:t>
            </a:r>
            <a:r>
              <a:rPr lang="en-US" dirty="0"/>
              <a:t>*</a:t>
            </a:r>
            <a:r>
              <a:rPr lang="en-US" dirty="0">
                <a:solidFill>
                  <a:schemeClr val="accent5"/>
                </a:solidFill>
              </a:rPr>
              <a:t>(1-aoa/.25)*2</a:t>
            </a:r>
          </a:p>
          <a:p>
            <a:r>
              <a:rPr lang="en-CA" dirty="0"/>
              <a:t>Seasonal Cycle for other gasses</a:t>
            </a:r>
          </a:p>
          <a:p>
            <a:pPr lvl="1"/>
            <a:r>
              <a:rPr lang="en-CA" sz="2500" dirty="0" err="1"/>
              <a:t>sv</a:t>
            </a:r>
            <a:r>
              <a:rPr lang="en-CA" sz="2500" dirty="0"/>
              <a:t> = </a:t>
            </a:r>
            <a:r>
              <a:rPr lang="en-CA" sz="2500" dirty="0" err="1"/>
              <a:t>np.sin</a:t>
            </a:r>
            <a:r>
              <a:rPr lang="en-CA" sz="2500" dirty="0"/>
              <a:t>(2*</a:t>
            </a:r>
            <a:r>
              <a:rPr lang="en-CA" sz="2500" dirty="0" err="1"/>
              <a:t>np.pi</a:t>
            </a:r>
            <a:r>
              <a:rPr lang="en-CA" sz="2500" dirty="0"/>
              <a:t> * (</a:t>
            </a:r>
            <a:r>
              <a:rPr lang="en-CA" sz="2500" dirty="0" err="1"/>
              <a:t>fyr</a:t>
            </a:r>
            <a:r>
              <a:rPr lang="en-CA" sz="2500" dirty="0"/>
              <a:t> - 0.78))  # basic seasonal variation</a:t>
            </a:r>
          </a:p>
          <a:p>
            <a:pPr lvl="1"/>
            <a:r>
              <a:rPr lang="en-CA" sz="2500" dirty="0" err="1"/>
              <a:t>svl</a:t>
            </a:r>
            <a:r>
              <a:rPr lang="en-CA" sz="2500" dirty="0"/>
              <a:t> = </a:t>
            </a:r>
            <a:r>
              <a:rPr lang="en-CA" sz="2500" dirty="0" err="1"/>
              <a:t>sv</a:t>
            </a:r>
            <a:r>
              <a:rPr lang="en-CA" sz="2500" dirty="0"/>
              <a:t> * (</a:t>
            </a:r>
            <a:r>
              <a:rPr lang="en-CA" sz="2500" dirty="0" err="1"/>
              <a:t>lat</a:t>
            </a:r>
            <a:r>
              <a:rPr lang="en-CA" sz="2500" dirty="0"/>
              <a:t> / 15.0) / </a:t>
            </a:r>
            <a:r>
              <a:rPr lang="en-CA" sz="2500" dirty="0" err="1"/>
              <a:t>np.sqrt</a:t>
            </a:r>
            <a:r>
              <a:rPr lang="en-CA" sz="2500" dirty="0"/>
              <a:t>(1 + (</a:t>
            </a:r>
            <a:r>
              <a:rPr lang="en-CA" sz="2500" dirty="0" err="1"/>
              <a:t>lat</a:t>
            </a:r>
            <a:r>
              <a:rPr lang="en-CA" sz="2500" dirty="0"/>
              <a:t> / 15.0)**2.0)  # latitude dependence</a:t>
            </a:r>
          </a:p>
          <a:p>
            <a:pPr lvl="1"/>
            <a:r>
              <a:rPr lang="en-CA" sz="2500" dirty="0" err="1"/>
              <a:t>sca</a:t>
            </a:r>
            <a:r>
              <a:rPr lang="en-CA" sz="2500" dirty="0"/>
              <a:t> = </a:t>
            </a:r>
            <a:r>
              <a:rPr lang="en-CA" sz="2500" dirty="0" err="1"/>
              <a:t>svl</a:t>
            </a:r>
            <a:r>
              <a:rPr lang="en-CA" sz="2500" dirty="0"/>
              <a:t> * </a:t>
            </a:r>
            <a:r>
              <a:rPr lang="en-CA" sz="2500" dirty="0" err="1"/>
              <a:t>np.exp</a:t>
            </a:r>
            <a:r>
              <a:rPr lang="en-CA" sz="2500" dirty="0"/>
              <a:t>(-</a:t>
            </a:r>
            <a:r>
              <a:rPr lang="en-CA" sz="2500" dirty="0" err="1"/>
              <a:t>aoa</a:t>
            </a:r>
            <a:r>
              <a:rPr lang="en-CA" sz="2500" dirty="0"/>
              <a:t> / 0.85)  # altitude dependence</a:t>
            </a:r>
          </a:p>
          <a:p>
            <a:r>
              <a:rPr lang="en-US" dirty="0"/>
              <a:t>CO2 seasonal cycle equations</a:t>
            </a:r>
          </a:p>
          <a:p>
            <a:pPr lvl="1"/>
            <a:r>
              <a:rPr lang="en-CA" sz="2500" dirty="0" err="1"/>
              <a:t>sv</a:t>
            </a:r>
            <a:r>
              <a:rPr lang="en-CA" sz="2500" dirty="0"/>
              <a:t> = </a:t>
            </a:r>
            <a:r>
              <a:rPr lang="en-CA" sz="2500" dirty="0" err="1"/>
              <a:t>np.sin</a:t>
            </a:r>
            <a:r>
              <a:rPr lang="en-CA" sz="2500" dirty="0"/>
              <a:t>(2*</a:t>
            </a:r>
            <a:r>
              <a:rPr lang="en-CA" sz="2500" dirty="0" err="1"/>
              <a:t>np.pi</a:t>
            </a:r>
            <a:r>
              <a:rPr lang="en-CA" sz="2500" dirty="0"/>
              <a:t> *(</a:t>
            </a:r>
            <a:r>
              <a:rPr lang="en-CA" sz="2500" dirty="0" err="1"/>
              <a:t>fyr</a:t>
            </a:r>
            <a:r>
              <a:rPr lang="en-CA" sz="2500" dirty="0"/>
              <a:t> - 0.834 - </a:t>
            </a:r>
            <a:r>
              <a:rPr lang="en-CA" sz="2500" dirty="0" err="1"/>
              <a:t>aoa</a:t>
            </a:r>
            <a:r>
              <a:rPr lang="en-CA" sz="2500" dirty="0"/>
              <a:t>))</a:t>
            </a:r>
          </a:p>
          <a:p>
            <a:pPr lvl="1"/>
            <a:r>
              <a:rPr lang="en-CA" sz="2500" dirty="0" err="1"/>
              <a:t>svnl</a:t>
            </a:r>
            <a:r>
              <a:rPr lang="en-CA" sz="2500" dirty="0"/>
              <a:t> = </a:t>
            </a:r>
            <a:r>
              <a:rPr lang="en-CA" sz="2500" dirty="0" err="1"/>
              <a:t>sv</a:t>
            </a:r>
            <a:r>
              <a:rPr lang="en-CA" sz="2500" dirty="0"/>
              <a:t> + 1.80 * </a:t>
            </a:r>
            <a:r>
              <a:rPr lang="en-CA" sz="2500" dirty="0" err="1"/>
              <a:t>np.exp</a:t>
            </a:r>
            <a:r>
              <a:rPr lang="en-CA" sz="2500" dirty="0"/>
              <a:t>(-((</a:t>
            </a:r>
            <a:r>
              <a:rPr lang="en-CA" sz="2500" dirty="0" err="1"/>
              <a:t>lat</a:t>
            </a:r>
            <a:r>
              <a:rPr lang="en-CA" sz="2500" dirty="0"/>
              <a:t> - 74)/41)**2)*(0.5 - </a:t>
            </a:r>
            <a:r>
              <a:rPr lang="en-CA" sz="2500" dirty="0" err="1"/>
              <a:t>sv</a:t>
            </a:r>
            <a:r>
              <a:rPr lang="en-CA" sz="2500" dirty="0"/>
              <a:t>**2)</a:t>
            </a:r>
          </a:p>
          <a:p>
            <a:pPr lvl="1"/>
            <a:r>
              <a:rPr lang="en-CA" sz="2500" dirty="0" err="1"/>
              <a:t>sca</a:t>
            </a:r>
            <a:r>
              <a:rPr lang="en-CA" sz="2500" dirty="0"/>
              <a:t> = </a:t>
            </a:r>
            <a:r>
              <a:rPr lang="en-CA" sz="2500" dirty="0" err="1"/>
              <a:t>svnl</a:t>
            </a:r>
            <a:r>
              <a:rPr lang="en-CA" sz="2500" dirty="0"/>
              <a:t> * </a:t>
            </a:r>
            <a:r>
              <a:rPr lang="en-CA" sz="2500" dirty="0" err="1"/>
              <a:t>np.exp</a:t>
            </a:r>
            <a:r>
              <a:rPr lang="en-CA" sz="2500" dirty="0"/>
              <a:t>(-</a:t>
            </a:r>
            <a:r>
              <a:rPr lang="en-CA" sz="2500" dirty="0" err="1"/>
              <a:t>aoa</a:t>
            </a:r>
            <a:r>
              <a:rPr lang="en-CA" sz="2500" dirty="0"/>
              <a:t>/0.20)*(1 + 1.33*</a:t>
            </a:r>
            <a:r>
              <a:rPr lang="en-CA" sz="2500" dirty="0" err="1"/>
              <a:t>np.exp</a:t>
            </a:r>
            <a:r>
              <a:rPr lang="en-CA" sz="2500" dirty="0"/>
              <a:t>(-((lat-76)/48)**2) * (z+6)/(z+1.4))</a:t>
            </a:r>
            <a:endParaRPr lang="en-CA" sz="2900" dirty="0"/>
          </a:p>
          <a:p>
            <a:r>
              <a:rPr lang="en-US" dirty="0"/>
              <a:t>Return ﻿1 + </a:t>
            </a:r>
            <a:r>
              <a:rPr lang="en-US" dirty="0" err="1"/>
              <a:t>gas_seas_cyc_coef</a:t>
            </a:r>
            <a:r>
              <a:rPr lang="en-US" dirty="0"/>
              <a:t> * </a:t>
            </a:r>
            <a:r>
              <a:rPr lang="en-US" dirty="0" err="1"/>
              <a:t>sca</a:t>
            </a:r>
            <a:endParaRPr lang="en-CA" dirty="0">
              <a:solidFill>
                <a:srgbClr val="000000"/>
              </a:solidFill>
              <a:effectLst/>
              <a:latin typeface="Menlo" panose="020B0609030804020204" pitchFamily="49" charset="0"/>
            </a:endParaRPr>
          </a:p>
          <a:p>
            <a:pPr lvl="1"/>
            <a:endParaRPr lang="en-CA" dirty="0">
              <a:solidFill>
                <a:srgbClr val="000000"/>
              </a:solidFill>
              <a:effectLst/>
              <a:latin typeface="Menlo" panose="020B0609030804020204" pitchFamily="49" charset="0"/>
            </a:endParaRPr>
          </a:p>
          <a:p>
            <a:endParaRPr lang="en-US" dirty="0"/>
          </a:p>
          <a:p>
            <a:endParaRPr lang="en-US" dirty="0"/>
          </a:p>
        </p:txBody>
      </p:sp>
    </p:spTree>
    <p:extLst>
      <p:ext uri="{BB962C8B-B14F-4D97-AF65-F5344CB8AC3E}">
        <p14:creationId xmlns:p14="http://schemas.microsoft.com/office/powerpoint/2010/main" val="220760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screenshot, line, diagram&#10;&#10;Description automatically generated">
            <a:extLst>
              <a:ext uri="{FF2B5EF4-FFF2-40B4-BE49-F238E27FC236}">
                <a16:creationId xmlns:a16="http://schemas.microsoft.com/office/drawing/2014/main" id="{3A1625AD-4E22-4823-1F93-1E7C6B1C0B8C}"/>
              </a:ext>
            </a:extLst>
          </p:cNvPr>
          <p:cNvPicPr>
            <a:picLocks noGrp="1" noChangeAspect="1"/>
          </p:cNvPicPr>
          <p:nvPr>
            <p:ph idx="1"/>
          </p:nvPr>
        </p:nvPicPr>
        <p:blipFill>
          <a:blip r:embed="rId2"/>
          <a:stretch>
            <a:fillRect/>
          </a:stretch>
        </p:blipFill>
        <p:spPr>
          <a:xfrm>
            <a:off x="7632000" y="18001"/>
            <a:ext cx="4560000" cy="3420000"/>
          </a:xfrm>
        </p:spPr>
      </p:pic>
      <p:pic>
        <p:nvPicPr>
          <p:cNvPr id="7" name="Picture 6" descr="A picture containing text, screenshot, line, diagram&#10;&#10;Description automatically generated">
            <a:extLst>
              <a:ext uri="{FF2B5EF4-FFF2-40B4-BE49-F238E27FC236}">
                <a16:creationId xmlns:a16="http://schemas.microsoft.com/office/drawing/2014/main" id="{0A5D8879-481D-9FAE-8660-F8087A81DAB5}"/>
              </a:ext>
            </a:extLst>
          </p:cNvPr>
          <p:cNvPicPr>
            <a:picLocks noChangeAspect="1"/>
          </p:cNvPicPr>
          <p:nvPr/>
        </p:nvPicPr>
        <p:blipFill>
          <a:blip r:embed="rId3"/>
          <a:stretch>
            <a:fillRect/>
          </a:stretch>
        </p:blipFill>
        <p:spPr>
          <a:xfrm>
            <a:off x="2975473" y="18001"/>
            <a:ext cx="4560000" cy="3420000"/>
          </a:xfrm>
          <a:prstGeom prst="rect">
            <a:avLst/>
          </a:prstGeom>
        </p:spPr>
      </p:pic>
      <p:pic>
        <p:nvPicPr>
          <p:cNvPr id="9" name="Picture 8" descr="A picture containing text, screenshot, line, square&#10;&#10;Description automatically generated">
            <a:extLst>
              <a:ext uri="{FF2B5EF4-FFF2-40B4-BE49-F238E27FC236}">
                <a16:creationId xmlns:a16="http://schemas.microsoft.com/office/drawing/2014/main" id="{91C71E04-5356-BED0-C891-3CD004ABC872}"/>
              </a:ext>
            </a:extLst>
          </p:cNvPr>
          <p:cNvPicPr>
            <a:picLocks noChangeAspect="1"/>
          </p:cNvPicPr>
          <p:nvPr/>
        </p:nvPicPr>
        <p:blipFill>
          <a:blip r:embed="rId4"/>
          <a:stretch>
            <a:fillRect/>
          </a:stretch>
        </p:blipFill>
        <p:spPr>
          <a:xfrm>
            <a:off x="7632000" y="3438001"/>
            <a:ext cx="4560000" cy="3420000"/>
          </a:xfrm>
          <a:prstGeom prst="rect">
            <a:avLst/>
          </a:prstGeom>
        </p:spPr>
      </p:pic>
      <p:pic>
        <p:nvPicPr>
          <p:cNvPr id="11" name="Picture 10" descr="A picture containing text, screenshot, line, diagram&#10;&#10;Description automatically generated">
            <a:extLst>
              <a:ext uri="{FF2B5EF4-FFF2-40B4-BE49-F238E27FC236}">
                <a16:creationId xmlns:a16="http://schemas.microsoft.com/office/drawing/2014/main" id="{5C537404-D02B-6579-6963-EABB29DEABD6}"/>
              </a:ext>
            </a:extLst>
          </p:cNvPr>
          <p:cNvPicPr>
            <a:picLocks noChangeAspect="1"/>
          </p:cNvPicPr>
          <p:nvPr/>
        </p:nvPicPr>
        <p:blipFill>
          <a:blip r:embed="rId5"/>
          <a:stretch>
            <a:fillRect/>
          </a:stretch>
        </p:blipFill>
        <p:spPr>
          <a:xfrm>
            <a:off x="2975473" y="3438000"/>
            <a:ext cx="4560000" cy="3420000"/>
          </a:xfrm>
          <a:prstGeom prst="rect">
            <a:avLst/>
          </a:prstGeom>
        </p:spPr>
      </p:pic>
      <p:sp>
        <p:nvSpPr>
          <p:cNvPr id="2" name="TextBox 1">
            <a:extLst>
              <a:ext uri="{FF2B5EF4-FFF2-40B4-BE49-F238E27FC236}">
                <a16:creationId xmlns:a16="http://schemas.microsoft.com/office/drawing/2014/main" id="{AE59A206-BF0A-6D40-F1C0-9F5E4C24EBF0}"/>
              </a:ext>
            </a:extLst>
          </p:cNvPr>
          <p:cNvSpPr txBox="1"/>
          <p:nvPr/>
        </p:nvSpPr>
        <p:spPr>
          <a:xfrm>
            <a:off x="540327" y="138544"/>
            <a:ext cx="2338619" cy="1569660"/>
          </a:xfrm>
          <a:prstGeom prst="rect">
            <a:avLst/>
          </a:prstGeom>
          <a:noFill/>
        </p:spPr>
        <p:txBody>
          <a:bodyPr wrap="square" rtlCol="0">
            <a:spAutoFit/>
          </a:bodyPr>
          <a:lstStyle/>
          <a:p>
            <a:r>
              <a:rPr lang="en-US" sz="3200" dirty="0"/>
              <a:t>Airmass dependence correction</a:t>
            </a:r>
          </a:p>
        </p:txBody>
      </p:sp>
    </p:spTree>
    <p:extLst>
      <p:ext uri="{BB962C8B-B14F-4D97-AF65-F5344CB8AC3E}">
        <p14:creationId xmlns:p14="http://schemas.microsoft.com/office/powerpoint/2010/main" val="3066966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screenshot, line, plot&#10;&#10;Description automatically generated">
            <a:extLst>
              <a:ext uri="{FF2B5EF4-FFF2-40B4-BE49-F238E27FC236}">
                <a16:creationId xmlns:a16="http://schemas.microsoft.com/office/drawing/2014/main" id="{C9759C70-21F8-8C0B-4324-308F1EF3CB88}"/>
              </a:ext>
            </a:extLst>
          </p:cNvPr>
          <p:cNvPicPr>
            <a:picLocks noChangeAspect="1"/>
          </p:cNvPicPr>
          <p:nvPr/>
        </p:nvPicPr>
        <p:blipFill>
          <a:blip r:embed="rId2"/>
          <a:stretch>
            <a:fillRect/>
          </a:stretch>
        </p:blipFill>
        <p:spPr>
          <a:xfrm>
            <a:off x="1207128" y="0"/>
            <a:ext cx="9777744" cy="6858000"/>
          </a:xfrm>
          <a:prstGeom prst="rect">
            <a:avLst/>
          </a:prstGeom>
        </p:spPr>
      </p:pic>
    </p:spTree>
    <p:extLst>
      <p:ext uri="{BB962C8B-B14F-4D97-AF65-F5344CB8AC3E}">
        <p14:creationId xmlns:p14="http://schemas.microsoft.com/office/powerpoint/2010/main" val="3504436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888F88E-7336-9411-63CC-412061D66BD8}"/>
                  </a:ext>
                </a:extLst>
              </p:cNvPr>
              <p:cNvSpPr>
                <a:spLocks noGrp="1"/>
              </p:cNvSpPr>
              <p:nvPr>
                <p:ph type="title"/>
              </p:nvPr>
            </p:nvSpPr>
            <p:spPr/>
            <p:txBody>
              <a:bodyPr/>
              <a:lstStyle/>
              <a:p>
                <a14:m>
                  <m:oMath xmlns:m="http://schemas.openxmlformats.org/officeDocument/2006/math">
                    <m:r>
                      <a:rPr lang="en-US" sz="4400" i="1" kern="1200" smtClean="0">
                        <a:solidFill>
                          <a:schemeClr val="tx1"/>
                        </a:solidFill>
                        <a:latin typeface="Cambria Math" panose="02040503050406030204" pitchFamily="18" charset="0"/>
                        <a:ea typeface="+mj-ea"/>
                        <a:cs typeface="+mj-cs"/>
                      </a:rPr>
                      <m:t>∆</m:t>
                    </m:r>
                  </m:oMath>
                </a14:m>
                <a:r>
                  <a:rPr lang="en-US" sz="4400" kern="1200" dirty="0">
                    <a:solidFill>
                      <a:schemeClr val="tx1"/>
                    </a:solidFill>
                    <a:latin typeface="+mj-lt"/>
                    <a:ea typeface="+mj-ea"/>
                    <a:cs typeface="+mj-cs"/>
                  </a:rPr>
                  <a:t>RMS for February when fits are more noticeably better</a:t>
                </a:r>
                <a:endParaRPr lang="en-US" dirty="0"/>
              </a:p>
            </p:txBody>
          </p:sp>
        </mc:Choice>
        <mc:Fallback xmlns="">
          <p:sp>
            <p:nvSpPr>
              <p:cNvPr id="2" name="Title 1">
                <a:extLst>
                  <a:ext uri="{FF2B5EF4-FFF2-40B4-BE49-F238E27FC236}">
                    <a16:creationId xmlns:a16="http://schemas.microsoft.com/office/drawing/2014/main" id="{A888F88E-7336-9411-63CC-412061D66BD8}"/>
                  </a:ext>
                </a:extLst>
              </p:cNvPr>
              <p:cNvSpPr>
                <a:spLocks noGrp="1" noRot="1" noChangeAspect="1" noMove="1" noResize="1" noEditPoints="1" noAdjustHandles="1" noChangeArrowheads="1" noChangeShapeType="1" noTextEdit="1"/>
              </p:cNvSpPr>
              <p:nvPr>
                <p:ph type="title"/>
              </p:nvPr>
            </p:nvSpPr>
            <p:spPr>
              <a:blipFill>
                <a:blip r:embed="rId2"/>
                <a:stretch>
                  <a:fillRect l="-2413" t="-13333" b="-21905"/>
                </a:stretch>
              </a:blipFill>
            </p:spPr>
            <p:txBody>
              <a:bodyPr/>
              <a:lstStyle/>
              <a:p>
                <a:r>
                  <a:rPr lang="en-US">
                    <a:noFill/>
                  </a:rPr>
                  <a:t> </a:t>
                </a:r>
              </a:p>
            </p:txBody>
          </p:sp>
        </mc:Fallback>
      </mc:AlternateContent>
      <p:pic>
        <p:nvPicPr>
          <p:cNvPr id="5" name="Content Placeholder 4" descr="A picture containing text, screenshot, plot, line&#10;&#10;Description automatically generated">
            <a:extLst>
              <a:ext uri="{FF2B5EF4-FFF2-40B4-BE49-F238E27FC236}">
                <a16:creationId xmlns:a16="http://schemas.microsoft.com/office/drawing/2014/main" id="{6E2027FB-D13B-3322-52C6-AFA28ED847F0}"/>
              </a:ext>
            </a:extLst>
          </p:cNvPr>
          <p:cNvPicPr>
            <a:picLocks noGrp="1" noChangeAspect="1"/>
          </p:cNvPicPr>
          <p:nvPr>
            <p:ph idx="1"/>
          </p:nvPr>
        </p:nvPicPr>
        <p:blipFill>
          <a:blip r:embed="rId3"/>
          <a:stretch>
            <a:fillRect/>
          </a:stretch>
        </p:blipFill>
        <p:spPr>
          <a:xfrm>
            <a:off x="318799" y="2150496"/>
            <a:ext cx="5874183" cy="4707505"/>
          </a:xfrm>
        </p:spPr>
      </p:pic>
      <p:pic>
        <p:nvPicPr>
          <p:cNvPr id="7" name="Picture 6" descr="A picture containing text, screenshot, plot, line&#10;&#10;Description automatically generated">
            <a:extLst>
              <a:ext uri="{FF2B5EF4-FFF2-40B4-BE49-F238E27FC236}">
                <a16:creationId xmlns:a16="http://schemas.microsoft.com/office/drawing/2014/main" id="{E89A2131-B337-D168-A274-D8E1C1BA5993}"/>
              </a:ext>
            </a:extLst>
          </p:cNvPr>
          <p:cNvPicPr>
            <a:picLocks noChangeAspect="1"/>
          </p:cNvPicPr>
          <p:nvPr/>
        </p:nvPicPr>
        <p:blipFill>
          <a:blip r:embed="rId4"/>
          <a:stretch>
            <a:fillRect/>
          </a:stretch>
        </p:blipFill>
        <p:spPr>
          <a:xfrm>
            <a:off x="6289964" y="2150496"/>
            <a:ext cx="5874183" cy="4707504"/>
          </a:xfrm>
          <a:prstGeom prst="rect">
            <a:avLst/>
          </a:prstGeom>
        </p:spPr>
      </p:pic>
    </p:spTree>
    <p:extLst>
      <p:ext uri="{BB962C8B-B14F-4D97-AF65-F5344CB8AC3E}">
        <p14:creationId xmlns:p14="http://schemas.microsoft.com/office/powerpoint/2010/main" val="319378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5BFA-EBEF-3C4F-456F-741392310D07}"/>
              </a:ext>
            </a:extLst>
          </p:cNvPr>
          <p:cNvSpPr>
            <a:spLocks noGrp="1"/>
          </p:cNvSpPr>
          <p:nvPr>
            <p:ph type="title"/>
          </p:nvPr>
        </p:nvSpPr>
        <p:spPr>
          <a:xfrm>
            <a:off x="838200" y="570874"/>
            <a:ext cx="10515600" cy="1325563"/>
          </a:xfrm>
        </p:spPr>
        <p:txBody>
          <a:bodyPr/>
          <a:lstStyle/>
          <a:p>
            <a:r>
              <a:rPr lang="en-US" dirty="0"/>
              <a:t>OCS as a gas of interest</a:t>
            </a:r>
          </a:p>
        </p:txBody>
      </p:sp>
      <p:sp>
        <p:nvSpPr>
          <p:cNvPr id="3" name="Content Placeholder 2">
            <a:extLst>
              <a:ext uri="{FF2B5EF4-FFF2-40B4-BE49-F238E27FC236}">
                <a16:creationId xmlns:a16="http://schemas.microsoft.com/office/drawing/2014/main" id="{DB2B91A0-8EBF-DCBF-1121-1C03D0E6F50D}"/>
              </a:ext>
            </a:extLst>
          </p:cNvPr>
          <p:cNvSpPr>
            <a:spLocks noGrp="1"/>
          </p:cNvSpPr>
          <p:nvPr>
            <p:ph idx="1"/>
          </p:nvPr>
        </p:nvSpPr>
        <p:spPr>
          <a:xfrm>
            <a:off x="838200" y="1634331"/>
            <a:ext cx="10515600" cy="4351338"/>
          </a:xfrm>
        </p:spPr>
        <p:txBody>
          <a:bodyPr/>
          <a:lstStyle/>
          <a:p>
            <a:r>
              <a:rPr lang="en-US" dirty="0"/>
              <a:t>OCS is a gas of interest because it has been shown that atmospheric measurements of OCS can help constrain photosynthesis on ecosystem scales (Whelan 2018)</a:t>
            </a:r>
          </a:p>
        </p:txBody>
      </p:sp>
      <p:sp>
        <p:nvSpPr>
          <p:cNvPr id="4" name="Title 1">
            <a:extLst>
              <a:ext uri="{FF2B5EF4-FFF2-40B4-BE49-F238E27FC236}">
                <a16:creationId xmlns:a16="http://schemas.microsoft.com/office/drawing/2014/main" id="{F39C4EB3-6FEE-3002-2ED5-F4A2B419FADE}"/>
              </a:ext>
            </a:extLst>
          </p:cNvPr>
          <p:cNvSpPr txBox="1">
            <a:spLocks/>
          </p:cNvSpPr>
          <p:nvPr/>
        </p:nvSpPr>
        <p:spPr>
          <a:xfrm>
            <a:off x="838200" y="27914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look at TCCON OCS Measurements?</a:t>
            </a:r>
          </a:p>
        </p:txBody>
      </p:sp>
      <p:sp>
        <p:nvSpPr>
          <p:cNvPr id="5" name="Content Placeholder 2">
            <a:extLst>
              <a:ext uri="{FF2B5EF4-FFF2-40B4-BE49-F238E27FC236}">
                <a16:creationId xmlns:a16="http://schemas.microsoft.com/office/drawing/2014/main" id="{5405AACF-24A7-FB83-82BA-98DE94F46700}"/>
              </a:ext>
            </a:extLst>
          </p:cNvPr>
          <p:cNvSpPr txBox="1">
            <a:spLocks/>
          </p:cNvSpPr>
          <p:nvPr/>
        </p:nvSpPr>
        <p:spPr>
          <a:xfrm>
            <a:off x="838200" y="394062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OCS prior used in GGG2020 currently is the same as that which was used in GGG2014</a:t>
            </a:r>
          </a:p>
          <a:p>
            <a:pPr lvl="1"/>
            <a:r>
              <a:rPr lang="en-US" dirty="0"/>
              <a:t>There is</a:t>
            </a:r>
            <a:r>
              <a:rPr lang="en-US" b="1" i="1" dirty="0"/>
              <a:t> no seasonal cycle </a:t>
            </a:r>
            <a:r>
              <a:rPr lang="en-US" dirty="0"/>
              <a:t>applied to OCS</a:t>
            </a:r>
          </a:p>
          <a:p>
            <a:pPr lvl="1"/>
            <a:r>
              <a:rPr lang="en-US" dirty="0"/>
              <a:t>There is </a:t>
            </a:r>
            <a:r>
              <a:rPr lang="en-US" b="1" i="1" dirty="0"/>
              <a:t>no latitude gradient</a:t>
            </a:r>
            <a:r>
              <a:rPr lang="en-US" dirty="0"/>
              <a:t> applied to OCS</a:t>
            </a:r>
          </a:p>
          <a:p>
            <a:pPr lvl="1"/>
            <a:r>
              <a:rPr lang="en-US" dirty="0"/>
              <a:t>The value in the troposphere is assumed to always be 500ppt</a:t>
            </a:r>
          </a:p>
        </p:txBody>
      </p:sp>
      <p:sp>
        <p:nvSpPr>
          <p:cNvPr id="7" name="Oval 6">
            <a:extLst>
              <a:ext uri="{FF2B5EF4-FFF2-40B4-BE49-F238E27FC236}">
                <a16:creationId xmlns:a16="http://schemas.microsoft.com/office/drawing/2014/main" id="{20FB411F-D683-1563-A5E4-231ADCC3DD79}"/>
              </a:ext>
            </a:extLst>
          </p:cNvPr>
          <p:cNvSpPr/>
          <p:nvPr/>
        </p:nvSpPr>
        <p:spPr>
          <a:xfrm>
            <a:off x="11636828" y="6335486"/>
            <a:ext cx="435429" cy="424543"/>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dirty="0"/>
              <a:t>2</a:t>
            </a:r>
          </a:p>
        </p:txBody>
      </p:sp>
    </p:spTree>
    <p:extLst>
      <p:ext uri="{BB962C8B-B14F-4D97-AF65-F5344CB8AC3E}">
        <p14:creationId xmlns:p14="http://schemas.microsoft.com/office/powerpoint/2010/main" val="44109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ext, screenshot, line, plot&#10;&#10;Description automatically generated">
            <a:extLst>
              <a:ext uri="{FF2B5EF4-FFF2-40B4-BE49-F238E27FC236}">
                <a16:creationId xmlns:a16="http://schemas.microsoft.com/office/drawing/2014/main" id="{74566CC4-359F-272E-F7D6-46971BE63250}"/>
              </a:ext>
            </a:extLst>
          </p:cNvPr>
          <p:cNvPicPr>
            <a:picLocks noChangeAspect="1"/>
          </p:cNvPicPr>
          <p:nvPr/>
        </p:nvPicPr>
        <p:blipFill>
          <a:blip r:embed="rId2"/>
          <a:stretch>
            <a:fillRect/>
          </a:stretch>
        </p:blipFill>
        <p:spPr>
          <a:xfrm>
            <a:off x="5176838" y="779463"/>
            <a:ext cx="3382963" cy="2698750"/>
          </a:xfrm>
          <a:prstGeom prst="rect">
            <a:avLst/>
          </a:prstGeom>
        </p:spPr>
      </p:pic>
      <p:pic>
        <p:nvPicPr>
          <p:cNvPr id="19" name="Picture 18" descr="A picture containing text, screenshot, plot, line&#10;&#10;Description automatically generated">
            <a:extLst>
              <a:ext uri="{FF2B5EF4-FFF2-40B4-BE49-F238E27FC236}">
                <a16:creationId xmlns:a16="http://schemas.microsoft.com/office/drawing/2014/main" id="{30CBA82A-A4AE-9CEB-B3AE-25CA1421E290}"/>
              </a:ext>
            </a:extLst>
          </p:cNvPr>
          <p:cNvPicPr>
            <a:picLocks noChangeAspect="1"/>
          </p:cNvPicPr>
          <p:nvPr/>
        </p:nvPicPr>
        <p:blipFill>
          <a:blip r:embed="rId3"/>
          <a:stretch>
            <a:fillRect/>
          </a:stretch>
        </p:blipFill>
        <p:spPr>
          <a:xfrm>
            <a:off x="8626475" y="779463"/>
            <a:ext cx="3382963" cy="2698750"/>
          </a:xfrm>
          <a:prstGeom prst="rect">
            <a:avLst/>
          </a:prstGeom>
        </p:spPr>
      </p:pic>
      <p:pic>
        <p:nvPicPr>
          <p:cNvPr id="16" name="Picture 15" descr="A picture containing text, screenshot, line, plot&#10;&#10;Description automatically generated">
            <a:extLst>
              <a:ext uri="{FF2B5EF4-FFF2-40B4-BE49-F238E27FC236}">
                <a16:creationId xmlns:a16="http://schemas.microsoft.com/office/drawing/2014/main" id="{11887057-AC09-DBD8-F06D-47824E270856}"/>
              </a:ext>
            </a:extLst>
          </p:cNvPr>
          <p:cNvPicPr>
            <a:picLocks noChangeAspect="1"/>
          </p:cNvPicPr>
          <p:nvPr/>
        </p:nvPicPr>
        <p:blipFill>
          <a:blip r:embed="rId4"/>
          <a:stretch>
            <a:fillRect/>
          </a:stretch>
        </p:blipFill>
        <p:spPr>
          <a:xfrm>
            <a:off x="5176838" y="3544888"/>
            <a:ext cx="3382963" cy="2698750"/>
          </a:xfrm>
          <a:prstGeom prst="rect">
            <a:avLst/>
          </a:prstGeom>
        </p:spPr>
      </p:pic>
      <p:pic>
        <p:nvPicPr>
          <p:cNvPr id="23" name="Picture 22" descr="A picture containing text, screenshot, line, plot&#10;&#10;Description automatically generated">
            <a:extLst>
              <a:ext uri="{FF2B5EF4-FFF2-40B4-BE49-F238E27FC236}">
                <a16:creationId xmlns:a16="http://schemas.microsoft.com/office/drawing/2014/main" id="{36F35584-B39F-DAEF-9A01-11139EBAFE8C}"/>
              </a:ext>
            </a:extLst>
          </p:cNvPr>
          <p:cNvPicPr>
            <a:picLocks noChangeAspect="1"/>
          </p:cNvPicPr>
          <p:nvPr/>
        </p:nvPicPr>
        <p:blipFill>
          <a:blip r:embed="rId5"/>
          <a:stretch>
            <a:fillRect/>
          </a:stretch>
        </p:blipFill>
        <p:spPr>
          <a:xfrm>
            <a:off x="8626475" y="3544888"/>
            <a:ext cx="3382963" cy="269875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F743320-8FD5-04FD-4CE3-75A2E1AE2DD7}"/>
                  </a:ext>
                </a:extLst>
              </p:cNvPr>
              <p:cNvSpPr>
                <a:spLocks noGrp="1"/>
              </p:cNvSpPr>
              <p:nvPr>
                <p:ph type="title"/>
              </p:nvPr>
            </p:nvSpPr>
            <p:spPr>
              <a:xfrm>
                <a:off x="838200" y="557189"/>
                <a:ext cx="3966463" cy="5571900"/>
              </a:xfrm>
            </p:spPr>
            <p:txBody>
              <a:bodyPr vert="horz" lIns="91440" tIns="45720" rIns="91440" bIns="45720" rtlCol="0" anchor="ctr">
                <a:normAutofit/>
              </a:bodyPr>
              <a:lstStyle/>
              <a:p>
                <a:r>
                  <a:rPr lang="en-US" sz="5200" kern="1200" dirty="0">
                    <a:solidFill>
                      <a:schemeClr val="tx1"/>
                    </a:solidFill>
                    <a:latin typeface="+mj-lt"/>
                    <a:ea typeface="+mj-ea"/>
                    <a:cs typeface="+mj-cs"/>
                  </a:rPr>
                  <a:t>Heatmaps of the </a:t>
                </a:r>
                <a14:m>
                  <m:oMath xmlns:m="http://schemas.openxmlformats.org/officeDocument/2006/math">
                    <m:r>
                      <a:rPr lang="en-US" sz="5200" i="1" kern="1200">
                        <a:solidFill>
                          <a:schemeClr val="tx1"/>
                        </a:solidFill>
                        <a:latin typeface="Cambria Math" panose="02040503050406030204" pitchFamily="18" charset="0"/>
                        <a:ea typeface="+mj-ea"/>
                        <a:cs typeface="+mj-cs"/>
                      </a:rPr>
                      <m:t>∆</m:t>
                    </m:r>
                  </m:oMath>
                </a14:m>
                <a:r>
                  <a:rPr lang="en-US" sz="5200" kern="1200" dirty="0">
                    <a:solidFill>
                      <a:schemeClr val="tx1"/>
                    </a:solidFill>
                    <a:latin typeface="+mj-lt"/>
                    <a:ea typeface="+mj-ea"/>
                    <a:cs typeface="+mj-cs"/>
                  </a:rPr>
                  <a:t>RMS</a:t>
                </a:r>
              </a:p>
            </p:txBody>
          </p:sp>
        </mc:Choice>
        <mc:Fallback xmlns="">
          <p:sp>
            <p:nvSpPr>
              <p:cNvPr id="2" name="Title 1">
                <a:extLst>
                  <a:ext uri="{FF2B5EF4-FFF2-40B4-BE49-F238E27FC236}">
                    <a16:creationId xmlns:a16="http://schemas.microsoft.com/office/drawing/2014/main" id="{7F743320-8FD5-04FD-4CE3-75A2E1AE2DD7}"/>
                  </a:ext>
                </a:extLst>
              </p:cNvPr>
              <p:cNvSpPr>
                <a:spLocks noGrp="1" noRot="1" noChangeAspect="1" noMove="1" noResize="1" noEditPoints="1" noAdjustHandles="1" noChangeArrowheads="1" noChangeShapeType="1" noTextEdit="1"/>
              </p:cNvSpPr>
              <p:nvPr>
                <p:ph type="title"/>
              </p:nvPr>
            </p:nvSpPr>
            <p:spPr>
              <a:xfrm>
                <a:off x="838200" y="557189"/>
                <a:ext cx="3966463" cy="5571900"/>
              </a:xfrm>
              <a:blipFill>
                <a:blip r:embed="rId6"/>
                <a:stretch>
                  <a:fillRect l="-7987" r="-1278"/>
                </a:stretch>
              </a:blipFill>
            </p:spPr>
            <p:txBody>
              <a:bodyPr/>
              <a:lstStyle/>
              <a:p>
                <a:r>
                  <a:rPr lang="en-US">
                    <a:noFill/>
                  </a:rPr>
                  <a:t> </a:t>
                </a:r>
              </a:p>
            </p:txBody>
          </p:sp>
        </mc:Fallback>
      </mc:AlternateContent>
    </p:spTree>
    <p:extLst>
      <p:ext uri="{BB962C8B-B14F-4D97-AF65-F5344CB8AC3E}">
        <p14:creationId xmlns:p14="http://schemas.microsoft.com/office/powerpoint/2010/main" val="577258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617D-1AC4-1946-10D9-5435D17E52D7}"/>
              </a:ext>
            </a:extLst>
          </p:cNvPr>
          <p:cNvSpPr>
            <a:spLocks noGrp="1"/>
          </p:cNvSpPr>
          <p:nvPr>
            <p:ph type="title"/>
          </p:nvPr>
        </p:nvSpPr>
        <p:spPr/>
        <p:txBody>
          <a:bodyPr/>
          <a:lstStyle/>
          <a:p>
            <a:r>
              <a:rPr lang="en-US" dirty="0"/>
              <a:t>How to compare in situ aircraft measurements with TCCON total columns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DF3E0A-6CCC-C2EE-7DB0-544D672C445D}"/>
                  </a:ext>
                </a:extLst>
              </p:cNvPr>
              <p:cNvSpPr>
                <a:spLocks noGrp="1"/>
              </p:cNvSpPr>
              <p:nvPr>
                <p:ph idx="1"/>
              </p:nvPr>
            </p:nvSpPr>
            <p:spPr/>
            <p:txBody>
              <a:bodyPr>
                <a:normAutofit fontScale="92500"/>
              </a:bodyPr>
              <a:lstStyle/>
              <a:p>
                <a:r>
                  <a:rPr lang="en-US" dirty="0"/>
                  <a:t>Integrate the aircraft data to get a column average DMF for the troposphere</a:t>
                </a:r>
              </a:p>
              <a:p>
                <a:r>
                  <a:rPr lang="en-US" dirty="0"/>
                  <a:t>Use the method described in Toon et al. 2018 to extract the tropospheric variability from the TCCON X</a:t>
                </a:r>
                <a:r>
                  <a:rPr lang="en-US" baseline="-25000" dirty="0"/>
                  <a:t>OCS</a:t>
                </a:r>
                <a:r>
                  <a:rPr lang="en-US" dirty="0"/>
                  <a:t> product</a:t>
                </a:r>
              </a:p>
              <a:p>
                <a:pPr lvl="1"/>
                <a:r>
                  <a:rPr lang="en-US" dirty="0"/>
                  <a:t>N2O and OCS have a linear relationship for over 99% of the N2O and OCS columns</a:t>
                </a:r>
              </a:p>
              <a:p>
                <a:pPr lvl="1"/>
                <a:r>
                  <a:rPr lang="en-US" dirty="0"/>
                  <a:t>Predict the concentration of OCS from this relationship</a:t>
                </a:r>
              </a:p>
              <a:p>
                <a:pPr lvl="1"/>
                <a:r>
                  <a:rPr lang="en-US" dirty="0"/>
                  <a:t>Then calculate the OCS anomaly from the prediction using</a:t>
                </a:r>
              </a:p>
              <a:p>
                <a:pPr lvl="2"/>
                <a14:m>
                  <m:oMath xmlns:m="http://schemas.openxmlformats.org/officeDocument/2006/math">
                    <m:sSub>
                      <m:sSubPr>
                        <m:ctrlPr>
                          <a:rPr lang="en-CA"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CA" i="1">
                            <a:latin typeface="Cambria Math" panose="02040503050406030204" pitchFamily="18" charset="0"/>
                            <a:ea typeface="Cambria Math" panose="02040503050406030204" pitchFamily="18" charset="0"/>
                          </a:rPr>
                          <m:t>𝑂𝐶𝑆</m:t>
                        </m:r>
                      </m:sub>
                    </m:sSub>
                    <m:r>
                      <a:rPr lang="en-CA" b="0" i="1" smtClean="0">
                        <a:latin typeface="Cambria Math" panose="02040503050406030204" pitchFamily="18" charset="0"/>
                        <a:ea typeface="Cambria Math" panose="02040503050406030204" pitchFamily="18" charset="0"/>
                      </a:rPr>
                      <m:t>= </m:t>
                    </m:r>
                    <m:sSubSup>
                      <m:sSubSupPr>
                        <m:ctrlPr>
                          <a:rPr lang="en-CA" b="0" i="1" smtClean="0">
                            <a:latin typeface="Cambria Math" panose="02040503050406030204" pitchFamily="18" charset="0"/>
                            <a:ea typeface="Cambria Math" panose="02040503050406030204" pitchFamily="18" charset="0"/>
                          </a:rPr>
                        </m:ctrlPr>
                      </m:sSubSupPr>
                      <m:e>
                        <m:r>
                          <a:rPr lang="en-CA" b="0" i="1" smtClean="0">
                            <a:latin typeface="Cambria Math" panose="02040503050406030204" pitchFamily="18" charset="0"/>
                            <a:ea typeface="Cambria Math" panose="02040503050406030204" pitchFamily="18" charset="0"/>
                          </a:rPr>
                          <m:t>𝐶</m:t>
                        </m:r>
                      </m:e>
                      <m:sub>
                        <m:r>
                          <a:rPr lang="en-CA" b="0" i="1" smtClean="0">
                            <a:latin typeface="Cambria Math" panose="02040503050406030204" pitchFamily="18" charset="0"/>
                            <a:ea typeface="Cambria Math" panose="02040503050406030204" pitchFamily="18" charset="0"/>
                          </a:rPr>
                          <m:t>𝑂𝐶𝑆</m:t>
                        </m:r>
                      </m:sub>
                      <m:sup>
                        <m:r>
                          <a:rPr lang="en-CA" b="0" i="1" smtClean="0">
                            <a:latin typeface="Cambria Math" panose="02040503050406030204" pitchFamily="18" charset="0"/>
                            <a:ea typeface="Cambria Math" panose="02040503050406030204" pitchFamily="18" charset="0"/>
                          </a:rPr>
                          <m:t>𝑀</m:t>
                        </m:r>
                      </m:sup>
                    </m:sSubSup>
                    <m:r>
                      <a:rPr lang="en-CA" b="0" i="1" smtClean="0">
                        <a:latin typeface="Cambria Math" panose="02040503050406030204" pitchFamily="18" charset="0"/>
                        <a:ea typeface="Cambria Math" panose="02040503050406030204" pitchFamily="18" charset="0"/>
                      </a:rPr>
                      <m:t>−</m:t>
                    </m:r>
                    <m:sSubSup>
                      <m:sSubSupPr>
                        <m:ctrlPr>
                          <a:rPr lang="en-CA" b="0" i="1" smtClean="0">
                            <a:latin typeface="Cambria Math" panose="02040503050406030204" pitchFamily="18" charset="0"/>
                            <a:ea typeface="Cambria Math" panose="02040503050406030204" pitchFamily="18" charset="0"/>
                          </a:rPr>
                        </m:ctrlPr>
                      </m:sSubSupPr>
                      <m:e>
                        <m:r>
                          <a:rPr lang="en-CA" b="0" i="1" smtClean="0">
                            <a:latin typeface="Cambria Math" panose="02040503050406030204" pitchFamily="18" charset="0"/>
                            <a:ea typeface="Cambria Math" panose="02040503050406030204" pitchFamily="18" charset="0"/>
                          </a:rPr>
                          <m:t>𝐶</m:t>
                        </m:r>
                      </m:e>
                      <m:sub>
                        <m:r>
                          <a:rPr lang="en-CA" b="0" i="1" smtClean="0">
                            <a:latin typeface="Cambria Math" panose="02040503050406030204" pitchFamily="18" charset="0"/>
                            <a:ea typeface="Cambria Math" panose="02040503050406030204" pitchFamily="18" charset="0"/>
                          </a:rPr>
                          <m:t>𝑂𝐶𝑆</m:t>
                        </m:r>
                      </m:sub>
                      <m:sup>
                        <m:r>
                          <a:rPr lang="en-CA" b="0" i="1" smtClean="0">
                            <a:latin typeface="Cambria Math" panose="02040503050406030204" pitchFamily="18" charset="0"/>
                            <a:ea typeface="Cambria Math" panose="02040503050406030204" pitchFamily="18" charset="0"/>
                          </a:rPr>
                          <m:t>𝑃</m:t>
                        </m:r>
                      </m:sup>
                    </m:sSubSup>
                  </m:oMath>
                </a14:m>
                <a:endParaRPr lang="en-US" dirty="0"/>
              </a:p>
              <a:p>
                <a:pPr lvl="2"/>
                <a:r>
                  <a:rPr lang="en-US" dirty="0"/>
                  <a:t>This anomaly represents the tropospheric variability of </a:t>
                </a:r>
                <a14:m>
                  <m:oMath xmlns:m="http://schemas.openxmlformats.org/officeDocument/2006/math">
                    <m:sSubSup>
                      <m:sSubSupPr>
                        <m:ctrlPr>
                          <a:rPr lang="en-CA" b="0" i="1" smtClean="0">
                            <a:latin typeface="Cambria Math" panose="02040503050406030204" pitchFamily="18" charset="0"/>
                            <a:ea typeface="Cambria Math" panose="02040503050406030204" pitchFamily="18" charset="0"/>
                          </a:rPr>
                        </m:ctrlPr>
                      </m:sSubSupPr>
                      <m:e>
                        <m:r>
                          <a:rPr lang="en-CA" b="0" i="1" smtClean="0">
                            <a:latin typeface="Cambria Math" panose="02040503050406030204" pitchFamily="18" charset="0"/>
                            <a:ea typeface="Cambria Math" panose="02040503050406030204" pitchFamily="18" charset="0"/>
                          </a:rPr>
                          <m:t>𝐶</m:t>
                        </m:r>
                      </m:e>
                      <m:sub>
                        <m:r>
                          <a:rPr lang="en-CA" b="0" i="1" smtClean="0">
                            <a:latin typeface="Cambria Math" panose="02040503050406030204" pitchFamily="18" charset="0"/>
                            <a:ea typeface="Cambria Math" panose="02040503050406030204" pitchFamily="18" charset="0"/>
                          </a:rPr>
                          <m:t>𝑂𝐶𝑆</m:t>
                        </m:r>
                      </m:sub>
                      <m:sup>
                        <m:r>
                          <a:rPr lang="en-CA" b="0" i="1" smtClean="0">
                            <a:latin typeface="Cambria Math" panose="02040503050406030204" pitchFamily="18" charset="0"/>
                            <a:ea typeface="Cambria Math" panose="02040503050406030204" pitchFamily="18" charset="0"/>
                          </a:rPr>
                          <m:t>𝑀</m:t>
                        </m:r>
                      </m:sup>
                    </m:sSubSup>
                  </m:oMath>
                </a14:m>
                <a:r>
                  <a:rPr lang="en-US" dirty="0"/>
                  <a:t> as </a:t>
                </a:r>
                <a14:m>
                  <m:oMath xmlns:m="http://schemas.openxmlformats.org/officeDocument/2006/math">
                    <m:sSubSup>
                      <m:sSubSupPr>
                        <m:ctrlPr>
                          <a:rPr lang="en-CA" i="1">
                            <a:latin typeface="Cambria Math" panose="02040503050406030204" pitchFamily="18" charset="0"/>
                            <a:ea typeface="Cambria Math" panose="02040503050406030204" pitchFamily="18" charset="0"/>
                          </a:rPr>
                        </m:ctrlPr>
                      </m:sSubSupPr>
                      <m:e>
                        <m:r>
                          <a:rPr lang="en-CA" i="1">
                            <a:latin typeface="Cambria Math" panose="02040503050406030204" pitchFamily="18" charset="0"/>
                            <a:ea typeface="Cambria Math" panose="02040503050406030204" pitchFamily="18" charset="0"/>
                          </a:rPr>
                          <m:t>𝐶</m:t>
                        </m:r>
                      </m:e>
                      <m:sub>
                        <m:r>
                          <a:rPr lang="en-CA" i="1">
                            <a:latin typeface="Cambria Math" panose="02040503050406030204" pitchFamily="18" charset="0"/>
                            <a:ea typeface="Cambria Math" panose="02040503050406030204" pitchFamily="18" charset="0"/>
                          </a:rPr>
                          <m:t>𝑂𝐶𝑆</m:t>
                        </m:r>
                      </m:sub>
                      <m:sup>
                        <m:r>
                          <a:rPr lang="en-CA" i="1">
                            <a:latin typeface="Cambria Math" panose="02040503050406030204" pitchFamily="18" charset="0"/>
                            <a:ea typeface="Cambria Math" panose="02040503050406030204" pitchFamily="18" charset="0"/>
                          </a:rPr>
                          <m:t>𝑃</m:t>
                        </m:r>
                      </m:sup>
                    </m:sSubSup>
                  </m:oMath>
                </a14:m>
                <a:r>
                  <a:rPr lang="en-US" dirty="0"/>
                  <a:t> encapsulates the effects of stratospheric transport</a:t>
                </a:r>
              </a:p>
              <a:p>
                <a:r>
                  <a:rPr lang="en-CA" sz="1800" dirty="0">
                    <a:effectLst/>
                    <a:latin typeface="CMR12"/>
                  </a:rPr>
                  <a:t>Toon, G. C., </a:t>
                </a:r>
                <a:r>
                  <a:rPr lang="en-CA" sz="1800" dirty="0" err="1">
                    <a:effectLst/>
                    <a:latin typeface="CMR12"/>
                  </a:rPr>
                  <a:t>Blavier</a:t>
                </a:r>
                <a:r>
                  <a:rPr lang="en-CA" sz="1800" dirty="0">
                    <a:effectLst/>
                    <a:latin typeface="CMR12"/>
                  </a:rPr>
                  <a:t>, J.-F. L., and Sung, K. (2018). Atmospheric carbonyl sulfide (OCS) measured remotely by FTIR solar absorption spectrometry. </a:t>
                </a:r>
                <a:r>
                  <a:rPr lang="en-CA" sz="1800" dirty="0">
                    <a:effectLst/>
                    <a:latin typeface="CMTI12"/>
                  </a:rPr>
                  <a:t>Atmospheric Chemistry and Physics</a:t>
                </a:r>
                <a:r>
                  <a:rPr lang="en-CA" sz="1800" dirty="0">
                    <a:effectLst/>
                    <a:latin typeface="CMR12"/>
                  </a:rPr>
                  <a:t>, 18(3):1923–1944. </a:t>
                </a:r>
                <a:endParaRPr lang="en-US" dirty="0"/>
              </a:p>
              <a:p>
                <a:endParaRPr lang="en-US" dirty="0"/>
              </a:p>
            </p:txBody>
          </p:sp>
        </mc:Choice>
        <mc:Fallback xmlns="">
          <p:sp>
            <p:nvSpPr>
              <p:cNvPr id="3" name="Content Placeholder 2">
                <a:extLst>
                  <a:ext uri="{FF2B5EF4-FFF2-40B4-BE49-F238E27FC236}">
                    <a16:creationId xmlns:a16="http://schemas.microsoft.com/office/drawing/2014/main" id="{37DF3E0A-6CCC-C2EE-7DB0-544D672C445D}"/>
                  </a:ext>
                </a:extLst>
              </p:cNvPr>
              <p:cNvSpPr>
                <a:spLocks noGrp="1" noRot="1" noChangeAspect="1" noMove="1" noResize="1" noEditPoints="1" noAdjustHandles="1" noChangeArrowheads="1" noChangeShapeType="1" noTextEdit="1"/>
              </p:cNvSpPr>
              <p:nvPr>
                <p:ph idx="1"/>
              </p:nvPr>
            </p:nvSpPr>
            <p:spPr>
              <a:blipFill>
                <a:blip r:embed="rId2"/>
                <a:stretch>
                  <a:fillRect l="-965" t="-2035"/>
                </a:stretch>
              </a:blipFill>
            </p:spPr>
            <p:txBody>
              <a:bodyPr/>
              <a:lstStyle/>
              <a:p>
                <a:r>
                  <a:rPr lang="en-US">
                    <a:noFill/>
                  </a:rPr>
                  <a:t> </a:t>
                </a:r>
              </a:p>
            </p:txBody>
          </p:sp>
        </mc:Fallback>
      </mc:AlternateContent>
    </p:spTree>
    <p:extLst>
      <p:ext uri="{BB962C8B-B14F-4D97-AF65-F5344CB8AC3E}">
        <p14:creationId xmlns:p14="http://schemas.microsoft.com/office/powerpoint/2010/main" val="3802625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8F923FF-DD0C-4FD3-A1B4-68DFA511C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002306-D57E-5869-2473-2EAFEE25CE44}"/>
              </a:ext>
            </a:extLst>
          </p:cNvPr>
          <p:cNvSpPr>
            <a:spLocks noGrp="1"/>
          </p:cNvSpPr>
          <p:nvPr>
            <p:ph type="title"/>
          </p:nvPr>
        </p:nvSpPr>
        <p:spPr>
          <a:xfrm>
            <a:off x="359172" y="1144769"/>
            <a:ext cx="3724217" cy="2896432"/>
          </a:xfrm>
        </p:spPr>
        <p:txBody>
          <a:bodyPr vert="horz" lIns="91440" tIns="45720" rIns="91440" bIns="45720" rtlCol="0" anchor="b">
            <a:normAutofit/>
          </a:bodyPr>
          <a:lstStyle/>
          <a:p>
            <a:r>
              <a:rPr lang="en-US" sz="4000" dirty="0"/>
              <a:t>There is no seasonal cycle in WACCM Profiles</a:t>
            </a:r>
          </a:p>
        </p:txBody>
      </p:sp>
      <p:sp>
        <p:nvSpPr>
          <p:cNvPr id="27" name="Rectangle 26">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24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text, screenshot, line, display&#10;&#10;Description automatically generated">
            <a:extLst>
              <a:ext uri="{FF2B5EF4-FFF2-40B4-BE49-F238E27FC236}">
                <a16:creationId xmlns:a16="http://schemas.microsoft.com/office/drawing/2014/main" id="{01B5EE39-F235-B596-1877-DAE84403E1DF}"/>
              </a:ext>
            </a:extLst>
          </p:cNvPr>
          <p:cNvPicPr>
            <a:picLocks noChangeAspect="1"/>
          </p:cNvPicPr>
          <p:nvPr/>
        </p:nvPicPr>
        <p:blipFill>
          <a:blip r:embed="rId2"/>
          <a:stretch>
            <a:fillRect/>
          </a:stretch>
        </p:blipFill>
        <p:spPr>
          <a:xfrm>
            <a:off x="4526151" y="463740"/>
            <a:ext cx="3675888" cy="2756915"/>
          </a:xfrm>
          <a:prstGeom prst="rect">
            <a:avLst/>
          </a:prstGeom>
        </p:spPr>
      </p:pic>
      <p:pic>
        <p:nvPicPr>
          <p:cNvPr id="11" name="Picture 10" descr="A picture containing text, screenshot, line, display&#10;&#10;Description automatically generated">
            <a:extLst>
              <a:ext uri="{FF2B5EF4-FFF2-40B4-BE49-F238E27FC236}">
                <a16:creationId xmlns:a16="http://schemas.microsoft.com/office/drawing/2014/main" id="{6336C1F7-7A26-6A98-EA64-80B849380F4D}"/>
              </a:ext>
            </a:extLst>
          </p:cNvPr>
          <p:cNvPicPr>
            <a:picLocks noChangeAspect="1"/>
          </p:cNvPicPr>
          <p:nvPr/>
        </p:nvPicPr>
        <p:blipFill>
          <a:blip r:embed="rId3"/>
          <a:stretch>
            <a:fillRect/>
          </a:stretch>
        </p:blipFill>
        <p:spPr>
          <a:xfrm>
            <a:off x="8311896" y="463740"/>
            <a:ext cx="3675888" cy="2756915"/>
          </a:xfrm>
          <a:prstGeom prst="rect">
            <a:avLst/>
          </a:prstGeom>
        </p:spPr>
      </p:pic>
      <p:sp>
        <p:nvSpPr>
          <p:cNvPr id="29" name="Rectangle 2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71" y="4177748"/>
            <a:ext cx="370685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Content Placeholder 4" descr="A picture containing text, screenshot, line, plot&#10;&#10;Description automatically generated">
            <a:extLst>
              <a:ext uri="{FF2B5EF4-FFF2-40B4-BE49-F238E27FC236}">
                <a16:creationId xmlns:a16="http://schemas.microsoft.com/office/drawing/2014/main" id="{5EA715C7-1FD1-42CF-348B-D9900D65D3CE}"/>
              </a:ext>
            </a:extLst>
          </p:cNvPr>
          <p:cNvPicPr>
            <a:picLocks noChangeAspect="1"/>
          </p:cNvPicPr>
          <p:nvPr/>
        </p:nvPicPr>
        <p:blipFill>
          <a:blip r:embed="rId4"/>
          <a:stretch>
            <a:fillRect/>
          </a:stretch>
        </p:blipFill>
        <p:spPr>
          <a:xfrm>
            <a:off x="4526151" y="3507871"/>
            <a:ext cx="3675888" cy="2756915"/>
          </a:xfrm>
          <a:prstGeom prst="rect">
            <a:avLst/>
          </a:prstGeom>
        </p:spPr>
      </p:pic>
      <p:pic>
        <p:nvPicPr>
          <p:cNvPr id="9" name="Picture 8" descr="A picture containing text, screenshot, line, plot&#10;&#10;Description automatically generated">
            <a:extLst>
              <a:ext uri="{FF2B5EF4-FFF2-40B4-BE49-F238E27FC236}">
                <a16:creationId xmlns:a16="http://schemas.microsoft.com/office/drawing/2014/main" id="{5AE1ADBB-B598-A31C-A510-FAF529E5CE68}"/>
              </a:ext>
            </a:extLst>
          </p:cNvPr>
          <p:cNvPicPr>
            <a:picLocks noChangeAspect="1"/>
          </p:cNvPicPr>
          <p:nvPr/>
        </p:nvPicPr>
        <p:blipFill>
          <a:blip r:embed="rId5"/>
          <a:stretch>
            <a:fillRect/>
          </a:stretch>
        </p:blipFill>
        <p:spPr>
          <a:xfrm>
            <a:off x="8311896" y="3502696"/>
            <a:ext cx="3675888" cy="2756915"/>
          </a:xfrm>
          <a:prstGeom prst="rect">
            <a:avLst/>
          </a:prstGeom>
        </p:spPr>
      </p:pic>
      <p:sp>
        <p:nvSpPr>
          <p:cNvPr id="17" name="Rectangle 16">
            <a:extLst>
              <a:ext uri="{FF2B5EF4-FFF2-40B4-BE49-F238E27FC236}">
                <a16:creationId xmlns:a16="http://schemas.microsoft.com/office/drawing/2014/main" id="{26EA011D-4098-8DBA-65F3-B1F853688CF6}"/>
              </a:ext>
            </a:extLst>
          </p:cNvPr>
          <p:cNvSpPr/>
          <p:nvPr/>
        </p:nvSpPr>
        <p:spPr>
          <a:xfrm>
            <a:off x="204216" y="336884"/>
            <a:ext cx="1287700" cy="80788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47066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F2F0EF9-8A44-CB08-7FA6-839729F044AB}"/>
              </a:ext>
            </a:extLst>
          </p:cNvPr>
          <p:cNvPicPr>
            <a:picLocks noGrp="1" noChangeAspect="1"/>
          </p:cNvPicPr>
          <p:nvPr>
            <p:ph idx="1"/>
          </p:nvPr>
        </p:nvPicPr>
        <p:blipFill>
          <a:blip r:embed="rId2"/>
          <a:srcRect/>
          <a:stretch/>
        </p:blipFill>
        <p:spPr>
          <a:xfrm>
            <a:off x="1727877" y="1381981"/>
            <a:ext cx="8736243" cy="5015733"/>
          </a:xfrm>
        </p:spPr>
      </p:pic>
      <p:sp>
        <p:nvSpPr>
          <p:cNvPr id="6" name="TextBox 5">
            <a:extLst>
              <a:ext uri="{FF2B5EF4-FFF2-40B4-BE49-F238E27FC236}">
                <a16:creationId xmlns:a16="http://schemas.microsoft.com/office/drawing/2014/main" id="{E983F44D-9544-3D9D-A7CA-07D2E3A3B959}"/>
              </a:ext>
            </a:extLst>
          </p:cNvPr>
          <p:cNvSpPr txBox="1"/>
          <p:nvPr/>
        </p:nvSpPr>
        <p:spPr>
          <a:xfrm>
            <a:off x="0" y="6359919"/>
            <a:ext cx="11353800" cy="800219"/>
          </a:xfrm>
          <a:prstGeom prst="rect">
            <a:avLst/>
          </a:prstGeom>
          <a:noFill/>
        </p:spPr>
        <p:txBody>
          <a:bodyPr wrap="square" rtlCol="0">
            <a:spAutoFit/>
          </a:bodyPr>
          <a:lstStyle/>
          <a:p>
            <a:r>
              <a:rPr lang="en-CA" sz="1400" dirty="0">
                <a:effectLst/>
                <a:latin typeface="CMR12"/>
              </a:rPr>
              <a:t>Method for extracting tropospheric OCS information from Toon, G. C., et al (2018). Atmospheric carbonyl sulfide (OCS) measured remotely by FTIR solar absorption spectrometry. </a:t>
            </a:r>
            <a:r>
              <a:rPr lang="en-CA" sz="1400" dirty="0">
                <a:effectLst/>
                <a:latin typeface="CMTI12"/>
              </a:rPr>
              <a:t>ACP</a:t>
            </a:r>
            <a:endParaRPr lang="en-US" sz="1400" dirty="0"/>
          </a:p>
          <a:p>
            <a:endParaRPr lang="en-US" dirty="0">
              <a:solidFill>
                <a:srgbClr val="FF0000"/>
              </a:solidFill>
            </a:endParaRPr>
          </a:p>
        </p:txBody>
      </p:sp>
      <p:sp>
        <p:nvSpPr>
          <p:cNvPr id="8" name="Rectangle 7">
            <a:extLst>
              <a:ext uri="{FF2B5EF4-FFF2-40B4-BE49-F238E27FC236}">
                <a16:creationId xmlns:a16="http://schemas.microsoft.com/office/drawing/2014/main" id="{EF240D83-CBFD-EEB0-ED20-AC0A030B24D3}"/>
              </a:ext>
            </a:extLst>
          </p:cNvPr>
          <p:cNvSpPr/>
          <p:nvPr/>
        </p:nvSpPr>
        <p:spPr>
          <a:xfrm>
            <a:off x="0" y="0"/>
            <a:ext cx="12192000" cy="13255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5170427-1934-E0BE-5527-E5833D9E2BB5}"/>
                  </a:ext>
                </a:extLst>
              </p:cNvPr>
              <p:cNvSpPr>
                <a:spLocks noGrp="1"/>
              </p:cNvSpPr>
              <p:nvPr>
                <p:ph type="title"/>
              </p:nvPr>
            </p:nvSpPr>
            <p:spPr>
              <a:xfrm>
                <a:off x="838198" y="28209"/>
                <a:ext cx="10515600" cy="1325563"/>
              </a:xfrm>
            </p:spPr>
            <p:txBody>
              <a:bodyPr>
                <a:normAutofit fontScale="90000"/>
              </a:bodyPr>
              <a:lstStyle/>
              <a:p>
                <a:r>
                  <a:rPr lang="en-US" dirty="0"/>
                  <a:t>Tropospheric variability in </a:t>
                </a:r>
                <a14:m>
                  <m:oMath xmlns:m="http://schemas.openxmlformats.org/officeDocument/2006/math">
                    <m:sSubSup>
                      <m:sSubSupPr>
                        <m:ctrlPr>
                          <a:rPr lang="en-CA" b="0" i="1" smtClean="0">
                            <a:latin typeface="Cambria Math" panose="02040503050406030204" pitchFamily="18" charset="0"/>
                          </a:rPr>
                        </m:ctrlPr>
                      </m:sSubSupPr>
                      <m:e>
                        <m:r>
                          <a:rPr lang="en-CA" b="0" i="1" smtClean="0">
                            <a:latin typeface="Cambria Math" panose="02040503050406030204" pitchFamily="18" charset="0"/>
                          </a:rPr>
                          <m:t>𝑋</m:t>
                        </m:r>
                      </m:e>
                      <m:sub>
                        <m:r>
                          <a:rPr lang="en-CA" b="0" i="1" smtClean="0">
                            <a:latin typeface="Cambria Math" panose="02040503050406030204" pitchFamily="18" charset="0"/>
                          </a:rPr>
                          <m:t>𝑂𝐶𝑆</m:t>
                        </m:r>
                      </m:sub>
                      <m:sup>
                        <m:r>
                          <a:rPr lang="en-CA" b="0" i="1" smtClean="0">
                            <a:latin typeface="Cambria Math" panose="02040503050406030204" pitchFamily="18" charset="0"/>
                          </a:rPr>
                          <m:t>𝑇𝑟𝑜𝑝</m:t>
                        </m:r>
                      </m:sup>
                    </m:sSubSup>
                  </m:oMath>
                </a14:m>
                <a:r>
                  <a:rPr lang="en-US" dirty="0"/>
                  <a:t> with the new priors agrees better with NOAA Aircraft Data</a:t>
                </a:r>
              </a:p>
            </p:txBody>
          </p:sp>
        </mc:Choice>
        <mc:Fallback xmlns="">
          <p:sp>
            <p:nvSpPr>
              <p:cNvPr id="2" name="Title 1">
                <a:extLst>
                  <a:ext uri="{FF2B5EF4-FFF2-40B4-BE49-F238E27FC236}">
                    <a16:creationId xmlns:a16="http://schemas.microsoft.com/office/drawing/2014/main" id="{65170427-1934-E0BE-5527-E5833D9E2BB5}"/>
                  </a:ext>
                </a:extLst>
              </p:cNvPr>
              <p:cNvSpPr>
                <a:spLocks noGrp="1" noRot="1" noChangeAspect="1" noMove="1" noResize="1" noEditPoints="1" noAdjustHandles="1" noChangeArrowheads="1" noChangeShapeType="1" noTextEdit="1"/>
              </p:cNvSpPr>
              <p:nvPr>
                <p:ph type="title"/>
              </p:nvPr>
            </p:nvSpPr>
            <p:spPr>
              <a:xfrm>
                <a:off x="838198" y="28209"/>
                <a:ext cx="10515600" cy="1325563"/>
              </a:xfrm>
              <a:blipFill>
                <a:blip r:embed="rId3"/>
                <a:stretch>
                  <a:fillRect l="-2051" t="-4762" b="-19048"/>
                </a:stretch>
              </a:blipFill>
            </p:spPr>
            <p:txBody>
              <a:bodyPr/>
              <a:lstStyle/>
              <a:p>
                <a:r>
                  <a:rPr lang="en-US">
                    <a:noFill/>
                  </a:rPr>
                  <a:t> </a:t>
                </a:r>
              </a:p>
            </p:txBody>
          </p:sp>
        </mc:Fallback>
      </mc:AlternateContent>
    </p:spTree>
    <p:extLst>
      <p:ext uri="{BB962C8B-B14F-4D97-AF65-F5344CB8AC3E}">
        <p14:creationId xmlns:p14="http://schemas.microsoft.com/office/powerpoint/2010/main" val="11400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C36CA7-5F9D-D99C-2A0F-9A5359755621}"/>
              </a:ext>
            </a:extLst>
          </p:cNvPr>
          <p:cNvPicPr>
            <a:picLocks noGrp="1" noChangeAspect="1"/>
          </p:cNvPicPr>
          <p:nvPr>
            <p:ph idx="1"/>
          </p:nvPr>
        </p:nvPicPr>
        <p:blipFill>
          <a:blip r:embed="rId2"/>
          <a:srcRect/>
          <a:stretch/>
        </p:blipFill>
        <p:spPr>
          <a:xfrm>
            <a:off x="0" y="1241588"/>
            <a:ext cx="8007556" cy="5616412"/>
          </a:xfrm>
        </p:spPr>
      </p:pic>
      <p:sp>
        <p:nvSpPr>
          <p:cNvPr id="10" name="TextBox 9">
            <a:extLst>
              <a:ext uri="{FF2B5EF4-FFF2-40B4-BE49-F238E27FC236}">
                <a16:creationId xmlns:a16="http://schemas.microsoft.com/office/drawing/2014/main" id="{6F85C3A8-BE7F-A19E-3F31-F8F24B1CB32A}"/>
              </a:ext>
            </a:extLst>
          </p:cNvPr>
          <p:cNvSpPr txBox="1"/>
          <p:nvPr/>
        </p:nvSpPr>
        <p:spPr>
          <a:xfrm>
            <a:off x="8007556" y="4326881"/>
            <a:ext cx="4184444" cy="1477328"/>
          </a:xfrm>
          <a:prstGeom prst="rect">
            <a:avLst/>
          </a:prstGeom>
          <a:noFill/>
        </p:spPr>
        <p:txBody>
          <a:bodyPr wrap="square" rtlCol="0">
            <a:spAutoFit/>
          </a:bodyPr>
          <a:lstStyle/>
          <a:p>
            <a:r>
              <a:rPr lang="en-US" dirty="0"/>
              <a:t>In these figures and those to follow I have scaled the ACE-FTS OCS measurements by 20% to align more closely with the in situ aircraft measurements in the upper troposphere</a:t>
            </a:r>
          </a:p>
        </p:txBody>
      </p:sp>
      <p:sp>
        <p:nvSpPr>
          <p:cNvPr id="13" name="Rectangle 12">
            <a:extLst>
              <a:ext uri="{FF2B5EF4-FFF2-40B4-BE49-F238E27FC236}">
                <a16:creationId xmlns:a16="http://schemas.microsoft.com/office/drawing/2014/main" id="{3DA57E97-17CE-6BDF-1EE8-640C03A3E458}"/>
              </a:ext>
            </a:extLst>
          </p:cNvPr>
          <p:cNvSpPr/>
          <p:nvPr/>
        </p:nvSpPr>
        <p:spPr>
          <a:xfrm>
            <a:off x="0" y="0"/>
            <a:ext cx="12191999" cy="12531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10D527E-624D-BDD7-CDFD-8DDA41D95F1C}"/>
              </a:ext>
            </a:extLst>
          </p:cNvPr>
          <p:cNvSpPr>
            <a:spLocks noGrp="1"/>
          </p:cNvSpPr>
          <p:nvPr>
            <p:ph type="title"/>
          </p:nvPr>
        </p:nvSpPr>
        <p:spPr>
          <a:xfrm>
            <a:off x="0" y="-867224"/>
            <a:ext cx="12191999" cy="3134467"/>
          </a:xfrm>
        </p:spPr>
        <p:txBody>
          <a:bodyPr>
            <a:normAutofit/>
          </a:bodyPr>
          <a:lstStyle/>
          <a:p>
            <a:r>
              <a:rPr lang="en-US" dirty="0"/>
              <a:t>The Original OCS Prior that is used in GGG2020 assumes OCS is 500ppt in the troposphere at all time </a:t>
            </a:r>
          </a:p>
        </p:txBody>
      </p:sp>
      <p:pic>
        <p:nvPicPr>
          <p:cNvPr id="16" name="Picture 15">
            <a:extLst>
              <a:ext uri="{FF2B5EF4-FFF2-40B4-BE49-F238E27FC236}">
                <a16:creationId xmlns:a16="http://schemas.microsoft.com/office/drawing/2014/main" id="{182049AB-AD49-E587-61D2-E9EDC13045D6}"/>
              </a:ext>
            </a:extLst>
          </p:cNvPr>
          <p:cNvPicPr>
            <a:picLocks noChangeAspect="1"/>
          </p:cNvPicPr>
          <p:nvPr/>
        </p:nvPicPr>
        <p:blipFill>
          <a:blip r:embed="rId3"/>
          <a:srcRect/>
          <a:stretch/>
        </p:blipFill>
        <p:spPr>
          <a:xfrm>
            <a:off x="7964325" y="1402748"/>
            <a:ext cx="4227674" cy="2420007"/>
          </a:xfrm>
          <a:prstGeom prst="rect">
            <a:avLst/>
          </a:prstGeom>
        </p:spPr>
      </p:pic>
      <p:sp>
        <p:nvSpPr>
          <p:cNvPr id="3" name="Oval 2">
            <a:extLst>
              <a:ext uri="{FF2B5EF4-FFF2-40B4-BE49-F238E27FC236}">
                <a16:creationId xmlns:a16="http://schemas.microsoft.com/office/drawing/2014/main" id="{FB392A95-C01E-6B00-4CB7-6F853AB5CC71}"/>
              </a:ext>
            </a:extLst>
          </p:cNvPr>
          <p:cNvSpPr/>
          <p:nvPr/>
        </p:nvSpPr>
        <p:spPr>
          <a:xfrm>
            <a:off x="11636828" y="6335486"/>
            <a:ext cx="435429" cy="424543"/>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dirty="0"/>
              <a:t>3</a:t>
            </a:r>
          </a:p>
        </p:txBody>
      </p:sp>
    </p:spTree>
    <p:extLst>
      <p:ext uri="{BB962C8B-B14F-4D97-AF65-F5344CB8AC3E}">
        <p14:creationId xmlns:p14="http://schemas.microsoft.com/office/powerpoint/2010/main" val="418026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9CF42-2A2B-2FF9-F3F6-3278775802ED}"/>
              </a:ext>
            </a:extLst>
          </p:cNvPr>
          <p:cNvSpPr>
            <a:spLocks noGrp="1"/>
          </p:cNvSpPr>
          <p:nvPr>
            <p:ph type="title"/>
          </p:nvPr>
        </p:nvSpPr>
        <p:spPr>
          <a:xfrm>
            <a:off x="751305" y="-136193"/>
            <a:ext cx="10515600" cy="1325563"/>
          </a:xfrm>
        </p:spPr>
        <p:txBody>
          <a:bodyPr/>
          <a:lstStyle/>
          <a:p>
            <a:r>
              <a:rPr lang="en-US" dirty="0"/>
              <a:t>Updates to the OCS Prior</a:t>
            </a:r>
          </a:p>
        </p:txBody>
      </p:sp>
      <p:sp>
        <p:nvSpPr>
          <p:cNvPr id="3" name="Content Placeholder 2">
            <a:extLst>
              <a:ext uri="{FF2B5EF4-FFF2-40B4-BE49-F238E27FC236}">
                <a16:creationId xmlns:a16="http://schemas.microsoft.com/office/drawing/2014/main" id="{3AF70490-281B-A6B8-AD44-28763E99C29C}"/>
              </a:ext>
            </a:extLst>
          </p:cNvPr>
          <p:cNvSpPr>
            <a:spLocks noGrp="1"/>
          </p:cNvSpPr>
          <p:nvPr>
            <p:ph idx="1"/>
          </p:nvPr>
        </p:nvSpPr>
        <p:spPr>
          <a:xfrm>
            <a:off x="838200" y="1825625"/>
            <a:ext cx="10515600" cy="4791743"/>
          </a:xfrm>
        </p:spPr>
        <p:txBody>
          <a:bodyPr>
            <a:normAutofit/>
          </a:bodyPr>
          <a:lstStyle/>
          <a:p>
            <a:endParaRPr lang="en-US" dirty="0"/>
          </a:p>
          <a:p>
            <a:endParaRPr lang="en-US" dirty="0"/>
          </a:p>
        </p:txBody>
      </p:sp>
      <p:graphicFrame>
        <p:nvGraphicFramePr>
          <p:cNvPr id="6" name="Diagram 5">
            <a:extLst>
              <a:ext uri="{FF2B5EF4-FFF2-40B4-BE49-F238E27FC236}">
                <a16:creationId xmlns:a16="http://schemas.microsoft.com/office/drawing/2014/main" id="{2BAA082C-B733-549B-84F3-342D1BE13436}"/>
              </a:ext>
            </a:extLst>
          </p:cNvPr>
          <p:cNvGraphicFramePr/>
          <p:nvPr>
            <p:extLst>
              <p:ext uri="{D42A27DB-BD31-4B8C-83A1-F6EECF244321}">
                <p14:modId xmlns:p14="http://schemas.microsoft.com/office/powerpoint/2010/main" val="2367145961"/>
              </p:ext>
            </p:extLst>
          </p:nvPr>
        </p:nvGraphicFramePr>
        <p:xfrm>
          <a:off x="751305" y="974558"/>
          <a:ext cx="10689389" cy="5739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39D21A56-2047-198B-B6A3-D954A1C6167A}"/>
              </a:ext>
            </a:extLst>
          </p:cNvPr>
          <p:cNvSpPr/>
          <p:nvPr/>
        </p:nvSpPr>
        <p:spPr>
          <a:xfrm>
            <a:off x="11636828" y="6335486"/>
            <a:ext cx="435429" cy="424543"/>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dirty="0"/>
              <a:t>4</a:t>
            </a:r>
          </a:p>
        </p:txBody>
      </p:sp>
    </p:spTree>
    <p:extLst>
      <p:ext uri="{BB962C8B-B14F-4D97-AF65-F5344CB8AC3E}">
        <p14:creationId xmlns:p14="http://schemas.microsoft.com/office/powerpoint/2010/main" val="273312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BBBF625-4993-67A3-5337-1E891ED19D6F}"/>
              </a:ext>
            </a:extLst>
          </p:cNvPr>
          <p:cNvPicPr>
            <a:picLocks noGrp="1" noChangeAspect="1"/>
          </p:cNvPicPr>
          <p:nvPr>
            <p:ph idx="1"/>
          </p:nvPr>
        </p:nvPicPr>
        <p:blipFill>
          <a:blip r:embed="rId2"/>
          <a:srcRect/>
          <a:stretch/>
        </p:blipFill>
        <p:spPr>
          <a:xfrm>
            <a:off x="1774861" y="796402"/>
            <a:ext cx="8642277" cy="6061598"/>
          </a:xfrm>
        </p:spPr>
      </p:pic>
      <p:sp>
        <p:nvSpPr>
          <p:cNvPr id="10" name="Rectangle 9">
            <a:extLst>
              <a:ext uri="{FF2B5EF4-FFF2-40B4-BE49-F238E27FC236}">
                <a16:creationId xmlns:a16="http://schemas.microsoft.com/office/drawing/2014/main" id="{728E593B-CD75-DF26-FBAD-84D2C3B18EBC}"/>
              </a:ext>
            </a:extLst>
          </p:cNvPr>
          <p:cNvSpPr/>
          <p:nvPr/>
        </p:nvSpPr>
        <p:spPr>
          <a:xfrm>
            <a:off x="0" y="0"/>
            <a:ext cx="12192000" cy="8792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285F1C-F03F-8835-E3E6-ECDBD80B7E01}"/>
              </a:ext>
            </a:extLst>
          </p:cNvPr>
          <p:cNvSpPr txBox="1"/>
          <p:nvPr/>
        </p:nvSpPr>
        <p:spPr>
          <a:xfrm>
            <a:off x="1" y="88516"/>
            <a:ext cx="12192000" cy="707886"/>
          </a:xfrm>
          <a:prstGeom prst="rect">
            <a:avLst/>
          </a:prstGeom>
          <a:noFill/>
        </p:spPr>
        <p:txBody>
          <a:bodyPr wrap="square">
            <a:spAutoFit/>
          </a:bodyPr>
          <a:lstStyle/>
          <a:p>
            <a:pPr algn="ctr"/>
            <a:r>
              <a:rPr lang="en-US" sz="4000" dirty="0"/>
              <a:t>The new priors match aircraft profiles better</a:t>
            </a:r>
            <a:endParaRPr lang="en-US" sz="4000" dirty="0">
              <a:solidFill>
                <a:srgbClr val="FF0000"/>
              </a:solidFill>
            </a:endParaRPr>
          </a:p>
        </p:txBody>
      </p:sp>
      <p:sp>
        <p:nvSpPr>
          <p:cNvPr id="3" name="Oval 2">
            <a:extLst>
              <a:ext uri="{FF2B5EF4-FFF2-40B4-BE49-F238E27FC236}">
                <a16:creationId xmlns:a16="http://schemas.microsoft.com/office/drawing/2014/main" id="{6D69CCDE-B3C2-F554-09EB-7DE5DAD8E503}"/>
              </a:ext>
            </a:extLst>
          </p:cNvPr>
          <p:cNvSpPr/>
          <p:nvPr/>
        </p:nvSpPr>
        <p:spPr>
          <a:xfrm>
            <a:off x="11636828" y="6335486"/>
            <a:ext cx="435429" cy="424543"/>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dirty="0"/>
              <a:t>5</a:t>
            </a:r>
          </a:p>
        </p:txBody>
      </p:sp>
    </p:spTree>
    <p:extLst>
      <p:ext uri="{BB962C8B-B14F-4D97-AF65-F5344CB8AC3E}">
        <p14:creationId xmlns:p14="http://schemas.microsoft.com/office/powerpoint/2010/main" val="209103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28E593B-CD75-DF26-FBAD-84D2C3B18EBC}"/>
              </a:ext>
            </a:extLst>
          </p:cNvPr>
          <p:cNvSpPr/>
          <p:nvPr/>
        </p:nvSpPr>
        <p:spPr>
          <a:xfrm>
            <a:off x="0" y="0"/>
            <a:ext cx="12192000" cy="8792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285F1C-F03F-8835-E3E6-ECDBD80B7E01}"/>
              </a:ext>
            </a:extLst>
          </p:cNvPr>
          <p:cNvSpPr txBox="1"/>
          <p:nvPr/>
        </p:nvSpPr>
        <p:spPr>
          <a:xfrm>
            <a:off x="1" y="88516"/>
            <a:ext cx="12192000" cy="707886"/>
          </a:xfrm>
          <a:prstGeom prst="rect">
            <a:avLst/>
          </a:prstGeom>
          <a:noFill/>
        </p:spPr>
        <p:txBody>
          <a:bodyPr wrap="square">
            <a:spAutoFit/>
          </a:bodyPr>
          <a:lstStyle/>
          <a:p>
            <a:pPr algn="ctr"/>
            <a:r>
              <a:rPr lang="en-US" sz="4000" dirty="0"/>
              <a:t>The new priors match aircraft profiles better</a:t>
            </a:r>
            <a:endParaRPr lang="en-US" sz="4000" dirty="0">
              <a:solidFill>
                <a:srgbClr val="FF0000"/>
              </a:solidFill>
            </a:endParaRPr>
          </a:p>
        </p:txBody>
      </p:sp>
      <p:pic>
        <p:nvPicPr>
          <p:cNvPr id="2" name="Content Placeholder 4">
            <a:extLst>
              <a:ext uri="{FF2B5EF4-FFF2-40B4-BE49-F238E27FC236}">
                <a16:creationId xmlns:a16="http://schemas.microsoft.com/office/drawing/2014/main" id="{20EA8F35-F7DC-F42F-4A65-C81FB5C879D9}"/>
              </a:ext>
            </a:extLst>
          </p:cNvPr>
          <p:cNvPicPr>
            <a:picLocks noChangeAspect="1"/>
          </p:cNvPicPr>
          <p:nvPr/>
        </p:nvPicPr>
        <p:blipFill>
          <a:blip r:embed="rId2"/>
          <a:stretch/>
        </p:blipFill>
        <p:spPr>
          <a:xfrm>
            <a:off x="-1" y="2215662"/>
            <a:ext cx="8101965" cy="4642338"/>
          </a:xfrm>
          <a:prstGeom prst="rect">
            <a:avLst/>
          </a:prstGeom>
        </p:spPr>
      </p:pic>
      <p:pic>
        <p:nvPicPr>
          <p:cNvPr id="6" name="Picture 5">
            <a:extLst>
              <a:ext uri="{FF2B5EF4-FFF2-40B4-BE49-F238E27FC236}">
                <a16:creationId xmlns:a16="http://schemas.microsoft.com/office/drawing/2014/main" id="{9AB08975-1733-225A-F648-F90BC11582F4}"/>
              </a:ext>
            </a:extLst>
          </p:cNvPr>
          <p:cNvPicPr>
            <a:picLocks noChangeAspect="1"/>
          </p:cNvPicPr>
          <p:nvPr/>
        </p:nvPicPr>
        <p:blipFill>
          <a:blip r:embed="rId3"/>
          <a:srcRect/>
          <a:stretch/>
        </p:blipFill>
        <p:spPr>
          <a:xfrm>
            <a:off x="7964326" y="1007791"/>
            <a:ext cx="4227674" cy="2420007"/>
          </a:xfrm>
          <a:prstGeom prst="rect">
            <a:avLst/>
          </a:prstGeom>
        </p:spPr>
      </p:pic>
      <p:sp>
        <p:nvSpPr>
          <p:cNvPr id="4" name="Oval 3">
            <a:extLst>
              <a:ext uri="{FF2B5EF4-FFF2-40B4-BE49-F238E27FC236}">
                <a16:creationId xmlns:a16="http://schemas.microsoft.com/office/drawing/2014/main" id="{CC08D454-03B7-AEC5-547E-C16E7A5D03CC}"/>
              </a:ext>
            </a:extLst>
          </p:cNvPr>
          <p:cNvSpPr/>
          <p:nvPr/>
        </p:nvSpPr>
        <p:spPr>
          <a:xfrm>
            <a:off x="11636828" y="6335486"/>
            <a:ext cx="435429" cy="424543"/>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dirty="0"/>
              <a:t>6</a:t>
            </a:r>
          </a:p>
        </p:txBody>
      </p:sp>
    </p:spTree>
    <p:extLst>
      <p:ext uri="{BB962C8B-B14F-4D97-AF65-F5344CB8AC3E}">
        <p14:creationId xmlns:p14="http://schemas.microsoft.com/office/powerpoint/2010/main" val="179257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F2F0EF9-8A44-CB08-7FA6-839729F044AB}"/>
              </a:ext>
            </a:extLst>
          </p:cNvPr>
          <p:cNvPicPr>
            <a:picLocks noGrp="1" noChangeAspect="1"/>
          </p:cNvPicPr>
          <p:nvPr>
            <p:ph idx="1"/>
          </p:nvPr>
        </p:nvPicPr>
        <p:blipFill>
          <a:blip r:embed="rId2"/>
          <a:srcRect/>
          <a:stretch/>
        </p:blipFill>
        <p:spPr>
          <a:xfrm>
            <a:off x="1727877" y="1381981"/>
            <a:ext cx="8736243" cy="5015733"/>
          </a:xfrm>
        </p:spPr>
      </p:pic>
      <p:sp>
        <p:nvSpPr>
          <p:cNvPr id="6" name="TextBox 5">
            <a:extLst>
              <a:ext uri="{FF2B5EF4-FFF2-40B4-BE49-F238E27FC236}">
                <a16:creationId xmlns:a16="http://schemas.microsoft.com/office/drawing/2014/main" id="{E983F44D-9544-3D9D-A7CA-07D2E3A3B959}"/>
              </a:ext>
            </a:extLst>
          </p:cNvPr>
          <p:cNvSpPr txBox="1"/>
          <p:nvPr/>
        </p:nvSpPr>
        <p:spPr>
          <a:xfrm>
            <a:off x="0" y="6359919"/>
            <a:ext cx="11353800" cy="800219"/>
          </a:xfrm>
          <a:prstGeom prst="rect">
            <a:avLst/>
          </a:prstGeom>
          <a:noFill/>
        </p:spPr>
        <p:txBody>
          <a:bodyPr wrap="square" rtlCol="0">
            <a:spAutoFit/>
          </a:bodyPr>
          <a:lstStyle/>
          <a:p>
            <a:r>
              <a:rPr lang="en-CA" sz="1400" dirty="0">
                <a:effectLst/>
                <a:latin typeface="CMR12"/>
              </a:rPr>
              <a:t>Method for extracting tropospheric OCS information from Toon, G. C., et al (2018). Atmospheric carbonyl sulfide (OCS) measured remotely by FTIR solar absorption spectrometry. </a:t>
            </a:r>
            <a:r>
              <a:rPr lang="en-CA" sz="1400" dirty="0">
                <a:effectLst/>
                <a:latin typeface="CMTI12"/>
              </a:rPr>
              <a:t>ACP</a:t>
            </a:r>
            <a:endParaRPr lang="en-US" sz="1400" dirty="0"/>
          </a:p>
          <a:p>
            <a:endParaRPr lang="en-US" dirty="0">
              <a:solidFill>
                <a:srgbClr val="FF0000"/>
              </a:solidFill>
            </a:endParaRPr>
          </a:p>
        </p:txBody>
      </p:sp>
      <p:sp>
        <p:nvSpPr>
          <p:cNvPr id="8" name="Rectangle 7">
            <a:extLst>
              <a:ext uri="{FF2B5EF4-FFF2-40B4-BE49-F238E27FC236}">
                <a16:creationId xmlns:a16="http://schemas.microsoft.com/office/drawing/2014/main" id="{EF240D83-CBFD-EEB0-ED20-AC0A030B24D3}"/>
              </a:ext>
            </a:extLst>
          </p:cNvPr>
          <p:cNvSpPr/>
          <p:nvPr/>
        </p:nvSpPr>
        <p:spPr>
          <a:xfrm>
            <a:off x="0" y="0"/>
            <a:ext cx="12192000" cy="13255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65170427-1934-E0BE-5527-E5833D9E2BB5}"/>
                  </a:ext>
                </a:extLst>
              </p:cNvPr>
              <p:cNvSpPr>
                <a:spLocks noGrp="1"/>
              </p:cNvSpPr>
              <p:nvPr>
                <p:ph type="title"/>
              </p:nvPr>
            </p:nvSpPr>
            <p:spPr>
              <a:xfrm>
                <a:off x="838198" y="28209"/>
                <a:ext cx="10515600" cy="1325563"/>
              </a:xfrm>
            </p:spPr>
            <p:txBody>
              <a:bodyPr>
                <a:normAutofit fontScale="90000"/>
              </a:bodyPr>
              <a:lstStyle/>
              <a:p>
                <a:r>
                  <a:rPr lang="en-US" dirty="0"/>
                  <a:t>Tropospheric variability in </a:t>
                </a:r>
                <a14:m>
                  <m:oMath xmlns:m="http://schemas.openxmlformats.org/officeDocument/2006/math">
                    <m:sSubSup>
                      <m:sSubSupPr>
                        <m:ctrlPr>
                          <a:rPr lang="en-CA" b="0" i="1" smtClean="0">
                            <a:latin typeface="Cambria Math" panose="02040503050406030204" pitchFamily="18" charset="0"/>
                          </a:rPr>
                        </m:ctrlPr>
                      </m:sSubSupPr>
                      <m:e>
                        <m:r>
                          <a:rPr lang="en-CA" b="0" i="1" smtClean="0">
                            <a:latin typeface="Cambria Math" panose="02040503050406030204" pitchFamily="18" charset="0"/>
                          </a:rPr>
                          <m:t>𝑋</m:t>
                        </m:r>
                      </m:e>
                      <m:sub>
                        <m:r>
                          <a:rPr lang="en-CA" b="0" i="1" smtClean="0">
                            <a:latin typeface="Cambria Math" panose="02040503050406030204" pitchFamily="18" charset="0"/>
                          </a:rPr>
                          <m:t>𝑂𝐶𝑆</m:t>
                        </m:r>
                      </m:sub>
                      <m:sup>
                        <m:r>
                          <a:rPr lang="en-CA" b="0" i="1" smtClean="0">
                            <a:latin typeface="Cambria Math" panose="02040503050406030204" pitchFamily="18" charset="0"/>
                          </a:rPr>
                          <m:t>𝑇𝑟𝑜𝑝</m:t>
                        </m:r>
                      </m:sup>
                    </m:sSubSup>
                  </m:oMath>
                </a14:m>
                <a:r>
                  <a:rPr lang="en-US" dirty="0"/>
                  <a:t> with the new priors agrees better with NOAA Aircraft Data</a:t>
                </a:r>
              </a:p>
            </p:txBody>
          </p:sp>
        </mc:Choice>
        <mc:Fallback>
          <p:sp>
            <p:nvSpPr>
              <p:cNvPr id="2" name="Title 1">
                <a:extLst>
                  <a:ext uri="{FF2B5EF4-FFF2-40B4-BE49-F238E27FC236}">
                    <a16:creationId xmlns:a16="http://schemas.microsoft.com/office/drawing/2014/main" id="{65170427-1934-E0BE-5527-E5833D9E2BB5}"/>
                  </a:ext>
                </a:extLst>
              </p:cNvPr>
              <p:cNvSpPr>
                <a:spLocks noGrp="1" noRot="1" noChangeAspect="1" noMove="1" noResize="1" noEditPoints="1" noAdjustHandles="1" noChangeArrowheads="1" noChangeShapeType="1" noTextEdit="1"/>
              </p:cNvSpPr>
              <p:nvPr>
                <p:ph type="title"/>
              </p:nvPr>
            </p:nvSpPr>
            <p:spPr>
              <a:xfrm>
                <a:off x="838198" y="28209"/>
                <a:ext cx="10515600" cy="1325563"/>
              </a:xfrm>
              <a:blipFill>
                <a:blip r:embed="rId3"/>
                <a:stretch>
                  <a:fillRect l="-2051" t="-4762" b="-19048"/>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B1031FD5-6BB9-AF15-474B-A10C7CD7D5C6}"/>
              </a:ext>
            </a:extLst>
          </p:cNvPr>
          <p:cNvSpPr/>
          <p:nvPr/>
        </p:nvSpPr>
        <p:spPr>
          <a:xfrm>
            <a:off x="11636828" y="6335486"/>
            <a:ext cx="435429" cy="424543"/>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dirty="0"/>
              <a:t>7</a:t>
            </a:r>
          </a:p>
        </p:txBody>
      </p:sp>
    </p:spTree>
    <p:extLst>
      <p:ext uri="{BB962C8B-B14F-4D97-AF65-F5344CB8AC3E}">
        <p14:creationId xmlns:p14="http://schemas.microsoft.com/office/powerpoint/2010/main" val="260815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34887C-A24D-D8F8-6861-ED596C58E2F9}"/>
              </a:ext>
            </a:extLst>
          </p:cNvPr>
          <p:cNvPicPr>
            <a:picLocks noChangeAspect="1"/>
          </p:cNvPicPr>
          <p:nvPr/>
        </p:nvPicPr>
        <p:blipFill>
          <a:blip r:embed="rId2"/>
          <a:srcRect/>
          <a:stretch/>
        </p:blipFill>
        <p:spPr>
          <a:xfrm>
            <a:off x="2811090" y="1325563"/>
            <a:ext cx="3503916" cy="2807999"/>
          </a:xfrm>
          <a:prstGeom prst="rect">
            <a:avLst/>
          </a:prstGeom>
        </p:spPr>
      </p:pic>
      <p:pic>
        <p:nvPicPr>
          <p:cNvPr id="5" name="Content Placeholder 4">
            <a:extLst>
              <a:ext uri="{FF2B5EF4-FFF2-40B4-BE49-F238E27FC236}">
                <a16:creationId xmlns:a16="http://schemas.microsoft.com/office/drawing/2014/main" id="{B3DED4D8-B6C8-54EB-E5F9-C6FB20A41FBB}"/>
              </a:ext>
            </a:extLst>
          </p:cNvPr>
          <p:cNvPicPr>
            <a:picLocks noGrp="1" noChangeAspect="1"/>
          </p:cNvPicPr>
          <p:nvPr>
            <p:ph idx="1"/>
          </p:nvPr>
        </p:nvPicPr>
        <p:blipFill>
          <a:blip r:embed="rId3"/>
          <a:srcRect/>
          <a:stretch/>
        </p:blipFill>
        <p:spPr>
          <a:xfrm>
            <a:off x="8448000" y="1356860"/>
            <a:ext cx="3744000" cy="2808000"/>
          </a:xfrm>
        </p:spPr>
      </p:pic>
      <p:sp>
        <p:nvSpPr>
          <p:cNvPr id="13" name="Rectangle 12">
            <a:extLst>
              <a:ext uri="{FF2B5EF4-FFF2-40B4-BE49-F238E27FC236}">
                <a16:creationId xmlns:a16="http://schemas.microsoft.com/office/drawing/2014/main" id="{D5FE4F82-080F-D66E-1117-B134DF707FF3}"/>
              </a:ext>
            </a:extLst>
          </p:cNvPr>
          <p:cNvSpPr/>
          <p:nvPr/>
        </p:nvSpPr>
        <p:spPr>
          <a:xfrm>
            <a:off x="0" y="0"/>
            <a:ext cx="12192000" cy="13255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64D78-FF37-27B5-1D0D-FAB827CC19DC}"/>
              </a:ext>
            </a:extLst>
          </p:cNvPr>
          <p:cNvSpPr>
            <a:spLocks noGrp="1"/>
          </p:cNvSpPr>
          <p:nvPr>
            <p:ph type="title"/>
          </p:nvPr>
        </p:nvSpPr>
        <p:spPr>
          <a:xfrm>
            <a:off x="753633" y="37734"/>
            <a:ext cx="10515600" cy="1325563"/>
          </a:xfrm>
        </p:spPr>
        <p:txBody>
          <a:bodyPr/>
          <a:lstStyle/>
          <a:p>
            <a:r>
              <a:rPr lang="en-US" dirty="0"/>
              <a:t>The spectral fits with the new prior are better than those with the original prior</a:t>
            </a:r>
          </a:p>
        </p:txBody>
      </p:sp>
      <p:pic>
        <p:nvPicPr>
          <p:cNvPr id="10" name="Content Placeholder 4">
            <a:extLst>
              <a:ext uri="{FF2B5EF4-FFF2-40B4-BE49-F238E27FC236}">
                <a16:creationId xmlns:a16="http://schemas.microsoft.com/office/drawing/2014/main" id="{1026D9FA-7984-F278-073A-EE5753DCD6DA}"/>
              </a:ext>
            </a:extLst>
          </p:cNvPr>
          <p:cNvPicPr>
            <a:picLocks noChangeAspect="1"/>
          </p:cNvPicPr>
          <p:nvPr/>
        </p:nvPicPr>
        <p:blipFill>
          <a:blip r:embed="rId4"/>
          <a:srcRect/>
          <a:stretch/>
        </p:blipFill>
        <p:spPr>
          <a:xfrm>
            <a:off x="5427917" y="4050000"/>
            <a:ext cx="3503916" cy="2807999"/>
          </a:xfrm>
          <a:prstGeom prst="rect">
            <a:avLst/>
          </a:prstGeom>
        </p:spPr>
      </p:pic>
      <p:pic>
        <p:nvPicPr>
          <p:cNvPr id="9" name="Picture 8">
            <a:extLst>
              <a:ext uri="{FF2B5EF4-FFF2-40B4-BE49-F238E27FC236}">
                <a16:creationId xmlns:a16="http://schemas.microsoft.com/office/drawing/2014/main" id="{E3D53B64-68AA-2E97-6361-4694DAB85168}"/>
              </a:ext>
            </a:extLst>
          </p:cNvPr>
          <p:cNvPicPr>
            <a:picLocks noChangeAspect="1"/>
          </p:cNvPicPr>
          <p:nvPr/>
        </p:nvPicPr>
        <p:blipFill>
          <a:blip r:embed="rId5"/>
          <a:srcRect/>
          <a:stretch/>
        </p:blipFill>
        <p:spPr>
          <a:xfrm>
            <a:off x="0" y="4049947"/>
            <a:ext cx="3503916" cy="2807999"/>
          </a:xfrm>
          <a:prstGeom prst="rect">
            <a:avLst/>
          </a:prstGeom>
        </p:spPr>
      </p:pic>
      <p:sp>
        <p:nvSpPr>
          <p:cNvPr id="4" name="Oval 3">
            <a:extLst>
              <a:ext uri="{FF2B5EF4-FFF2-40B4-BE49-F238E27FC236}">
                <a16:creationId xmlns:a16="http://schemas.microsoft.com/office/drawing/2014/main" id="{302F0F63-C27B-5C80-B9E9-B4ABBC252D56}"/>
              </a:ext>
            </a:extLst>
          </p:cNvPr>
          <p:cNvSpPr/>
          <p:nvPr/>
        </p:nvSpPr>
        <p:spPr>
          <a:xfrm>
            <a:off x="11636828" y="6335486"/>
            <a:ext cx="435429" cy="424543"/>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dirty="0"/>
              <a:t>8</a:t>
            </a:r>
          </a:p>
        </p:txBody>
      </p:sp>
    </p:spTree>
    <p:extLst>
      <p:ext uri="{BB962C8B-B14F-4D97-AF65-F5344CB8AC3E}">
        <p14:creationId xmlns:p14="http://schemas.microsoft.com/office/powerpoint/2010/main" val="231454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line, plot&#10;&#10;Description automatically generated">
            <a:extLst>
              <a:ext uri="{FF2B5EF4-FFF2-40B4-BE49-F238E27FC236}">
                <a16:creationId xmlns:a16="http://schemas.microsoft.com/office/drawing/2014/main" id="{CDFB828E-6723-C7FC-EE8A-9654C2666F03}"/>
              </a:ext>
            </a:extLst>
          </p:cNvPr>
          <p:cNvPicPr>
            <a:picLocks noChangeAspect="1"/>
          </p:cNvPicPr>
          <p:nvPr/>
        </p:nvPicPr>
        <p:blipFill>
          <a:blip r:embed="rId2"/>
          <a:stretch>
            <a:fillRect/>
          </a:stretch>
        </p:blipFill>
        <p:spPr>
          <a:xfrm>
            <a:off x="2209800" y="1406526"/>
            <a:ext cx="7772400" cy="5451474"/>
          </a:xfrm>
          <a:prstGeom prst="rect">
            <a:avLst/>
          </a:prstGeom>
        </p:spPr>
      </p:pic>
      <p:sp>
        <p:nvSpPr>
          <p:cNvPr id="6" name="Rectangle 5">
            <a:extLst>
              <a:ext uri="{FF2B5EF4-FFF2-40B4-BE49-F238E27FC236}">
                <a16:creationId xmlns:a16="http://schemas.microsoft.com/office/drawing/2014/main" id="{A7AD726E-0692-A769-B63D-0231DB8BC118}"/>
              </a:ext>
            </a:extLst>
          </p:cNvPr>
          <p:cNvSpPr/>
          <p:nvPr/>
        </p:nvSpPr>
        <p:spPr>
          <a:xfrm>
            <a:off x="0" y="0"/>
            <a:ext cx="12192000" cy="13255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5D6C7-8AC7-4D01-8D3A-272D29730991}"/>
              </a:ext>
            </a:extLst>
          </p:cNvPr>
          <p:cNvSpPr>
            <a:spLocks noGrp="1"/>
          </p:cNvSpPr>
          <p:nvPr>
            <p:ph type="title"/>
          </p:nvPr>
        </p:nvSpPr>
        <p:spPr>
          <a:xfrm>
            <a:off x="838200" y="18255"/>
            <a:ext cx="10515600" cy="1325563"/>
          </a:xfrm>
        </p:spPr>
        <p:txBody>
          <a:bodyPr/>
          <a:lstStyle/>
          <a:p>
            <a:r>
              <a:rPr lang="en-US" dirty="0"/>
              <a:t>Residuals are smaller in retrievals with new priors</a:t>
            </a:r>
          </a:p>
        </p:txBody>
      </p:sp>
      <p:cxnSp>
        <p:nvCxnSpPr>
          <p:cNvPr id="7" name="Straight Arrow Connector 6">
            <a:extLst>
              <a:ext uri="{FF2B5EF4-FFF2-40B4-BE49-F238E27FC236}">
                <a16:creationId xmlns:a16="http://schemas.microsoft.com/office/drawing/2014/main" id="{B6E8B725-6BC9-4DBF-0D05-8EDEDAD0C5D7}"/>
              </a:ext>
            </a:extLst>
          </p:cNvPr>
          <p:cNvCxnSpPr/>
          <p:nvPr/>
        </p:nvCxnSpPr>
        <p:spPr>
          <a:xfrm flipH="1" flipV="1">
            <a:off x="6258225" y="2928674"/>
            <a:ext cx="204355" cy="21820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8" name="Straight Arrow Connector 7">
            <a:extLst>
              <a:ext uri="{FF2B5EF4-FFF2-40B4-BE49-F238E27FC236}">
                <a16:creationId xmlns:a16="http://schemas.microsoft.com/office/drawing/2014/main" id="{41F9461E-A8E2-C25C-1E96-DC252EA61C9F}"/>
              </a:ext>
            </a:extLst>
          </p:cNvPr>
          <p:cNvCxnSpPr/>
          <p:nvPr/>
        </p:nvCxnSpPr>
        <p:spPr>
          <a:xfrm flipH="1" flipV="1">
            <a:off x="6258225" y="2222657"/>
            <a:ext cx="204355" cy="21820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a:extLst>
              <a:ext uri="{FF2B5EF4-FFF2-40B4-BE49-F238E27FC236}">
                <a16:creationId xmlns:a16="http://schemas.microsoft.com/office/drawing/2014/main" id="{8E4092F7-3D1A-C30B-E87F-CCECA83BFF05}"/>
              </a:ext>
            </a:extLst>
          </p:cNvPr>
          <p:cNvCxnSpPr>
            <a:cxnSpLocks/>
          </p:cNvCxnSpPr>
          <p:nvPr/>
        </p:nvCxnSpPr>
        <p:spPr>
          <a:xfrm flipH="1">
            <a:off x="4071187" y="2296139"/>
            <a:ext cx="196014" cy="16476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E7F4AEEB-76C4-6A37-607C-F65BB229EB53}"/>
              </a:ext>
            </a:extLst>
          </p:cNvPr>
          <p:cNvCxnSpPr>
            <a:cxnSpLocks/>
          </p:cNvCxnSpPr>
          <p:nvPr/>
        </p:nvCxnSpPr>
        <p:spPr>
          <a:xfrm flipH="1">
            <a:off x="4071187" y="1666781"/>
            <a:ext cx="196014" cy="16476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22B8787F-3299-9F9D-B169-A4F7FBF611C4}"/>
              </a:ext>
            </a:extLst>
          </p:cNvPr>
          <p:cNvCxnSpPr>
            <a:cxnSpLocks/>
          </p:cNvCxnSpPr>
          <p:nvPr/>
        </p:nvCxnSpPr>
        <p:spPr>
          <a:xfrm flipH="1">
            <a:off x="7303254" y="2296139"/>
            <a:ext cx="196014" cy="16476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a:extLst>
              <a:ext uri="{FF2B5EF4-FFF2-40B4-BE49-F238E27FC236}">
                <a16:creationId xmlns:a16="http://schemas.microsoft.com/office/drawing/2014/main" id="{EB71B7A5-CBC4-9502-6707-C8A8C8692BBA}"/>
              </a:ext>
            </a:extLst>
          </p:cNvPr>
          <p:cNvCxnSpPr>
            <a:cxnSpLocks/>
          </p:cNvCxnSpPr>
          <p:nvPr/>
        </p:nvCxnSpPr>
        <p:spPr>
          <a:xfrm flipH="1">
            <a:off x="7303254" y="1716227"/>
            <a:ext cx="196014" cy="16476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4" name="Straight Arrow Connector 13">
            <a:extLst>
              <a:ext uri="{FF2B5EF4-FFF2-40B4-BE49-F238E27FC236}">
                <a16:creationId xmlns:a16="http://schemas.microsoft.com/office/drawing/2014/main" id="{5C7E0AE1-D787-96EB-9E87-E8151B5820AE}"/>
              </a:ext>
            </a:extLst>
          </p:cNvPr>
          <p:cNvCxnSpPr>
            <a:cxnSpLocks/>
          </p:cNvCxnSpPr>
          <p:nvPr/>
        </p:nvCxnSpPr>
        <p:spPr>
          <a:xfrm flipH="1">
            <a:off x="8924236" y="2257296"/>
            <a:ext cx="196014" cy="16476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Straight Arrow Connector 14">
            <a:extLst>
              <a:ext uri="{FF2B5EF4-FFF2-40B4-BE49-F238E27FC236}">
                <a16:creationId xmlns:a16="http://schemas.microsoft.com/office/drawing/2014/main" id="{C6A6940D-4C72-91C6-4EDD-A962085E1741}"/>
              </a:ext>
            </a:extLst>
          </p:cNvPr>
          <p:cNvCxnSpPr>
            <a:cxnSpLocks/>
          </p:cNvCxnSpPr>
          <p:nvPr/>
        </p:nvCxnSpPr>
        <p:spPr>
          <a:xfrm flipH="1">
            <a:off x="8924236" y="1633846"/>
            <a:ext cx="196014" cy="16476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 name="Oval 3">
            <a:extLst>
              <a:ext uri="{FF2B5EF4-FFF2-40B4-BE49-F238E27FC236}">
                <a16:creationId xmlns:a16="http://schemas.microsoft.com/office/drawing/2014/main" id="{C22BC46B-A6EE-E98A-0854-BCF31B6C5918}"/>
              </a:ext>
            </a:extLst>
          </p:cNvPr>
          <p:cNvSpPr/>
          <p:nvPr/>
        </p:nvSpPr>
        <p:spPr>
          <a:xfrm>
            <a:off x="11636828" y="6335486"/>
            <a:ext cx="435429" cy="424543"/>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dirty="0"/>
              <a:t>9</a:t>
            </a:r>
          </a:p>
        </p:txBody>
      </p:sp>
    </p:spTree>
    <p:extLst>
      <p:ext uri="{BB962C8B-B14F-4D97-AF65-F5344CB8AC3E}">
        <p14:creationId xmlns:p14="http://schemas.microsoft.com/office/powerpoint/2010/main" val="10157263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4358</TotalTime>
  <Words>1258</Words>
  <Application>Microsoft Macintosh PowerPoint</Application>
  <PresentationFormat>Widescreen</PresentationFormat>
  <Paragraphs>100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 Math</vt:lpstr>
      <vt:lpstr>CMR12</vt:lpstr>
      <vt:lpstr>CMTI12</vt:lpstr>
      <vt:lpstr>Menlo</vt:lpstr>
      <vt:lpstr>Office Theme</vt:lpstr>
      <vt:lpstr>Improvements to the GGG2020 carbonyl sulphide prior profile at the East Trout Lake TCCON station</vt:lpstr>
      <vt:lpstr>OCS as a gas of interest</vt:lpstr>
      <vt:lpstr>The Original OCS Prior that is used in GGG2020 assumes OCS is 500ppt in the troposphere at all time </vt:lpstr>
      <vt:lpstr>Updates to the OCS Prior</vt:lpstr>
      <vt:lpstr>PowerPoint Presentation</vt:lpstr>
      <vt:lpstr>PowerPoint Presentation</vt:lpstr>
      <vt:lpstr>Tropospheric variability in X_OCS^Trop with the new priors agrees better with NOAA Aircraft Data</vt:lpstr>
      <vt:lpstr>The spectral fits with the new prior are better than those with the original prior</vt:lpstr>
      <vt:lpstr>Residuals are smaller in retrievals with new priors</vt:lpstr>
      <vt:lpstr>PowerPoint Presentation</vt:lpstr>
      <vt:lpstr>Conclusions</vt:lpstr>
      <vt:lpstr>Acknowledgments</vt:lpstr>
      <vt:lpstr>Supplemental Slides</vt:lpstr>
      <vt:lpstr>Updates to the OCS Prior - Stratosphere</vt:lpstr>
      <vt:lpstr>Updates to the OCS Prior - Troposphere</vt:lpstr>
      <vt:lpstr>Seasonal Cycle Equations</vt:lpstr>
      <vt:lpstr>PowerPoint Presentation</vt:lpstr>
      <vt:lpstr>PowerPoint Presentation</vt:lpstr>
      <vt:lpstr>∆RMS for February when fits are more noticeably better</vt:lpstr>
      <vt:lpstr>Heatmaps of the ∆RMS</vt:lpstr>
      <vt:lpstr>How to compare in situ aircraft measurements with TCCON total columns</vt:lpstr>
      <vt:lpstr>There is no seasonal cycle in WACCM Profiles</vt:lpstr>
      <vt:lpstr>Tropospheric variability in X_OCS^Trop with the new priors agrees better with NOAA Aircraft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Improvements to the GGG2020 carbonyl sulphide prior profile at the East Trout Lake TCCON station</dc:title>
  <dc:creator>Liz Cunningham</dc:creator>
  <cp:lastModifiedBy>Liz Cunningham</cp:lastModifiedBy>
  <cp:revision>26</cp:revision>
  <dcterms:created xsi:type="dcterms:W3CDTF">2023-06-02T16:53:23Z</dcterms:created>
  <dcterms:modified xsi:type="dcterms:W3CDTF">2023-06-10T19:29:08Z</dcterms:modified>
</cp:coreProperties>
</file>