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92" r:id="rId3"/>
    <p:sldId id="336" r:id="rId4"/>
    <p:sldId id="317" r:id="rId5"/>
    <p:sldId id="337" r:id="rId6"/>
    <p:sldId id="325" r:id="rId7"/>
    <p:sldId id="335" r:id="rId8"/>
    <p:sldId id="326" r:id="rId9"/>
    <p:sldId id="324" r:id="rId10"/>
    <p:sldId id="338" r:id="rId11"/>
    <p:sldId id="319" r:id="rId12"/>
    <p:sldId id="312" r:id="rId13"/>
    <p:sldId id="339" r:id="rId14"/>
    <p:sldId id="320" r:id="rId15"/>
    <p:sldId id="342" r:id="rId16"/>
    <p:sldId id="343" r:id="rId17"/>
    <p:sldId id="340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/>
    <p:restoredTop sz="95291" autoAdjust="0"/>
  </p:normalViewPr>
  <p:slideViewPr>
    <p:cSldViewPr snapToGrid="0" snapToObjects="1">
      <p:cViewPr varScale="1">
        <p:scale>
          <a:sx n="180" d="100"/>
          <a:sy n="180" d="100"/>
        </p:scale>
        <p:origin x="93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41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6/6/23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6/6/23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5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/>
              <a:t>Matthäus</a:t>
            </a:r>
            <a:r>
              <a:rPr lang="en-US" dirty="0"/>
              <a:t> Kiel | Research Scientist | Earth Sciences | Tropospheric Composition (329I)</a:t>
            </a:r>
          </a:p>
        </p:txBody>
      </p:sp>
      <p:sp>
        <p:nvSpPr>
          <p:cNvPr id="14" name="Date Placeholder 16">
            <a:extLst>
              <a:ext uri="{FF2B5EF4-FFF2-40B4-BE49-F238E27FC236}">
                <a16:creationId xmlns:a16="http://schemas.microsoft.com/office/drawing/2014/main" id="{52212B25-4890-2C4D-838A-B7DFF259D961}"/>
              </a:ext>
            </a:extLst>
          </p:cNvPr>
          <p:cNvSpPr txBox="1">
            <a:spLocks/>
          </p:cNvSpPr>
          <p:nvPr userDrawn="1"/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53B3D-84C0-0042-9C63-791F5A4B6ADC}" type="datetime1">
              <a:rPr lang="en-US" smtClean="0"/>
              <a:pPr/>
              <a:t>6/6/23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04D4E08-0135-9941-A119-E9513B392CF4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0FDF526-828C-CB4B-AD85-75D9B3633433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E213730-A0FC-C440-BD97-7316423D2F71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76EC8E1-4321-564B-8DAC-BF4357216D2C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F43D96-ECDB-0043-AB2E-E3337A100482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8EA0B2E-BC21-D442-B503-5D2D5C6C2D3A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454F-7E62-3B40-AA2C-A62E239FEA27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687785" y="4592320"/>
            <a:ext cx="3347357" cy="551180"/>
          </a:xfrm>
        </p:spPr>
        <p:txBody>
          <a:bodyPr anchor="b">
            <a:noAutofit/>
          </a:bodyPr>
          <a:lstStyle>
            <a:lvl1pPr marL="0" indent="0" algn="ctr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15352" y="4745648"/>
            <a:ext cx="7493625" cy="397852"/>
          </a:xfrm>
        </p:spPr>
        <p:txBody>
          <a:bodyPr anchor="t">
            <a:noAutofit/>
          </a:bodyPr>
          <a:lstStyle>
            <a:lvl1pPr marL="0" indent="0">
              <a:buNone/>
              <a:defRPr sz="8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687785" y="4592320"/>
            <a:ext cx="3347357" cy="551180"/>
          </a:xfrm>
        </p:spPr>
        <p:txBody>
          <a:bodyPr anchor="b">
            <a:noAutofit/>
          </a:bodyPr>
          <a:lstStyle>
            <a:lvl1pPr marL="0" indent="0" algn="ctr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69199" y="4784663"/>
            <a:ext cx="5605047" cy="358837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F9259A-6C78-6C4E-95B1-47DF5E076300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842FB86-29AD-7947-AD74-4AA3ECEDD593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792D9B5-71AB-604A-98D8-C268B0DB8753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1B9E4BD-D825-3849-9ACF-A8748566BA88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8AB5488-8FE6-5346-8266-F0CEF367D799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69199" y="4784663"/>
            <a:ext cx="5605045" cy="358837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D745AA-A6DF-7041-8730-14F5158A0077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10A5623-E6B2-0E4F-A303-8FF798668966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9BB04BE-A3EF-3D4A-BCFF-317DFE0FAD89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1FA9EE1-E27B-4849-8CD0-D74A5CFB8C87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9C9944-94C4-2844-A3C0-23EDEC6F4C30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4F2B46-0B58-4F42-97DD-55FA76272B29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2FC8-375D-1245-9832-B241826C5076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377A0F1-A4AE-EF4A-9724-A1C4AA37E9F5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4CB5F31-DA00-744E-BC28-C39CE05B89AE}"/>
              </a:ext>
            </a:extLst>
          </p:cNvPr>
          <p:cNvSpPr txBox="1">
            <a:spLocks/>
          </p:cNvSpPr>
          <p:nvPr userDrawn="1"/>
        </p:nvSpPr>
        <p:spPr>
          <a:xfrm>
            <a:off x="7467599" y="4800283"/>
            <a:ext cx="58613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8F31C6-7FF2-714D-B431-5D98C3A6D7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85D9B-5FB6-644E-A752-FC6547E1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Date Placeholder 16">
            <a:extLst>
              <a:ext uri="{FF2B5EF4-FFF2-40B4-BE49-F238E27FC236}">
                <a16:creationId xmlns:a16="http://schemas.microsoft.com/office/drawing/2014/main" id="{704A9D3A-B75F-D341-85DB-D2A8985450B2}"/>
              </a:ext>
            </a:extLst>
          </p:cNvPr>
          <p:cNvSpPr txBox="1">
            <a:spLocks/>
          </p:cNvSpPr>
          <p:nvPr userDrawn="1"/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53B3D-84C0-0042-9C63-791F5A4B6ADC}" type="datetime1">
              <a:rPr lang="en-US" smtClean="0"/>
              <a:pPr/>
              <a:t>6/6/23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0DA-00C8-1949-A506-D697EF63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2A88A-E5E6-8E42-AFEC-106B7C6A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1E12-2635-1847-B82F-9F230C434F48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292AD-5F4F-0040-9221-EA7F8A72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BADB6-B526-1348-AC59-1FBF915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9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0C20513-7EBB-BA47-BF7C-B073EBC3446C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E602B0-DD89-9044-8D1D-8223CC905778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D61C168-1E95-FE45-996F-DAD03B82850E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4F45C4-479A-A748-9754-70560D79C9E2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95" r:id="rId6"/>
    <p:sldLayoutId id="2147483662" r:id="rId7"/>
    <p:sldLayoutId id="2147483664" r:id="rId8"/>
    <p:sldLayoutId id="2147483663" r:id="rId9"/>
    <p:sldLayoutId id="2147483669" r:id="rId10"/>
    <p:sldLayoutId id="2147483670" r:id="rId11"/>
    <p:sldLayoutId id="2147483671" r:id="rId12"/>
    <p:sldLayoutId id="214748367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93" r:id="rId2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802823"/>
            <a:ext cx="1422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853305-15BA-314E-B611-4979A7F7DEC5}" type="datetime1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02823"/>
            <a:ext cx="577596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802823"/>
            <a:ext cx="60137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15B12-1A2B-DE4F-888A-21EB6A1CA3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276" y="1968787"/>
            <a:ext cx="7771448" cy="41920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does OCO-2 capture the Seasonal Cycle of Carbon Dioxide?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C516-00B0-2841-8E46-D0E224359F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76" y="2387989"/>
            <a:ext cx="7483465" cy="826362"/>
          </a:xfrm>
        </p:spPr>
        <p:txBody>
          <a:bodyPr/>
          <a:lstStyle/>
          <a:p>
            <a:r>
              <a:rPr lang="en-US" sz="1400" dirty="0"/>
              <a:t>NDACC-IRWG-TCCON-COCCON Annual Meeting 2023 | June 12, 2023 – Spa, Belgium</a:t>
            </a:r>
          </a:p>
          <a:p>
            <a:endParaRPr lang="en-US" sz="1600" dirty="0"/>
          </a:p>
          <a:p>
            <a:r>
              <a:rPr lang="en-US" sz="1200" b="1" dirty="0"/>
              <a:t>Matthäus Kiel</a:t>
            </a:r>
            <a:r>
              <a:rPr lang="en-US" sz="1200" b="1" baseline="30000" dirty="0"/>
              <a:t>1)</a:t>
            </a:r>
            <a:r>
              <a:rPr lang="en-US" sz="1200" b="1" dirty="0"/>
              <a:t>, </a:t>
            </a:r>
            <a:r>
              <a:rPr lang="en-US" sz="1200" dirty="0"/>
              <a:t>J. Laughner</a:t>
            </a:r>
            <a:r>
              <a:rPr lang="en-US" sz="1200" baseline="30000" dirty="0"/>
              <a:t>1)</a:t>
            </a:r>
            <a:r>
              <a:rPr lang="en-US" sz="1200" dirty="0"/>
              <a:t>, S. Das</a:t>
            </a:r>
            <a:r>
              <a:rPr lang="en-US" sz="1200" baseline="30000" dirty="0"/>
              <a:t>1)</a:t>
            </a:r>
            <a:r>
              <a:rPr lang="en-US" sz="1200" dirty="0"/>
              <a:t>, D. Roten</a:t>
            </a:r>
            <a:r>
              <a:rPr lang="en-US" sz="1200" baseline="30000" dirty="0"/>
              <a:t>1)</a:t>
            </a:r>
            <a:r>
              <a:rPr lang="en-US" sz="1200" dirty="0"/>
              <a:t>, G. Osterman</a:t>
            </a:r>
            <a:r>
              <a:rPr lang="en-US" sz="1200" baseline="30000" dirty="0"/>
              <a:t>1)</a:t>
            </a:r>
            <a:r>
              <a:rPr lang="en-US" sz="1200" dirty="0"/>
              <a:t>, A. Chatterjee</a:t>
            </a:r>
            <a:r>
              <a:rPr lang="en-US" sz="1200" baseline="30000" dirty="0"/>
              <a:t>1)</a:t>
            </a:r>
            <a:r>
              <a:rPr lang="en-US" sz="1200" dirty="0"/>
              <a:t>, V. Payne</a:t>
            </a:r>
            <a:r>
              <a:rPr lang="en-US" sz="1200" baseline="30000" dirty="0"/>
              <a:t>1)</a:t>
            </a:r>
            <a:br>
              <a:rPr lang="en-US" sz="1000" dirty="0"/>
            </a:br>
            <a:br>
              <a:rPr lang="en-US" sz="1000" dirty="0"/>
            </a:br>
            <a:r>
              <a:rPr lang="en-US" sz="1000" b="1" dirty="0"/>
              <a:t>Contact: matthaeus.kiel@jpl.nasa.gov</a:t>
            </a:r>
          </a:p>
          <a:p>
            <a:r>
              <a:rPr lang="en-US" sz="1000" dirty="0"/>
              <a:t>Affiliation: </a:t>
            </a:r>
            <a:r>
              <a:rPr lang="en-US" sz="1000" baseline="30000" dirty="0"/>
              <a:t>1)</a:t>
            </a:r>
            <a:r>
              <a:rPr lang="en-US" sz="1000" dirty="0"/>
              <a:t>Jet Propulsion Laboratory, California Institute of Technology, Pasadena, CA, USA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b="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</a:rPr>
              <a:t>© 2023 California Institute of Technology. US Government sponsorship acknowledged.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11" name="Picture 10" descr="Tribrand_ColorBlack_rgb_16x3_160601.png">
            <a:extLst>
              <a:ext uri="{FF2B5EF4-FFF2-40B4-BE49-F238E27FC236}">
                <a16:creationId xmlns:a16="http://schemas.microsoft.com/office/drawing/2014/main" id="{AB1DAC6A-E360-34EA-BBBF-644C092D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9" y="588192"/>
            <a:ext cx="2925483" cy="8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Cycle Amplitude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A1A57-5EE8-0BA4-9FA2-4D76F9504FB5}"/>
              </a:ext>
            </a:extLst>
          </p:cNvPr>
          <p:cNvSpPr txBox="1"/>
          <p:nvPr/>
        </p:nvSpPr>
        <p:spPr>
          <a:xfrm>
            <a:off x="4973122" y="3415076"/>
            <a:ext cx="3921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Amplitude captured within </a:t>
            </a:r>
            <a:r>
              <a:rPr lang="en-US" sz="1200" dirty="0">
                <a:effectLst/>
              </a:rPr>
              <a:t>± </a:t>
            </a:r>
            <a:r>
              <a:rPr lang="en-US" sz="1200" b="1" dirty="0"/>
              <a:t>0.5 ppm for 13 sites</a:t>
            </a:r>
            <a:r>
              <a:rPr lang="en-US" sz="1200" dirty="0"/>
              <a:t> and </a:t>
            </a:r>
            <a:r>
              <a:rPr lang="en-US" sz="1200" dirty="0">
                <a:effectLst/>
              </a:rPr>
              <a:t>± </a:t>
            </a:r>
            <a:r>
              <a:rPr lang="en-US" sz="1200" b="1" dirty="0"/>
              <a:t>0.25 ppm for 9 </a:t>
            </a:r>
            <a:r>
              <a:rPr lang="en-US" sz="1200" dirty="0"/>
              <a:t>out of 15 sites.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Largest differences 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Xianghe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(-1.18 ppm),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Rikubetsu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(-0.82 ppm), and Bremen (+1.01 ppm).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BC6B9-0964-9939-4F39-396CF54D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41" y="1220592"/>
            <a:ext cx="3799960" cy="187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594BF-FE06-82E7-5F71-9074A00C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9" y="1208805"/>
            <a:ext cx="3799960" cy="32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Cycle Phase Shift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CEEA8-3A61-252F-2302-3B9245EB4FA2}"/>
              </a:ext>
            </a:extLst>
          </p:cNvPr>
          <p:cNvSpPr txBox="1"/>
          <p:nvPr/>
        </p:nvSpPr>
        <p:spPr>
          <a:xfrm>
            <a:off x="850833" y="2959707"/>
            <a:ext cx="3502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Maximum: mean △d = -2 ± 6 days </a:t>
            </a:r>
            <a:br>
              <a:rPr lang="en-US" sz="1200" dirty="0"/>
            </a:br>
            <a:r>
              <a:rPr lang="en-US" sz="1200" dirty="0"/>
              <a:t>ranging from [-10, 11] days.</a:t>
            </a:r>
            <a:endParaRPr lang="en-US" sz="14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Minimum: mean △d = +2 ± 6 days</a:t>
            </a:r>
            <a:br>
              <a:rPr lang="en-US" sz="1200" dirty="0"/>
            </a:br>
            <a:r>
              <a:rPr lang="en-US" sz="1200" dirty="0"/>
              <a:t>ranging from [-5, 17 ] days.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Largest differences for Bremen and Karlsruhe.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224C2C-C3C1-B818-804D-0C349DE7F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75"/>
          <a:stretch/>
        </p:blipFill>
        <p:spPr>
          <a:xfrm>
            <a:off x="609301" y="1222572"/>
            <a:ext cx="3402748" cy="137366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AC7D54-C017-5D5B-3D71-B5FD560B9269}"/>
              </a:ext>
            </a:extLst>
          </p:cNvPr>
          <p:cNvCxnSpPr>
            <a:cxnSpLocks/>
          </p:cNvCxnSpPr>
          <p:nvPr/>
        </p:nvCxnSpPr>
        <p:spPr>
          <a:xfrm>
            <a:off x="2086657" y="1312616"/>
            <a:ext cx="959200" cy="0"/>
          </a:xfrm>
          <a:prstGeom prst="line">
            <a:avLst/>
          </a:prstGeom>
          <a:ln w="12700" cmpd="sng">
            <a:solidFill>
              <a:srgbClr val="00206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B974CA-7697-DB4F-6EAF-4BB5E3B12485}"/>
              </a:ext>
            </a:extLst>
          </p:cNvPr>
          <p:cNvCxnSpPr>
            <a:cxnSpLocks/>
          </p:cNvCxnSpPr>
          <p:nvPr/>
        </p:nvCxnSpPr>
        <p:spPr>
          <a:xfrm>
            <a:off x="2032995" y="1413501"/>
            <a:ext cx="959200" cy="0"/>
          </a:xfrm>
          <a:prstGeom prst="line">
            <a:avLst/>
          </a:prstGeom>
          <a:ln w="15875" cmpd="sng">
            <a:solidFill>
              <a:srgbClr val="FF0000"/>
            </a:solidFill>
            <a:prstDash val="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6E8001-1289-D3F4-226F-20B656B0E446}"/>
              </a:ext>
            </a:extLst>
          </p:cNvPr>
          <p:cNvCxnSpPr>
            <a:cxnSpLocks/>
          </p:cNvCxnSpPr>
          <p:nvPr/>
        </p:nvCxnSpPr>
        <p:spPr>
          <a:xfrm>
            <a:off x="2992195" y="1413501"/>
            <a:ext cx="0" cy="607452"/>
          </a:xfrm>
          <a:prstGeom prst="line">
            <a:avLst/>
          </a:prstGeom>
          <a:ln w="12700" cmpd="sng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6746BA-C843-0624-A28A-22BE4706F225}"/>
              </a:ext>
            </a:extLst>
          </p:cNvPr>
          <p:cNvCxnSpPr>
            <a:cxnSpLocks/>
          </p:cNvCxnSpPr>
          <p:nvPr/>
        </p:nvCxnSpPr>
        <p:spPr>
          <a:xfrm>
            <a:off x="3045857" y="1312616"/>
            <a:ext cx="0" cy="708337"/>
          </a:xfrm>
          <a:prstGeom prst="line">
            <a:avLst/>
          </a:prstGeom>
          <a:ln w="12700" cmpd="sng">
            <a:solidFill>
              <a:srgbClr val="002060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99A65B-F5F3-94DB-3EF7-ECC8349B98E4}"/>
              </a:ext>
            </a:extLst>
          </p:cNvPr>
          <p:cNvCxnSpPr>
            <a:cxnSpLocks/>
          </p:cNvCxnSpPr>
          <p:nvPr/>
        </p:nvCxnSpPr>
        <p:spPr>
          <a:xfrm>
            <a:off x="2086657" y="1312616"/>
            <a:ext cx="0" cy="206061"/>
          </a:xfrm>
          <a:prstGeom prst="line">
            <a:avLst/>
          </a:prstGeom>
          <a:ln w="12700" cmpd="sng">
            <a:solidFill>
              <a:srgbClr val="002060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936A23-1942-4548-E449-CFDD0C37C368}"/>
              </a:ext>
            </a:extLst>
          </p:cNvPr>
          <p:cNvCxnSpPr>
            <a:cxnSpLocks/>
          </p:cNvCxnSpPr>
          <p:nvPr/>
        </p:nvCxnSpPr>
        <p:spPr>
          <a:xfrm>
            <a:off x="2028705" y="1413501"/>
            <a:ext cx="4290" cy="105176"/>
          </a:xfrm>
          <a:prstGeom prst="line">
            <a:avLst/>
          </a:prstGeom>
          <a:ln w="12700" cmpd="sng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B6A192F-F1F5-915B-7558-35F681858074}"/>
              </a:ext>
            </a:extLst>
          </p:cNvPr>
          <p:cNvSpPr txBox="1"/>
          <p:nvPr/>
        </p:nvSpPr>
        <p:spPr>
          <a:xfrm>
            <a:off x="1688150" y="1050745"/>
            <a:ext cx="7970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Day of Maximum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C13B7D-3406-5CF7-82E9-F6BF32ECF357}"/>
              </a:ext>
            </a:extLst>
          </p:cNvPr>
          <p:cNvSpPr txBox="1"/>
          <p:nvPr/>
        </p:nvSpPr>
        <p:spPr>
          <a:xfrm>
            <a:off x="2603306" y="1044326"/>
            <a:ext cx="7777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Day of Minimum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6A731-4A8B-ABD5-067D-EF5A4F3D3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88" y="1144277"/>
            <a:ext cx="3965594" cy="3547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F55F3-EBB3-4AAF-E42F-F02D3B38045E}"/>
              </a:ext>
            </a:extLst>
          </p:cNvPr>
          <p:cNvSpPr txBox="1"/>
          <p:nvPr/>
        </p:nvSpPr>
        <p:spPr>
          <a:xfrm>
            <a:off x="5207266" y="950377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Day of maximum to minimum XCO</a:t>
            </a:r>
            <a:r>
              <a:rPr lang="en-US" sz="1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97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Effect – Seasonal Cycle Amplitude/Phase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594BF-FE06-82E7-5F71-9074A00C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1" y="1612096"/>
            <a:ext cx="2897145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8BB60-2E89-5AA8-442A-31CD67942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487" y="1612096"/>
            <a:ext cx="2897145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12419-F2EF-4B63-1B2B-31D7812D3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89"/>
          <a:stretch/>
        </p:blipFill>
        <p:spPr>
          <a:xfrm>
            <a:off x="7278047" y="1612096"/>
            <a:ext cx="608721" cy="259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E164FF-F4F8-BA96-5A13-6D8E0A374C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030"/>
          <a:stretch/>
        </p:blipFill>
        <p:spPr>
          <a:xfrm>
            <a:off x="7997287" y="1607067"/>
            <a:ext cx="608721" cy="2596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88A68-F78C-B902-7088-68A64B234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876"/>
          <a:stretch/>
        </p:blipFill>
        <p:spPr>
          <a:xfrm>
            <a:off x="6738739" y="1585754"/>
            <a:ext cx="505791" cy="26424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D92D72-3765-2AAD-39AD-DF13BF53789E}"/>
              </a:ext>
            </a:extLst>
          </p:cNvPr>
          <p:cNvSpPr txBox="1"/>
          <p:nvPr/>
        </p:nvSpPr>
        <p:spPr>
          <a:xfrm>
            <a:off x="1393687" y="1408970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All TCCON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0F6B7-332D-CABA-EC59-5A9A52568B36}"/>
              </a:ext>
            </a:extLst>
          </p:cNvPr>
          <p:cNvSpPr txBox="1"/>
          <p:nvPr/>
        </p:nvSpPr>
        <p:spPr>
          <a:xfrm>
            <a:off x="3852936" y="1408970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TCCON data collocated with OCO-2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70A29-EBCD-675F-8E97-E243586C6EA3}"/>
              </a:ext>
            </a:extLst>
          </p:cNvPr>
          <p:cNvSpPr txBox="1"/>
          <p:nvPr/>
        </p:nvSpPr>
        <p:spPr>
          <a:xfrm>
            <a:off x="7418740" y="1360846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FE92D-17D2-69ED-669D-C906A1D08FA3}"/>
              </a:ext>
            </a:extLst>
          </p:cNvPr>
          <p:cNvSpPr txBox="1"/>
          <p:nvPr/>
        </p:nvSpPr>
        <p:spPr>
          <a:xfrm>
            <a:off x="7907949" y="1360845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Collocated</a:t>
            </a:r>
          </a:p>
        </p:txBody>
      </p:sp>
    </p:spTree>
    <p:extLst>
      <p:ext uri="{BB962C8B-B14F-4D97-AF65-F5344CB8AC3E}">
        <p14:creationId xmlns:p14="http://schemas.microsoft.com/office/powerpoint/2010/main" val="80253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Scale - Seasonal Cycle Amplitude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C830-2649-032D-1F3B-D04828AD9562}"/>
              </a:ext>
            </a:extLst>
          </p:cNvPr>
          <p:cNvSpPr txBox="1"/>
          <p:nvPr/>
        </p:nvSpPr>
        <p:spPr>
          <a:xfrm>
            <a:off x="394855" y="1155150"/>
            <a:ext cx="4509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Comparisons against TCCON are spatially limited.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Multi-model</a:t>
            </a:r>
            <a:r>
              <a:rPr lang="en-US" sz="1400" dirty="0">
                <a:effectLst/>
              </a:rPr>
              <a:t> median (MMM) XCO</a:t>
            </a:r>
            <a:r>
              <a:rPr lang="en-US" sz="1400" baseline="-25000" dirty="0">
                <a:effectLst/>
              </a:rPr>
              <a:t>2 </a:t>
            </a:r>
            <a:r>
              <a:rPr lang="en-US" sz="1400" dirty="0"/>
              <a:t>is</a:t>
            </a:r>
            <a:r>
              <a:rPr lang="en-US" sz="1400" dirty="0">
                <a:effectLst/>
              </a:rPr>
              <a:t> derived from CO</a:t>
            </a:r>
            <a:r>
              <a:rPr lang="en-US" sz="1400" baseline="-25000" dirty="0">
                <a:effectLst/>
              </a:rPr>
              <a:t>2</a:t>
            </a:r>
            <a:r>
              <a:rPr lang="en-US" sz="1400" dirty="0">
                <a:effectLst/>
              </a:rPr>
              <a:t> fields of six models resampled at OCO-2 sounding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For consistency, only model XCO</a:t>
            </a:r>
            <a:r>
              <a:rPr lang="en-US" sz="1400" baseline="-25000" dirty="0">
                <a:effectLst/>
              </a:rPr>
              <a:t>2</a:t>
            </a:r>
            <a:r>
              <a:rPr lang="en-US" sz="1400" dirty="0">
                <a:effectLst/>
              </a:rPr>
              <a:t> that deviated by less than ±1.0 ppm from the initial median value are included.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Soundings are excluded if standard deviation amongst the models is &gt;0.7 ppm.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>
                <a:effectLst/>
              </a:rPr>
              <a:t>veraging kernel correction is applied to model XCO</a:t>
            </a:r>
            <a:r>
              <a:rPr lang="en-US" sz="1400" baseline="-25000" dirty="0">
                <a:effectLst/>
              </a:rPr>
              <a:t>2</a:t>
            </a:r>
            <a:r>
              <a:rPr lang="en-US" sz="1400" dirty="0">
                <a:effectLst/>
              </a:rPr>
              <a:t> values to account for differences in</a:t>
            </a:r>
            <a:br>
              <a:rPr lang="en-US" sz="1400" dirty="0"/>
            </a:br>
            <a:r>
              <a:rPr lang="en-US" sz="1400" dirty="0">
                <a:effectLst/>
              </a:rPr>
              <a:t>vertical sensitivities and prior profiles.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D1028-DCD4-A489-B4C1-E2522E80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92" y="857977"/>
            <a:ext cx="2862668" cy="197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8499A-FB95-BCA2-61BF-8705BAE2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86"/>
          <a:stretch/>
        </p:blipFill>
        <p:spPr>
          <a:xfrm>
            <a:off x="5057926" y="2924865"/>
            <a:ext cx="3795454" cy="1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9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Latitudinal Dependence - Seasonal Cycle Amplitude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05D63-06EE-2EFF-7C79-7F4D6620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61" y="1421039"/>
            <a:ext cx="4920719" cy="3139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3F9EE-0129-6AD2-E77A-44D2205C879F}"/>
              </a:ext>
            </a:extLst>
          </p:cNvPr>
          <p:cNvSpPr txBox="1"/>
          <p:nvPr/>
        </p:nvSpPr>
        <p:spPr>
          <a:xfrm>
            <a:off x="375920" y="1236131"/>
            <a:ext cx="33959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cs typeface="Calibri" panose="020F0502020204030204" pitchFamily="34" charset="0"/>
              </a:rPr>
              <a:t>OCO-2 soundings within 5° latitude bins are combined into single time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cs typeface="Calibri" panose="020F0502020204030204" pitchFamily="34" charset="0"/>
              </a:rPr>
              <a:t>Seasonal cycle is fitted using daily averages of OCO-2 XCO</a:t>
            </a:r>
            <a:r>
              <a:rPr lang="en-US" sz="1400" baseline="-25000" dirty="0">
                <a:effectLst/>
                <a:cs typeface="Calibri" panose="020F0502020204030204" pitchFamily="34" charset="0"/>
              </a:rPr>
              <a:t>2</a:t>
            </a:r>
            <a:r>
              <a:rPr lang="en-US" sz="1400" dirty="0">
                <a:effectLst/>
                <a:cs typeface="Calibri" panose="020F0502020204030204" pitchFamily="34" charset="0"/>
              </a:rPr>
              <a:t> and resampled model data.</a:t>
            </a:r>
            <a:br>
              <a:rPr lang="en-US" sz="1400" dirty="0">
                <a:effectLst/>
              </a:rPr>
            </a:br>
            <a:endParaRPr lang="en-US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MACC and Toronto are biased low between equator and mid-latitudes compared to other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OCO-2 SCA is shallower (~1ppm) over high northern latitudes compared to MMM.</a:t>
            </a:r>
          </a:p>
        </p:txBody>
      </p:sp>
    </p:spTree>
    <p:extLst>
      <p:ext uri="{BB962C8B-B14F-4D97-AF65-F5344CB8AC3E}">
        <p14:creationId xmlns:p14="http://schemas.microsoft.com/office/powerpoint/2010/main" val="181211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D85FD4-C2BB-8E28-E595-B7B134FA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92" y="2028780"/>
            <a:ext cx="4541088" cy="2843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Dependence - Seasonal Cycle Amplitude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A0BF3-29E3-8A6E-F3B8-DE8D95E7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45" y="993734"/>
            <a:ext cx="3959352" cy="107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60A86-AF1F-7AEF-9EC9-26EA6F652B76}"/>
              </a:ext>
            </a:extLst>
          </p:cNvPr>
          <p:cNvSpPr txBox="1"/>
          <p:nvPr/>
        </p:nvSpPr>
        <p:spPr>
          <a:xfrm>
            <a:off x="254000" y="1251484"/>
            <a:ext cx="385866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</a:t>
            </a:r>
            <a:r>
              <a:rPr lang="en-US" sz="1400" dirty="0">
                <a:effectLst/>
              </a:rPr>
              <a:t>n the mid-latitudes (45-50°N), seasonal cycle amplitude increases from west to east.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OCO-2 seasonal cycle amplitude increases from 7.4 ppm to 11.1 ppm from </a:t>
            </a:r>
            <a:r>
              <a:rPr lang="en-US" sz="1400" dirty="0">
                <a:effectLst/>
              </a:rPr>
              <a:t>180–120W to 120–180◦ E. 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OCO-2</a:t>
            </a:r>
            <a:r>
              <a:rPr lang="en-US" sz="1400" dirty="0">
                <a:effectLst/>
              </a:rPr>
              <a:t> seasonal cycle amplitude</a:t>
            </a:r>
            <a:br>
              <a:rPr lang="en-US" sz="1400" dirty="0"/>
            </a:br>
            <a:r>
              <a:rPr lang="en-US" sz="1400" dirty="0">
                <a:effectLst/>
              </a:rPr>
              <a:t>shallower over Northern America and Eurasia but elevated by ~1ppm over Eastern Asia.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LoFi</a:t>
            </a:r>
            <a:r>
              <a:rPr lang="en-US" sz="1400" dirty="0"/>
              <a:t> and CT biased high </a:t>
            </a:r>
            <a:r>
              <a:rPr lang="en-US" sz="1400" dirty="0">
                <a:effectLst/>
              </a:rPr>
              <a:t>over Northern America and Eurasia compared to other models.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561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16F55-4A91-29D1-CC23-551EFB792B7E}"/>
              </a:ext>
            </a:extLst>
          </p:cNvPr>
          <p:cNvSpPr txBox="1"/>
          <p:nvPr/>
        </p:nvSpPr>
        <p:spPr>
          <a:xfrm>
            <a:off x="977220" y="1110827"/>
            <a:ext cx="7067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Two independent approaches were used to evaluate the OCO-2 XCO</a:t>
            </a:r>
            <a:r>
              <a:rPr lang="en-US" sz="1400" baseline="-25000" dirty="0">
                <a:effectLst/>
              </a:rPr>
              <a:t>2</a:t>
            </a:r>
            <a:r>
              <a:rPr lang="en-US" sz="1400" dirty="0">
                <a:effectLst/>
              </a:rPr>
              <a:t> seasonal cycle: comparisons against TCCON and a Multi-Model Median truth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OCO-2 captures the seasonal cycle amplitude of TCCON </a:t>
            </a:r>
            <a:r>
              <a:rPr lang="en-US" sz="1400" dirty="0"/>
              <a:t>within </a:t>
            </a:r>
            <a:r>
              <a:rPr lang="en-US" sz="1400" dirty="0">
                <a:effectLst/>
              </a:rPr>
              <a:t>± </a:t>
            </a:r>
            <a:r>
              <a:rPr lang="en-US" sz="1400" dirty="0"/>
              <a:t>0.5 ppm for 13 sites and </a:t>
            </a:r>
            <a:r>
              <a:rPr lang="en-US" sz="1400" dirty="0">
                <a:effectLst/>
              </a:rPr>
              <a:t>± </a:t>
            </a:r>
            <a:r>
              <a:rPr lang="en-US" sz="1400" dirty="0"/>
              <a:t>0.25 ppm for 9 out of 15 sites in the Northern Hemisphere.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OCO-2 captures the seasonal cycle phase within </a:t>
            </a:r>
            <a:r>
              <a:rPr lang="en-US" sz="1400" dirty="0">
                <a:effectLst/>
              </a:rPr>
              <a:t>± 2 </a:t>
            </a:r>
            <a:r>
              <a:rPr lang="en-US" sz="1400" dirty="0">
                <a:cs typeface="Arial" panose="020B0604020202020204" pitchFamily="34" charset="0"/>
              </a:rPr>
              <a:t>days on average, with differences of up to two weeks over Bremen and Karlsruhe.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Model and satellite observations qualitatively agree for latitudes 0-65°N;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F</a:t>
            </a:r>
            <a:r>
              <a:rPr lang="en-US" sz="1400" dirty="0">
                <a:effectLst/>
              </a:rPr>
              <a:t>rom the 0-40°</a:t>
            </a:r>
            <a:r>
              <a:rPr lang="en-US" sz="1400" dirty="0"/>
              <a:t>N</a:t>
            </a:r>
            <a:r>
              <a:rPr lang="en-US" sz="1400" dirty="0">
                <a:effectLst/>
              </a:rPr>
              <a:t> model SCA is shallower than OCO-2 (driven by two models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F</a:t>
            </a:r>
            <a:r>
              <a:rPr lang="en-US" sz="1400" dirty="0">
                <a:effectLst/>
              </a:rPr>
              <a:t>rom 40°N upward, OCO-2 SCA is ~1ppm shallower than MMM.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Longitudinal changes in SCA at mid-latitudes qualitatively agree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</a:rPr>
              <a:t>Increases in SCA by ~4ppm west to east with OCO-2 SCA slightly shallowe</a:t>
            </a:r>
            <a:r>
              <a:rPr lang="en-US" sz="1400" dirty="0"/>
              <a:t>r than MMM by few tens of a ppm.</a:t>
            </a:r>
          </a:p>
        </p:txBody>
      </p:sp>
    </p:spTree>
    <p:extLst>
      <p:ext uri="{BB962C8B-B14F-4D97-AF65-F5344CB8AC3E}">
        <p14:creationId xmlns:p14="http://schemas.microsoft.com/office/powerpoint/2010/main" val="50924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2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968" y="6583421"/>
            <a:ext cx="8514080" cy="43410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89F6E8-D2FA-C3CA-97F0-758305C1A240}"/>
              </a:ext>
            </a:extLst>
          </p:cNvPr>
          <p:cNvSpPr txBox="1">
            <a:spLocks/>
          </p:cNvSpPr>
          <p:nvPr/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DCDD2F-A56A-1C9B-85AC-402253401CA2}"/>
              </a:ext>
            </a:extLst>
          </p:cNvPr>
          <p:cNvSpPr txBox="1"/>
          <p:nvPr/>
        </p:nvSpPr>
        <p:spPr>
          <a:xfrm>
            <a:off x="451953" y="1315720"/>
            <a:ext cx="418742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Seasonal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cycle is an indicator of the dynamics of CO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uptake and release in terrestrial ecosystems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Understanding seasonal changes of CO</a:t>
            </a:r>
            <a:r>
              <a:rPr lang="en-US" sz="1400" baseline="-25000" dirty="0"/>
              <a:t>2</a:t>
            </a:r>
            <a:r>
              <a:rPr lang="en-US" sz="1400" dirty="0"/>
              <a:t> is essential for gaining insights into complex dynamics of the terrestrial carbon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Seasonal cycle is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important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quantity for testing the accuracy of CO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measurements from space.</a:t>
            </a:r>
            <a:r>
              <a:rPr lang="en-US" sz="1400" dirty="0">
                <a:effectLst/>
              </a:rPr>
              <a:t> </a:t>
            </a:r>
            <a:endParaRPr lang="en-US" sz="1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FA22F6-F928-D6FB-495B-376DF85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56" y="1315720"/>
            <a:ext cx="4003575" cy="30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724998-623F-39C3-DE74-BF35BD55D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15" t="49437"/>
          <a:stretch/>
        </p:blipFill>
        <p:spPr>
          <a:xfrm>
            <a:off x="3238787" y="1696840"/>
            <a:ext cx="2666425" cy="1928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C7D3A-9337-C568-079C-4B9D0118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034" y="1589326"/>
            <a:ext cx="2686816" cy="2153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45550-6F14-AC2C-76F2-3ABE5F37A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27"/>
          <a:stretch/>
        </p:blipFill>
        <p:spPr>
          <a:xfrm>
            <a:off x="262852" y="1739473"/>
            <a:ext cx="2701966" cy="17869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AE00D7-86C7-6B0A-8058-0C982A14B91B}"/>
              </a:ext>
            </a:extLst>
          </p:cNvPr>
          <p:cNvSpPr/>
          <p:nvPr/>
        </p:nvSpPr>
        <p:spPr>
          <a:xfrm flipV="1">
            <a:off x="3048331" y="1742959"/>
            <a:ext cx="376906" cy="119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D11E8-E8AF-BED0-CFAB-5ED6FBA2032D}"/>
              </a:ext>
            </a:extLst>
          </p:cNvPr>
          <p:cNvSpPr txBox="1"/>
          <p:nvPr/>
        </p:nvSpPr>
        <p:spPr>
          <a:xfrm>
            <a:off x="356784" y="3805086"/>
            <a:ext cx="8787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/>
              <a:t>Figures:</a:t>
            </a:r>
            <a:r>
              <a:rPr lang="en-US" sz="800" dirty="0"/>
              <a:t> Lindqvist, H, et. al.: Does GOSAT capture the true seasonal cycle of carbon dioxide?, Atmos. Chem. Phys., 15, 13023–13040, https://</a:t>
            </a:r>
            <a:r>
              <a:rPr lang="en-US" sz="800" dirty="0" err="1"/>
              <a:t>doi.org</a:t>
            </a:r>
            <a:r>
              <a:rPr lang="en-US" sz="800" dirty="0"/>
              <a:t>/10.5194/acp-15-13023-2015, 2015.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BA2A07-C353-8397-F600-A9DF4E9AACA3}"/>
              </a:ext>
            </a:extLst>
          </p:cNvPr>
          <p:cNvGrpSpPr/>
          <p:nvPr/>
        </p:nvGrpSpPr>
        <p:grpSpPr>
          <a:xfrm>
            <a:off x="356784" y="390404"/>
            <a:ext cx="8507130" cy="955570"/>
            <a:chOff x="356784" y="1252074"/>
            <a:chExt cx="8507130" cy="9555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198974-D5AE-39C9-E808-5A7E8408620E}"/>
                </a:ext>
              </a:extLst>
            </p:cNvPr>
            <p:cNvGrpSpPr/>
            <p:nvPr/>
          </p:nvGrpSpPr>
          <p:grpSpPr>
            <a:xfrm>
              <a:off x="509355" y="1252074"/>
              <a:ext cx="8201988" cy="955570"/>
              <a:chOff x="892968" y="1115993"/>
              <a:chExt cx="9404329" cy="109564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887030C-B026-F779-201E-51EB2B960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4760"/>
              <a:stretch/>
            </p:blipFill>
            <p:spPr>
              <a:xfrm>
                <a:off x="2812173" y="1115993"/>
                <a:ext cx="7485124" cy="96114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C038BB1-725D-3040-49AC-F9AAB74387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9067" b="64760"/>
              <a:stretch/>
            </p:blipFill>
            <p:spPr>
              <a:xfrm>
                <a:off x="892969" y="1391010"/>
                <a:ext cx="1976870" cy="82063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6BF94A8-DF83-17F7-2AFA-1C0554FBF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97" r="72180" b="77868"/>
              <a:stretch/>
            </p:blipFill>
            <p:spPr>
              <a:xfrm>
                <a:off x="892968" y="1243914"/>
                <a:ext cx="1830549" cy="147096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5E6D48-AFC1-496B-BCEE-213AF48644EE}"/>
                </a:ext>
              </a:extLst>
            </p:cNvPr>
            <p:cNvSpPr/>
            <p:nvPr/>
          </p:nvSpPr>
          <p:spPr>
            <a:xfrm>
              <a:off x="356784" y="1252074"/>
              <a:ext cx="8507130" cy="9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A41012-0338-C481-95BB-856CCD20237B}"/>
              </a:ext>
            </a:extLst>
          </p:cNvPr>
          <p:cNvSpPr txBox="1"/>
          <p:nvPr/>
        </p:nvSpPr>
        <p:spPr>
          <a:xfrm>
            <a:off x="686458" y="4271917"/>
            <a:ext cx="80248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2022 Update: </a:t>
            </a:r>
            <a:r>
              <a:rPr lang="en-US" sz="1000" dirty="0"/>
              <a:t>Taylor, T. E., et al.: An 11-year record of XCO</a:t>
            </a:r>
            <a:r>
              <a:rPr lang="en-US" sz="1000" baseline="-25000" dirty="0"/>
              <a:t>2</a:t>
            </a:r>
            <a:r>
              <a:rPr lang="en-US" sz="1000" dirty="0"/>
              <a:t> estimates derived from GOSAT measurements using the NASA ACOS version 9 retrieval algorithm, Earth Syst. Sci. Data, 14, 325–360, https://</a:t>
            </a:r>
            <a:r>
              <a:rPr lang="en-US" sz="1000" dirty="0" err="1"/>
              <a:t>doi.org</a:t>
            </a:r>
            <a:r>
              <a:rPr lang="en-US" sz="1000" dirty="0"/>
              <a:t>/10.5194/essd-14-325-2022, 2022. </a:t>
            </a:r>
          </a:p>
        </p:txBody>
      </p:sp>
    </p:spTree>
    <p:extLst>
      <p:ext uri="{BB962C8B-B14F-4D97-AF65-F5344CB8AC3E}">
        <p14:creationId xmlns:p14="http://schemas.microsoft.com/office/powerpoint/2010/main" val="170230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968" y="6583421"/>
            <a:ext cx="8514080" cy="43410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89F6E8-D2FA-C3CA-97F0-758305C1A240}"/>
              </a:ext>
            </a:extLst>
          </p:cNvPr>
          <p:cNvSpPr txBox="1">
            <a:spLocks/>
          </p:cNvSpPr>
          <p:nvPr/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Remotely Sensed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BFF5BB-E01F-0DD3-B9D0-1F6583D06825}"/>
              </a:ext>
            </a:extLst>
          </p:cNvPr>
          <p:cNvSpPr txBox="1"/>
          <p:nvPr/>
        </p:nvSpPr>
        <p:spPr>
          <a:xfrm>
            <a:off x="572489" y="1217888"/>
            <a:ext cx="3729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OCO-2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ACOS V11.1 XCO</a:t>
            </a:r>
            <a:r>
              <a:rPr lang="en-US" sz="1400" baseline="-25000" dirty="0"/>
              <a:t>2</a:t>
            </a:r>
            <a:r>
              <a:rPr lang="en-US" sz="1400" dirty="0"/>
              <a:t> (x2007)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Sept. 2014 – Dec. 2022</a:t>
            </a:r>
          </a:p>
          <a:p>
            <a:endParaRPr lang="en-US" sz="1400" dirty="0"/>
          </a:p>
          <a:p>
            <a:r>
              <a:rPr lang="en-US" sz="1400" b="1" dirty="0"/>
              <a:t>TCCON (Truth Proxy)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GGG2020 XCO</a:t>
            </a:r>
            <a:r>
              <a:rPr lang="en-US" sz="1400" baseline="-25000" dirty="0"/>
              <a:t>2 </a:t>
            </a:r>
            <a:r>
              <a:rPr lang="en-US" sz="1400" dirty="0"/>
              <a:t>(x2007)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Northern Hemisphere Sites</a:t>
            </a:r>
          </a:p>
          <a:p>
            <a:endParaRPr lang="en-US" sz="1400" dirty="0"/>
          </a:p>
          <a:p>
            <a:r>
              <a:rPr lang="en-US" sz="1400" b="1" dirty="0"/>
              <a:t>Collocation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±2.5° Latitude, ±5 Longitude for nadir and glint observations (modified for city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Target mode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TCCON XCO</a:t>
            </a:r>
            <a:r>
              <a:rPr lang="en-US" sz="1400" baseline="-25000" dirty="0"/>
              <a:t>2 </a:t>
            </a:r>
            <a:r>
              <a:rPr lang="en-US" sz="1400" dirty="0"/>
              <a:t>within</a:t>
            </a:r>
            <a:r>
              <a:rPr lang="en-US" sz="1400" baseline="-25000" dirty="0"/>
              <a:t> </a:t>
            </a:r>
            <a:r>
              <a:rPr lang="en-US" sz="1400" dirty="0"/>
              <a:t>±1h of OCO-2 overpass time</a:t>
            </a:r>
            <a:endParaRPr lang="en-US" sz="1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endParaRPr lang="en-US" sz="14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A60414-9FE3-BC7F-A1C8-809C90CD7EE6}"/>
              </a:ext>
            </a:extLst>
          </p:cNvPr>
          <p:cNvGrpSpPr/>
          <p:nvPr/>
        </p:nvGrpSpPr>
        <p:grpSpPr>
          <a:xfrm>
            <a:off x="4754657" y="1003257"/>
            <a:ext cx="4013423" cy="3298524"/>
            <a:chOff x="4754657" y="1003257"/>
            <a:chExt cx="4013423" cy="32985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884026-A7E2-07F2-36F5-624569D6DB1E}"/>
                </a:ext>
              </a:extLst>
            </p:cNvPr>
            <p:cNvSpPr txBox="1"/>
            <p:nvPr/>
          </p:nvSpPr>
          <p:spPr>
            <a:xfrm>
              <a:off x="7049236" y="3795393"/>
              <a:ext cx="17188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16-day average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Land + Ocean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A869B-107F-CBD8-65D5-ECBDDF886A41}"/>
                </a:ext>
              </a:extLst>
            </p:cNvPr>
            <p:cNvSpPr/>
            <p:nvPr/>
          </p:nvSpPr>
          <p:spPr>
            <a:xfrm>
              <a:off x="4999384" y="1374871"/>
              <a:ext cx="546931" cy="381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90C889-C0C2-AB64-2F9C-1E8286B4D33D}"/>
                </a:ext>
              </a:extLst>
            </p:cNvPr>
            <p:cNvGrpSpPr/>
            <p:nvPr/>
          </p:nvGrpSpPr>
          <p:grpSpPr>
            <a:xfrm>
              <a:off x="4754657" y="1003257"/>
              <a:ext cx="3816854" cy="3298524"/>
              <a:chOff x="4754657" y="1003257"/>
              <a:chExt cx="3816854" cy="32985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B796297-53A9-6B35-5743-6F82E12135EC}"/>
                  </a:ext>
                </a:extLst>
              </p:cNvPr>
              <p:cNvGrpSpPr/>
              <p:nvPr/>
            </p:nvGrpSpPr>
            <p:grpSpPr>
              <a:xfrm>
                <a:off x="4754657" y="1217889"/>
                <a:ext cx="3816854" cy="3083892"/>
                <a:chOff x="3094405" y="1083131"/>
                <a:chExt cx="3689350" cy="298087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ECA0EA4F-B174-8C7A-A5AB-61F0DB7D9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0972" t="28271" r="14028"/>
                <a:stretch/>
              </p:blipFill>
              <p:spPr>
                <a:xfrm rot="5400000">
                  <a:off x="3448643" y="728893"/>
                  <a:ext cx="2980874" cy="3689349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91076C4-B57B-B824-9383-FC1FDDED5698}"/>
                    </a:ext>
                  </a:extLst>
                </p:cNvPr>
                <p:cNvSpPr/>
                <p:nvPr/>
              </p:nvSpPr>
              <p:spPr>
                <a:xfrm>
                  <a:off x="6330461" y="3045064"/>
                  <a:ext cx="453293" cy="26865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52DB22A-E09F-4032-4B3F-D94D7D8E5A2D}"/>
                    </a:ext>
                  </a:extLst>
                </p:cNvPr>
                <p:cNvSpPr/>
                <p:nvPr/>
              </p:nvSpPr>
              <p:spPr>
                <a:xfrm>
                  <a:off x="6643077" y="1867382"/>
                  <a:ext cx="140675" cy="59446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6879771-D8EB-6BBF-6D4E-C531B924C006}"/>
                    </a:ext>
                  </a:extLst>
                </p:cNvPr>
                <p:cNvSpPr/>
                <p:nvPr/>
              </p:nvSpPr>
              <p:spPr>
                <a:xfrm>
                  <a:off x="6021753" y="3192587"/>
                  <a:ext cx="762002" cy="8714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273B27-D622-A426-36AB-B7999EE7DB79}"/>
                  </a:ext>
                </a:extLst>
              </p:cNvPr>
              <p:cNvSpPr txBox="1"/>
              <p:nvPr/>
            </p:nvSpPr>
            <p:spPr>
              <a:xfrm>
                <a:off x="6032272" y="1003257"/>
                <a:ext cx="1258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OCO-2 XCO</a:t>
                </a:r>
                <a:r>
                  <a:rPr lang="en-US" sz="1400" baseline="-25000" dirty="0"/>
                  <a:t>2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B36BA4-DC5E-D92D-7E97-CFCCC528CA55}"/>
                </a:ext>
              </a:extLst>
            </p:cNvPr>
            <p:cNvSpPr/>
            <p:nvPr/>
          </p:nvSpPr>
          <p:spPr>
            <a:xfrm>
              <a:off x="4999384" y="1353661"/>
              <a:ext cx="629339" cy="4341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BEF5B1F-EC64-EAFE-0079-7815D793F138}"/>
              </a:ext>
            </a:extLst>
          </p:cNvPr>
          <p:cNvSpPr txBox="1"/>
          <p:nvPr/>
        </p:nvSpPr>
        <p:spPr>
          <a:xfrm>
            <a:off x="7330254" y="378140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16-Day Average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Land and Ocean</a:t>
            </a:r>
          </a:p>
        </p:txBody>
      </p:sp>
    </p:spTree>
    <p:extLst>
      <p:ext uri="{BB962C8B-B14F-4D97-AF65-F5344CB8AC3E}">
        <p14:creationId xmlns:p14="http://schemas.microsoft.com/office/powerpoint/2010/main" val="303961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Skewed Sine Wave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93F1-E079-967D-6591-0C900D08C9F0}"/>
              </a:ext>
            </a:extLst>
          </p:cNvPr>
          <p:cNvSpPr txBox="1"/>
          <p:nvPr/>
        </p:nvSpPr>
        <p:spPr>
          <a:xfrm>
            <a:off x="449123" y="976430"/>
            <a:ext cx="85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seasonal cycle of XCO</a:t>
            </a:r>
            <a:r>
              <a:rPr lang="en-US" sz="1200" baseline="-25000" dirty="0"/>
              <a:t>2</a:t>
            </a:r>
            <a:r>
              <a:rPr lang="en-US" sz="1200" dirty="0"/>
              <a:t> can be parameterized as a skewed sine wave with an upward trend (Lindqvist et al.,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15B4-5ED6-2B23-611C-696CB90A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00" y="1613479"/>
            <a:ext cx="4107135" cy="1925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88875B1-DB58-92CA-CDF1-D38B5C05D401}"/>
              </a:ext>
            </a:extLst>
          </p:cNvPr>
          <p:cNvGrpSpPr/>
          <p:nvPr/>
        </p:nvGrpSpPr>
        <p:grpSpPr>
          <a:xfrm>
            <a:off x="449123" y="2682798"/>
            <a:ext cx="4578685" cy="1523496"/>
            <a:chOff x="360362" y="2455379"/>
            <a:chExt cx="4578685" cy="152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9B8E5A-8E89-4BD9-A18F-4C8C64900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782" r="41091" b="46180"/>
            <a:stretch/>
          </p:blipFill>
          <p:spPr>
            <a:xfrm>
              <a:off x="360362" y="2455379"/>
              <a:ext cx="4578685" cy="12234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041C12-C3AF-08A6-2EF5-76A033F29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852" r="41671" b="735"/>
            <a:stretch/>
          </p:blipFill>
          <p:spPr>
            <a:xfrm>
              <a:off x="360362" y="3547434"/>
              <a:ext cx="4533609" cy="43144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399743-94CF-DE99-E76E-5F6FE0E8D4C5}"/>
              </a:ext>
            </a:extLst>
          </p:cNvPr>
          <p:cNvSpPr txBox="1"/>
          <p:nvPr/>
        </p:nvSpPr>
        <p:spPr>
          <a:xfrm>
            <a:off x="449123" y="4318636"/>
            <a:ext cx="7827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method cannot be used to quantify interannual variability but it gives an average SCA pretty conveniently.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E00137-5DBA-4CF7-CE9C-261BCD83CA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5"/>
          <a:stretch/>
        </p:blipFill>
        <p:spPr>
          <a:xfrm>
            <a:off x="5234687" y="2716780"/>
            <a:ext cx="3394158" cy="136896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17BCC63-BC95-9356-10E4-B307C4DCC388}"/>
              </a:ext>
            </a:extLst>
          </p:cNvPr>
          <p:cNvSpPr txBox="1"/>
          <p:nvPr/>
        </p:nvSpPr>
        <p:spPr>
          <a:xfrm>
            <a:off x="2479200" y="2493085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Lamont TCCON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B28721-2CE4-FF7C-1000-02A92E048711}"/>
              </a:ext>
            </a:extLst>
          </p:cNvPr>
          <p:cNvSpPr txBox="1"/>
          <p:nvPr/>
        </p:nvSpPr>
        <p:spPr>
          <a:xfrm>
            <a:off x="6039249" y="2493227"/>
            <a:ext cx="2377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Mean Seasonal Cycle Lamont TCCON</a:t>
            </a:r>
          </a:p>
        </p:txBody>
      </p:sp>
    </p:spTree>
    <p:extLst>
      <p:ext uri="{BB962C8B-B14F-4D97-AF65-F5344CB8AC3E}">
        <p14:creationId xmlns:p14="http://schemas.microsoft.com/office/powerpoint/2010/main" val="152713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Skewed Sine Wave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93F1-E079-967D-6591-0C900D08C9F0}"/>
              </a:ext>
            </a:extLst>
          </p:cNvPr>
          <p:cNvSpPr txBox="1"/>
          <p:nvPr/>
        </p:nvSpPr>
        <p:spPr>
          <a:xfrm>
            <a:off x="449123" y="976430"/>
            <a:ext cx="85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seasonal cycle of XCO</a:t>
            </a:r>
            <a:r>
              <a:rPr lang="en-US" sz="1200" baseline="-25000" dirty="0"/>
              <a:t>2</a:t>
            </a:r>
            <a:r>
              <a:rPr lang="en-US" sz="1200" dirty="0"/>
              <a:t> can be parameterized as a skewed sine wave with an upward trend (Lindqvist et al.,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15B4-5ED6-2B23-611C-696CB90A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00" y="1613479"/>
            <a:ext cx="4107135" cy="1925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B8E5A-8E89-4BD9-A18F-4C8C64900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2" r="41091" b="46180"/>
          <a:stretch/>
        </p:blipFill>
        <p:spPr>
          <a:xfrm>
            <a:off x="449123" y="2682798"/>
            <a:ext cx="4578685" cy="1223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041C12-C3AF-08A6-2EF5-76A033F29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852" r="41671" b="735"/>
          <a:stretch/>
        </p:blipFill>
        <p:spPr>
          <a:xfrm>
            <a:off x="449123" y="3774853"/>
            <a:ext cx="4533609" cy="431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F4A8E3-6E2F-E38D-83A0-004DD502EBA1}"/>
              </a:ext>
            </a:extLst>
          </p:cNvPr>
          <p:cNvSpPr txBox="1"/>
          <p:nvPr/>
        </p:nvSpPr>
        <p:spPr>
          <a:xfrm>
            <a:off x="2597823" y="188573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Linear trend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1A864F-1EDD-33A9-4C78-2F4A9F4F27AB}"/>
              </a:ext>
            </a:extLst>
          </p:cNvPr>
          <p:cNvSpPr txBox="1"/>
          <p:nvPr/>
        </p:nvSpPr>
        <p:spPr>
          <a:xfrm>
            <a:off x="3944692" y="1884781"/>
            <a:ext cx="2050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Seasonal Cycle Amplitude: 2*|a</a:t>
            </a:r>
            <a:r>
              <a:rPr lang="en-US" sz="1000" baseline="-25000" dirty="0">
                <a:solidFill>
                  <a:srgbClr val="FFC000"/>
                </a:solidFill>
              </a:rPr>
              <a:t>2</a:t>
            </a:r>
            <a:r>
              <a:rPr lang="en-US" sz="1000" dirty="0">
                <a:solidFill>
                  <a:srgbClr val="FFC000"/>
                </a:solidFill>
              </a:rPr>
              <a:t>|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D0F6DB-D48A-FE6A-3EBF-D8081E8180F7}"/>
              </a:ext>
            </a:extLst>
          </p:cNvPr>
          <p:cNvSpPr/>
          <p:nvPr/>
        </p:nvSpPr>
        <p:spPr>
          <a:xfrm>
            <a:off x="3164982" y="1613479"/>
            <a:ext cx="594360" cy="21317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DE32E9-42C3-7633-232E-9DF70E8FD287}"/>
              </a:ext>
            </a:extLst>
          </p:cNvPr>
          <p:cNvSpPr/>
          <p:nvPr/>
        </p:nvSpPr>
        <p:spPr>
          <a:xfrm>
            <a:off x="3900580" y="1611951"/>
            <a:ext cx="191681" cy="2131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9743-94CF-DE99-E76E-5F6FE0E8D4C5}"/>
              </a:ext>
            </a:extLst>
          </p:cNvPr>
          <p:cNvSpPr txBox="1"/>
          <p:nvPr/>
        </p:nvSpPr>
        <p:spPr>
          <a:xfrm>
            <a:off x="449123" y="4318636"/>
            <a:ext cx="7827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method cannot be used to quantify interannual variability but it gives an average SCA pretty conveniently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181AA9-D3A3-8D0C-FE5F-3FF1E526DA9F}"/>
              </a:ext>
            </a:extLst>
          </p:cNvPr>
          <p:cNvCxnSpPr>
            <a:cxnSpLocks/>
          </p:cNvCxnSpPr>
          <p:nvPr/>
        </p:nvCxnSpPr>
        <p:spPr>
          <a:xfrm flipV="1">
            <a:off x="998113" y="2895243"/>
            <a:ext cx="3915177" cy="742692"/>
          </a:xfrm>
          <a:prstGeom prst="line">
            <a:avLst/>
          </a:prstGeom>
          <a:ln w="22225" cmpd="sng">
            <a:solidFill>
              <a:schemeClr val="accent3">
                <a:lumMod val="60000"/>
                <a:lumOff val="40000"/>
                <a:alpha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EE00137-5DBA-4CF7-CE9C-261BCD83CA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5"/>
          <a:stretch/>
        </p:blipFill>
        <p:spPr>
          <a:xfrm>
            <a:off x="5234687" y="2716780"/>
            <a:ext cx="3394158" cy="136896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C42262-EE67-D49F-2941-A5EA1D04990E}"/>
              </a:ext>
            </a:extLst>
          </p:cNvPr>
          <p:cNvCxnSpPr>
            <a:cxnSpLocks/>
          </p:cNvCxnSpPr>
          <p:nvPr/>
        </p:nvCxnSpPr>
        <p:spPr>
          <a:xfrm>
            <a:off x="6834235" y="3033300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B03EF-0B6C-86E2-7C1B-CF23380274EC}"/>
              </a:ext>
            </a:extLst>
          </p:cNvPr>
          <p:cNvCxnSpPr>
            <a:cxnSpLocks/>
          </p:cNvCxnSpPr>
          <p:nvPr/>
        </p:nvCxnSpPr>
        <p:spPr>
          <a:xfrm>
            <a:off x="6834235" y="3546308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C1C3092-5556-D91D-7F13-A0E0A6F3A033}"/>
              </a:ext>
            </a:extLst>
          </p:cNvPr>
          <p:cNvCxnSpPr/>
          <p:nvPr/>
        </p:nvCxnSpPr>
        <p:spPr>
          <a:xfrm>
            <a:off x="7655733" y="3081484"/>
            <a:ext cx="0" cy="421262"/>
          </a:xfrm>
          <a:prstGeom prst="straightConnector1">
            <a:avLst/>
          </a:prstGeom>
          <a:ln w="12700" cmpd="sng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C34C394-0F44-47FD-A544-6AA1C5E5C398}"/>
              </a:ext>
            </a:extLst>
          </p:cNvPr>
          <p:cNvSpPr txBox="1"/>
          <p:nvPr/>
        </p:nvSpPr>
        <p:spPr>
          <a:xfrm>
            <a:off x="7629760" y="3080015"/>
            <a:ext cx="558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SCA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7BCC63-BC95-9356-10E4-B307C4DCC388}"/>
              </a:ext>
            </a:extLst>
          </p:cNvPr>
          <p:cNvSpPr txBox="1"/>
          <p:nvPr/>
        </p:nvSpPr>
        <p:spPr>
          <a:xfrm>
            <a:off x="2479200" y="2493085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Lamont TCCON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EE504-5FD3-76F6-7B93-D0835CB916BC}"/>
              </a:ext>
            </a:extLst>
          </p:cNvPr>
          <p:cNvSpPr txBox="1"/>
          <p:nvPr/>
        </p:nvSpPr>
        <p:spPr>
          <a:xfrm>
            <a:off x="6039249" y="2493227"/>
            <a:ext cx="2377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Mean Seasonal Cycle Lamont TCCON</a:t>
            </a:r>
          </a:p>
        </p:txBody>
      </p:sp>
    </p:spTree>
    <p:extLst>
      <p:ext uri="{BB962C8B-B14F-4D97-AF65-F5344CB8AC3E}">
        <p14:creationId xmlns:p14="http://schemas.microsoft.com/office/powerpoint/2010/main" val="313841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Skewed Sine Wave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93F1-E079-967D-6591-0C900D08C9F0}"/>
              </a:ext>
            </a:extLst>
          </p:cNvPr>
          <p:cNvSpPr txBox="1"/>
          <p:nvPr/>
        </p:nvSpPr>
        <p:spPr>
          <a:xfrm>
            <a:off x="449123" y="976430"/>
            <a:ext cx="85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seasonal cycle of XCO</a:t>
            </a:r>
            <a:r>
              <a:rPr lang="en-US" sz="1200" baseline="-25000" dirty="0"/>
              <a:t>2</a:t>
            </a:r>
            <a:r>
              <a:rPr lang="en-US" sz="1200" dirty="0"/>
              <a:t> can be parameterized as a skewed sine wave with an upward trend (Lindqvist et al.,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15B4-5ED6-2B23-611C-696CB90A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00" y="1613479"/>
            <a:ext cx="4107135" cy="1925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88875B1-DB58-92CA-CDF1-D38B5C05D401}"/>
              </a:ext>
            </a:extLst>
          </p:cNvPr>
          <p:cNvGrpSpPr/>
          <p:nvPr/>
        </p:nvGrpSpPr>
        <p:grpSpPr>
          <a:xfrm>
            <a:off x="449123" y="2682798"/>
            <a:ext cx="4578685" cy="1523496"/>
            <a:chOff x="360362" y="2455379"/>
            <a:chExt cx="4578685" cy="152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9B8E5A-8E89-4BD9-A18F-4C8C64900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782" r="41091" b="46180"/>
            <a:stretch/>
          </p:blipFill>
          <p:spPr>
            <a:xfrm>
              <a:off x="360362" y="2455379"/>
              <a:ext cx="4578685" cy="12234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041C12-C3AF-08A6-2EF5-76A033F29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852" r="41671" b="735"/>
            <a:stretch/>
          </p:blipFill>
          <p:spPr>
            <a:xfrm>
              <a:off x="360362" y="3547434"/>
              <a:ext cx="4533609" cy="43144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F4A8E3-6E2F-E38D-83A0-004DD502EBA1}"/>
              </a:ext>
            </a:extLst>
          </p:cNvPr>
          <p:cNvSpPr txBox="1"/>
          <p:nvPr/>
        </p:nvSpPr>
        <p:spPr>
          <a:xfrm>
            <a:off x="2597823" y="188573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Linear trend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1A864F-1EDD-33A9-4C78-2F4A9F4F27AB}"/>
              </a:ext>
            </a:extLst>
          </p:cNvPr>
          <p:cNvSpPr txBox="1"/>
          <p:nvPr/>
        </p:nvSpPr>
        <p:spPr>
          <a:xfrm>
            <a:off x="3944692" y="1884781"/>
            <a:ext cx="2050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Seasonal Cycle Amplitude: 2*|a</a:t>
            </a:r>
            <a:r>
              <a:rPr lang="en-US" sz="1000" baseline="-25000" dirty="0">
                <a:solidFill>
                  <a:srgbClr val="FFC000"/>
                </a:solidFill>
              </a:rPr>
              <a:t>2</a:t>
            </a:r>
            <a:r>
              <a:rPr lang="en-US" sz="1000" dirty="0">
                <a:solidFill>
                  <a:srgbClr val="FFC000"/>
                </a:solidFill>
              </a:rPr>
              <a:t>|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D0F6DB-D48A-FE6A-3EBF-D8081E8180F7}"/>
              </a:ext>
            </a:extLst>
          </p:cNvPr>
          <p:cNvSpPr/>
          <p:nvPr/>
        </p:nvSpPr>
        <p:spPr>
          <a:xfrm>
            <a:off x="3164982" y="1613479"/>
            <a:ext cx="594360" cy="21317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DE32E9-42C3-7633-232E-9DF70E8FD287}"/>
              </a:ext>
            </a:extLst>
          </p:cNvPr>
          <p:cNvSpPr/>
          <p:nvPr/>
        </p:nvSpPr>
        <p:spPr>
          <a:xfrm>
            <a:off x="3900580" y="1611951"/>
            <a:ext cx="191681" cy="2131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9743-94CF-DE99-E76E-5F6FE0E8D4C5}"/>
              </a:ext>
            </a:extLst>
          </p:cNvPr>
          <p:cNvSpPr txBox="1"/>
          <p:nvPr/>
        </p:nvSpPr>
        <p:spPr>
          <a:xfrm>
            <a:off x="449123" y="4318636"/>
            <a:ext cx="7827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method cannot be used to quantify interannual variability but it gives an average SCA pretty conveniently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181AA9-D3A3-8D0C-FE5F-3FF1E526DA9F}"/>
              </a:ext>
            </a:extLst>
          </p:cNvPr>
          <p:cNvCxnSpPr>
            <a:cxnSpLocks/>
          </p:cNvCxnSpPr>
          <p:nvPr/>
        </p:nvCxnSpPr>
        <p:spPr>
          <a:xfrm flipV="1">
            <a:off x="998113" y="2895243"/>
            <a:ext cx="3915177" cy="742692"/>
          </a:xfrm>
          <a:prstGeom prst="line">
            <a:avLst/>
          </a:prstGeom>
          <a:ln w="22225" cmpd="sng">
            <a:solidFill>
              <a:schemeClr val="accent3">
                <a:lumMod val="60000"/>
                <a:lumOff val="40000"/>
                <a:alpha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EE00137-5DBA-4CF7-CE9C-261BCD83CA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5"/>
          <a:stretch/>
        </p:blipFill>
        <p:spPr>
          <a:xfrm>
            <a:off x="5234687" y="2716780"/>
            <a:ext cx="3394158" cy="136896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C42262-EE67-D49F-2941-A5EA1D04990E}"/>
              </a:ext>
            </a:extLst>
          </p:cNvPr>
          <p:cNvCxnSpPr>
            <a:cxnSpLocks/>
          </p:cNvCxnSpPr>
          <p:nvPr/>
        </p:nvCxnSpPr>
        <p:spPr>
          <a:xfrm>
            <a:off x="6834235" y="3033300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B03EF-0B6C-86E2-7C1B-CF23380274EC}"/>
              </a:ext>
            </a:extLst>
          </p:cNvPr>
          <p:cNvCxnSpPr>
            <a:cxnSpLocks/>
          </p:cNvCxnSpPr>
          <p:nvPr/>
        </p:nvCxnSpPr>
        <p:spPr>
          <a:xfrm>
            <a:off x="6834235" y="3546308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C1C3092-5556-D91D-7F13-A0E0A6F3A033}"/>
              </a:ext>
            </a:extLst>
          </p:cNvPr>
          <p:cNvCxnSpPr/>
          <p:nvPr/>
        </p:nvCxnSpPr>
        <p:spPr>
          <a:xfrm>
            <a:off x="7655733" y="3075045"/>
            <a:ext cx="0" cy="421262"/>
          </a:xfrm>
          <a:prstGeom prst="straightConnector1">
            <a:avLst/>
          </a:prstGeom>
          <a:ln w="12700" cmpd="sng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C34C394-0F44-47FD-A544-6AA1C5E5C398}"/>
              </a:ext>
            </a:extLst>
          </p:cNvPr>
          <p:cNvSpPr txBox="1"/>
          <p:nvPr/>
        </p:nvSpPr>
        <p:spPr>
          <a:xfrm>
            <a:off x="7629760" y="3080015"/>
            <a:ext cx="558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2508AE-1B6C-CFF3-F0FB-79D957C9201A}"/>
              </a:ext>
            </a:extLst>
          </p:cNvPr>
          <p:cNvGrpSpPr/>
          <p:nvPr/>
        </p:nvGrpSpPr>
        <p:grpSpPr>
          <a:xfrm>
            <a:off x="449123" y="2675143"/>
            <a:ext cx="4578686" cy="1527048"/>
            <a:chOff x="360361" y="2665390"/>
            <a:chExt cx="4578686" cy="15292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1C4B4-D730-28F0-230F-13198AA5D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782" r="41091" b="46180"/>
            <a:stretch/>
          </p:blipFill>
          <p:spPr>
            <a:xfrm>
              <a:off x="360362" y="2665390"/>
              <a:ext cx="4578685" cy="12234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600214-7F25-02E4-3B2D-48013C6A5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852" r="41671" b="735"/>
            <a:stretch/>
          </p:blipFill>
          <p:spPr>
            <a:xfrm>
              <a:off x="360361" y="3763154"/>
              <a:ext cx="4533609" cy="43144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7ADA1E-58B1-E887-E8A7-EC18CA998E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75"/>
          <a:stretch/>
        </p:blipFill>
        <p:spPr>
          <a:xfrm>
            <a:off x="5228247" y="2716780"/>
            <a:ext cx="3402748" cy="1373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B3DC78-09E1-DE95-6BF4-EF414DF9A247}"/>
              </a:ext>
            </a:extLst>
          </p:cNvPr>
          <p:cNvSpPr txBox="1"/>
          <p:nvPr/>
        </p:nvSpPr>
        <p:spPr>
          <a:xfrm>
            <a:off x="2146577" y="2483374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Lamont OCO-2 Overpasses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0ED1B-04C9-E57E-9369-E4296D0C7A6E}"/>
              </a:ext>
            </a:extLst>
          </p:cNvPr>
          <p:cNvSpPr txBox="1"/>
          <p:nvPr/>
        </p:nvSpPr>
        <p:spPr>
          <a:xfrm>
            <a:off x="6267554" y="2483373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Mean Seasonal Cycle Lamont</a:t>
            </a:r>
          </a:p>
        </p:txBody>
      </p:sp>
    </p:spTree>
    <p:extLst>
      <p:ext uri="{BB962C8B-B14F-4D97-AF65-F5344CB8AC3E}">
        <p14:creationId xmlns:p14="http://schemas.microsoft.com/office/powerpoint/2010/main" val="101277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Skewed Sine Wave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93F1-E079-967D-6591-0C900D08C9F0}"/>
              </a:ext>
            </a:extLst>
          </p:cNvPr>
          <p:cNvSpPr txBox="1"/>
          <p:nvPr/>
        </p:nvSpPr>
        <p:spPr>
          <a:xfrm>
            <a:off x="449123" y="976430"/>
            <a:ext cx="85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seasonal cycle of XCO</a:t>
            </a:r>
            <a:r>
              <a:rPr lang="en-US" sz="1200" baseline="-25000" dirty="0"/>
              <a:t>2</a:t>
            </a:r>
            <a:r>
              <a:rPr lang="en-US" sz="1200" dirty="0"/>
              <a:t> can be parameterized as a skewed sine wave with an upward trend (Lindqvist et al.,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15B4-5ED6-2B23-611C-696CB90A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00" y="1613479"/>
            <a:ext cx="4107135" cy="1925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88875B1-DB58-92CA-CDF1-D38B5C05D401}"/>
              </a:ext>
            </a:extLst>
          </p:cNvPr>
          <p:cNvGrpSpPr/>
          <p:nvPr/>
        </p:nvGrpSpPr>
        <p:grpSpPr>
          <a:xfrm>
            <a:off x="449123" y="2682798"/>
            <a:ext cx="4578685" cy="1523496"/>
            <a:chOff x="360362" y="2455379"/>
            <a:chExt cx="4578685" cy="152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9B8E5A-8E89-4BD9-A18F-4C8C64900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782" r="41091" b="46180"/>
            <a:stretch/>
          </p:blipFill>
          <p:spPr>
            <a:xfrm>
              <a:off x="360362" y="2455379"/>
              <a:ext cx="4578685" cy="12234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041C12-C3AF-08A6-2EF5-76A033F29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852" r="41671" b="735"/>
            <a:stretch/>
          </p:blipFill>
          <p:spPr>
            <a:xfrm>
              <a:off x="360362" y="3547434"/>
              <a:ext cx="4533609" cy="43144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F4A8E3-6E2F-E38D-83A0-004DD502EBA1}"/>
              </a:ext>
            </a:extLst>
          </p:cNvPr>
          <p:cNvSpPr txBox="1"/>
          <p:nvPr/>
        </p:nvSpPr>
        <p:spPr>
          <a:xfrm>
            <a:off x="2597823" y="188573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Linear trend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1A864F-1EDD-33A9-4C78-2F4A9F4F27AB}"/>
              </a:ext>
            </a:extLst>
          </p:cNvPr>
          <p:cNvSpPr txBox="1"/>
          <p:nvPr/>
        </p:nvSpPr>
        <p:spPr>
          <a:xfrm>
            <a:off x="3944692" y="1884781"/>
            <a:ext cx="2050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Seasonal Cycle Amplitude: 2*|a</a:t>
            </a:r>
            <a:r>
              <a:rPr lang="en-US" sz="1000" baseline="-25000" dirty="0">
                <a:solidFill>
                  <a:srgbClr val="FFC000"/>
                </a:solidFill>
              </a:rPr>
              <a:t>2</a:t>
            </a:r>
            <a:r>
              <a:rPr lang="en-US" sz="1000" dirty="0">
                <a:solidFill>
                  <a:srgbClr val="FFC000"/>
                </a:solidFill>
              </a:rPr>
              <a:t>|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D0F6DB-D48A-FE6A-3EBF-D8081E8180F7}"/>
              </a:ext>
            </a:extLst>
          </p:cNvPr>
          <p:cNvSpPr/>
          <p:nvPr/>
        </p:nvSpPr>
        <p:spPr>
          <a:xfrm>
            <a:off x="3164982" y="1613479"/>
            <a:ext cx="594360" cy="21317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DE32E9-42C3-7633-232E-9DF70E8FD287}"/>
              </a:ext>
            </a:extLst>
          </p:cNvPr>
          <p:cNvSpPr/>
          <p:nvPr/>
        </p:nvSpPr>
        <p:spPr>
          <a:xfrm>
            <a:off x="3900580" y="1611951"/>
            <a:ext cx="191681" cy="2131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9743-94CF-DE99-E76E-5F6FE0E8D4C5}"/>
              </a:ext>
            </a:extLst>
          </p:cNvPr>
          <p:cNvSpPr txBox="1"/>
          <p:nvPr/>
        </p:nvSpPr>
        <p:spPr>
          <a:xfrm>
            <a:off x="449123" y="4318636"/>
            <a:ext cx="7827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method cannot be used to quantify interannual variability but it gives an average SCA pretty conveniently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181AA9-D3A3-8D0C-FE5F-3FF1E526DA9F}"/>
              </a:ext>
            </a:extLst>
          </p:cNvPr>
          <p:cNvCxnSpPr>
            <a:cxnSpLocks/>
          </p:cNvCxnSpPr>
          <p:nvPr/>
        </p:nvCxnSpPr>
        <p:spPr>
          <a:xfrm flipV="1">
            <a:off x="998113" y="2895243"/>
            <a:ext cx="3915177" cy="742692"/>
          </a:xfrm>
          <a:prstGeom prst="line">
            <a:avLst/>
          </a:prstGeom>
          <a:ln w="22225" cmpd="sng">
            <a:solidFill>
              <a:schemeClr val="accent3">
                <a:lumMod val="60000"/>
                <a:lumOff val="40000"/>
                <a:alpha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EE00137-5DBA-4CF7-CE9C-261BCD83CA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5"/>
          <a:stretch/>
        </p:blipFill>
        <p:spPr>
          <a:xfrm>
            <a:off x="5234687" y="2716780"/>
            <a:ext cx="3394158" cy="136896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C42262-EE67-D49F-2941-A5EA1D04990E}"/>
              </a:ext>
            </a:extLst>
          </p:cNvPr>
          <p:cNvCxnSpPr>
            <a:cxnSpLocks/>
          </p:cNvCxnSpPr>
          <p:nvPr/>
        </p:nvCxnSpPr>
        <p:spPr>
          <a:xfrm>
            <a:off x="6834235" y="3033300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B03EF-0B6C-86E2-7C1B-CF23380274EC}"/>
              </a:ext>
            </a:extLst>
          </p:cNvPr>
          <p:cNvCxnSpPr>
            <a:cxnSpLocks/>
          </p:cNvCxnSpPr>
          <p:nvPr/>
        </p:nvCxnSpPr>
        <p:spPr>
          <a:xfrm>
            <a:off x="6834235" y="3546308"/>
            <a:ext cx="1024810" cy="0"/>
          </a:xfrm>
          <a:prstGeom prst="line">
            <a:avLst/>
          </a:prstGeom>
          <a:ln w="22225" cmpd="sng">
            <a:solidFill>
              <a:srgbClr val="FFC000">
                <a:alpha val="75000"/>
              </a:srgb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C1C3092-5556-D91D-7F13-A0E0A6F3A033}"/>
              </a:ext>
            </a:extLst>
          </p:cNvPr>
          <p:cNvCxnSpPr/>
          <p:nvPr/>
        </p:nvCxnSpPr>
        <p:spPr>
          <a:xfrm>
            <a:off x="7655733" y="3075045"/>
            <a:ext cx="0" cy="421262"/>
          </a:xfrm>
          <a:prstGeom prst="straightConnector1">
            <a:avLst/>
          </a:prstGeom>
          <a:ln w="12700" cmpd="sng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C34C394-0F44-47FD-A544-6AA1C5E5C398}"/>
              </a:ext>
            </a:extLst>
          </p:cNvPr>
          <p:cNvSpPr txBox="1"/>
          <p:nvPr/>
        </p:nvSpPr>
        <p:spPr>
          <a:xfrm>
            <a:off x="7629760" y="3080015"/>
            <a:ext cx="558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2508AE-1B6C-CFF3-F0FB-79D957C9201A}"/>
              </a:ext>
            </a:extLst>
          </p:cNvPr>
          <p:cNvGrpSpPr/>
          <p:nvPr/>
        </p:nvGrpSpPr>
        <p:grpSpPr>
          <a:xfrm>
            <a:off x="449123" y="2675143"/>
            <a:ext cx="4578686" cy="1527048"/>
            <a:chOff x="360361" y="2665390"/>
            <a:chExt cx="4578686" cy="15292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1C4B4-D730-28F0-230F-13198AA5D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782" r="41091" b="46180"/>
            <a:stretch/>
          </p:blipFill>
          <p:spPr>
            <a:xfrm>
              <a:off x="360362" y="2665390"/>
              <a:ext cx="4578685" cy="12234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600214-7F25-02E4-3B2D-48013C6A5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852" r="41671" b="735"/>
            <a:stretch/>
          </p:blipFill>
          <p:spPr>
            <a:xfrm>
              <a:off x="360361" y="3763154"/>
              <a:ext cx="4533609" cy="43144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7ADA1E-58B1-E887-E8A7-EC18CA998E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75"/>
          <a:stretch/>
        </p:blipFill>
        <p:spPr>
          <a:xfrm>
            <a:off x="5228247" y="2716780"/>
            <a:ext cx="3402748" cy="1373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B3DC78-09E1-DE95-6BF4-EF414DF9A247}"/>
              </a:ext>
            </a:extLst>
          </p:cNvPr>
          <p:cNvSpPr txBox="1"/>
          <p:nvPr/>
        </p:nvSpPr>
        <p:spPr>
          <a:xfrm>
            <a:off x="2146577" y="2483374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Lamont OCO-2 Overpasses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B2310C-8C8E-E9B4-3C52-875706D1A477}"/>
              </a:ext>
            </a:extLst>
          </p:cNvPr>
          <p:cNvCxnSpPr>
            <a:cxnSpLocks/>
          </p:cNvCxnSpPr>
          <p:nvPr/>
        </p:nvCxnSpPr>
        <p:spPr>
          <a:xfrm>
            <a:off x="7655733" y="3033300"/>
            <a:ext cx="0" cy="46300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4FB5D8-E19E-71D8-845C-C22F45CB93AC}"/>
              </a:ext>
            </a:extLst>
          </p:cNvPr>
          <p:cNvCxnSpPr>
            <a:cxnSpLocks/>
          </p:cNvCxnSpPr>
          <p:nvPr/>
        </p:nvCxnSpPr>
        <p:spPr>
          <a:xfrm>
            <a:off x="7499418" y="3674116"/>
            <a:ext cx="31262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ABE941-4FD4-85F3-BC9F-0CE3C55CFB13}"/>
              </a:ext>
            </a:extLst>
          </p:cNvPr>
          <p:cNvSpPr txBox="1"/>
          <p:nvPr/>
        </p:nvSpPr>
        <p:spPr>
          <a:xfrm>
            <a:off x="7182924" y="3056797"/>
            <a:ext cx="558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SCA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DA889-794E-C50B-A143-A60CCFBC3805}"/>
              </a:ext>
            </a:extLst>
          </p:cNvPr>
          <p:cNvSpPr txBox="1"/>
          <p:nvPr/>
        </p:nvSpPr>
        <p:spPr>
          <a:xfrm>
            <a:off x="7097404" y="3557333"/>
            <a:ext cx="558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Shift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A99A35-0451-2837-0A26-88B9D11411AE}"/>
              </a:ext>
            </a:extLst>
          </p:cNvPr>
          <p:cNvSpPr/>
          <p:nvPr/>
        </p:nvSpPr>
        <p:spPr>
          <a:xfrm>
            <a:off x="6962052" y="2771146"/>
            <a:ext cx="1200459" cy="120045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AD166-9B40-7D72-42AC-01BE5E3ECFA5}"/>
              </a:ext>
            </a:extLst>
          </p:cNvPr>
          <p:cNvSpPr txBox="1"/>
          <p:nvPr/>
        </p:nvSpPr>
        <p:spPr>
          <a:xfrm>
            <a:off x="6267554" y="2483373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Mean Seasonal Cycle Lamont</a:t>
            </a:r>
          </a:p>
        </p:txBody>
      </p:sp>
    </p:spTree>
    <p:extLst>
      <p:ext uri="{BB962C8B-B14F-4D97-AF65-F5344CB8AC3E}">
        <p14:creationId xmlns:p14="http://schemas.microsoft.com/office/powerpoint/2010/main" val="37202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EEC-A6CC-FE4C-B1F5-FFE21821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Detrended Mean Seasonal Cycle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A7BAC9-2E32-642F-B9D0-114FFA24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4" y="3873433"/>
            <a:ext cx="2057400" cy="9379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0FCBBD-E4F3-EFF6-2FF0-BB681C03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4" y="925329"/>
            <a:ext cx="2057400" cy="9379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AB6592-A4DA-80AB-0C8A-C3CE7FBD4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680" y="925329"/>
            <a:ext cx="2057400" cy="9379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66E500-961A-0EBF-BE61-F2FF5C189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249" y="3873433"/>
            <a:ext cx="2057400" cy="9379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1E4B56-641D-4E42-770B-8EA88B660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4" y="1908031"/>
            <a:ext cx="2057400" cy="9379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227310-6BF2-C031-0F87-F201BBCCE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249" y="925329"/>
            <a:ext cx="2057400" cy="9379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F3473A-2F33-47C8-5255-2CDB3D296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680" y="2890731"/>
            <a:ext cx="2057400" cy="9379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7A7EBC-5733-D82D-2842-766A158CF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9964" y="1908030"/>
            <a:ext cx="2057400" cy="9379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A852B8B-F3F5-B168-6344-F20BBDF54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249" y="1908031"/>
            <a:ext cx="2057400" cy="9379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B88FEA-C06D-A2E8-AC17-B6C9BCF666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9964" y="2890731"/>
            <a:ext cx="2057400" cy="93793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9FA26A2-9B9D-6598-B287-3903114713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9249" y="2890733"/>
            <a:ext cx="2057400" cy="93793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A5CCCDF-4FF0-CDAC-C03B-889C704C53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534" y="2890733"/>
            <a:ext cx="2057400" cy="9379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85212AD-8E68-E7D9-E6F9-77A4264B45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9964" y="3873433"/>
            <a:ext cx="2057400" cy="9379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74627D-359D-79E8-5835-4146FFFF51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9964" y="925329"/>
            <a:ext cx="2057400" cy="93793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5D6005E-E8FD-4B79-50E9-5D8430E844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0680" y="1908030"/>
            <a:ext cx="2057400" cy="93793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E7E8A40-ACFC-86AD-CD59-896F3CBBFC08}"/>
              </a:ext>
            </a:extLst>
          </p:cNvPr>
          <p:cNvSpPr txBox="1"/>
          <p:nvPr/>
        </p:nvSpPr>
        <p:spPr>
          <a:xfrm>
            <a:off x="6818215" y="3988456"/>
            <a:ext cx="2057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OCO-2 Requirements</a:t>
            </a:r>
            <a:br>
              <a:rPr lang="en-US" sz="1000" b="1" dirty="0"/>
            </a:br>
            <a:r>
              <a:rPr lang="en-US" sz="1000" dirty="0"/>
              <a:t>Minimum of three observations within ±45 days of three local minima and maxima.</a:t>
            </a:r>
          </a:p>
        </p:txBody>
      </p:sp>
    </p:spTree>
    <p:extLst>
      <p:ext uri="{BB962C8B-B14F-4D97-AF65-F5344CB8AC3E}">
        <p14:creationId xmlns:p14="http://schemas.microsoft.com/office/powerpoint/2010/main" val="1096868804"/>
      </p:ext>
    </p:extLst>
  </p:cSld>
  <p:clrMapOvr>
    <a:masterClrMapping/>
  </p:clrMapOvr>
</p:sld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9A7542-8C76-344F-910D-590A640730D3}" vid="{891A64F2-B1E3-8340-8384-BA3A1D9D9D39}"/>
    </a:ext>
  </a:extLst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869A7542-8C76-344F-910D-590A640730D3}" vid="{10BEC1CC-3F96-B446-AFF2-7DC6DFA3FB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NASAjpl-WhiteTheme-16x9-vA6</Template>
  <TotalTime>34118</TotalTime>
  <Words>1103</Words>
  <Application>Microsoft Macintosh PowerPoint</Application>
  <PresentationFormat>On-screen Show (16:9)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NASAjpl-WhiteTheme-16x9-vA6</vt:lpstr>
      <vt:lpstr>NASAjpl-BlackTheme-16x9-vA6</vt:lpstr>
      <vt:lpstr>PowerPoint Presentation</vt:lpstr>
      <vt:lpstr>Introduction</vt:lpstr>
      <vt:lpstr>PowerPoint Presentation</vt:lpstr>
      <vt:lpstr>Introduction</vt:lpstr>
      <vt:lpstr>Skewed Sine Wave Approach</vt:lpstr>
      <vt:lpstr>Skewed Sine Wave Approach</vt:lpstr>
      <vt:lpstr>Skewed Sine Wave Approach</vt:lpstr>
      <vt:lpstr>Skewed Sine Wave Approach</vt:lpstr>
      <vt:lpstr>Detrended Mean Seasonal Cycle</vt:lpstr>
      <vt:lpstr>Seasonal Cycle Amplitude</vt:lpstr>
      <vt:lpstr>Seasonal Cycle Phase Shift</vt:lpstr>
      <vt:lpstr>Sampling Effect – Seasonal Cycle Amplitude/Phase</vt:lpstr>
      <vt:lpstr>Global Scale - Seasonal Cycle Amplitude</vt:lpstr>
      <vt:lpstr>Latitudinal Dependence - Seasonal Cycle Amplitude</vt:lpstr>
      <vt:lpstr>Longitudinal Dependence - Seasonal Cycle Amplitude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Kiel, Matthaeus (329I)</dc:creator>
  <cp:lastModifiedBy>Kiel, Matthaeus (329I)</cp:lastModifiedBy>
  <cp:revision>36</cp:revision>
  <dcterms:created xsi:type="dcterms:W3CDTF">2023-02-17T20:19:48Z</dcterms:created>
  <dcterms:modified xsi:type="dcterms:W3CDTF">2023-06-06T15:01:52Z</dcterms:modified>
</cp:coreProperties>
</file>