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45" r:id="rId2"/>
    <p:sldMasterId id="2147483900" r:id="rId3"/>
  </p:sldMasterIdLst>
  <p:notesMasterIdLst>
    <p:notesMasterId r:id="rId23"/>
  </p:notesMasterIdLst>
  <p:handoutMasterIdLst>
    <p:handoutMasterId r:id="rId24"/>
  </p:handoutMasterIdLst>
  <p:sldIdLst>
    <p:sldId id="534" r:id="rId4"/>
    <p:sldId id="535" r:id="rId5"/>
    <p:sldId id="536" r:id="rId6"/>
    <p:sldId id="380" r:id="rId7"/>
    <p:sldId id="414" r:id="rId8"/>
    <p:sldId id="381" r:id="rId9"/>
    <p:sldId id="406" r:id="rId10"/>
    <p:sldId id="421" r:id="rId11"/>
    <p:sldId id="388" r:id="rId12"/>
    <p:sldId id="410" r:id="rId13"/>
    <p:sldId id="538" r:id="rId14"/>
    <p:sldId id="409" r:id="rId15"/>
    <p:sldId id="540" r:id="rId16"/>
    <p:sldId id="541" r:id="rId17"/>
    <p:sldId id="392" r:id="rId18"/>
    <p:sldId id="402" r:id="rId19"/>
    <p:sldId id="403" r:id="rId20"/>
    <p:sldId id="389" r:id="rId21"/>
    <p:sldId id="542" r:id="rId22"/>
  </p:sldIdLst>
  <p:sldSz cx="9144000" cy="6858000" type="screen4x3"/>
  <p:notesSz cx="6794500" cy="9931400"/>
  <p:defaultTextStyle>
    <a:defPPr>
      <a:defRPr lang="nl-B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8CB1"/>
    <a:srgbClr val="FFFFFF"/>
    <a:srgbClr val="89564C"/>
    <a:srgbClr val="9263BB"/>
    <a:srgbClr val="D12525"/>
    <a:srgbClr val="E373C4"/>
    <a:srgbClr val="CDD9E4"/>
    <a:srgbClr val="9BB3CA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85" autoAdjust="0"/>
  </p:normalViewPr>
  <p:slideViewPr>
    <p:cSldViewPr>
      <p:cViewPr varScale="1">
        <p:scale>
          <a:sx n="59" d="100"/>
          <a:sy n="59" d="100"/>
        </p:scale>
        <p:origin x="142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3202" y="-72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AE04D3-5153-49A0-B290-6FA42BF214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7D9D6A-C64F-4505-94DF-9FA9C9C83F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8697E9C1-0EE7-4D9B-94CA-9376DA31F276}" type="datetimeFigureOut">
              <a:rPr lang="nl-BE"/>
              <a:pPr>
                <a:defRPr/>
              </a:pPr>
              <a:t>11/06/2023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585BE-5CD6-499B-BAC5-F39B1BD1B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C7787B-514D-4FC3-9D01-8E400B635E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EF0DE025-AFB3-4743-88C1-B9AC0F353900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72B9DD-1E3F-4BE2-A51B-7832249D796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47D189-E159-42E9-9B61-A06A07AF61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78F91F5-E6F4-4A75-8BB9-6C29CF8EDFFF}" type="datetimeFigureOut">
              <a:rPr lang="nl-BE"/>
              <a:pPr>
                <a:defRPr/>
              </a:pPr>
              <a:t>11/06/2023</a:t>
            </a:fld>
            <a:endParaRPr lang="nl-B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ECF9145-14CD-40E1-8D37-83C4B5EF7C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49C0BE4-CF86-42CD-AE5F-5DEE6B152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EE2726-2CD9-41A4-9D4A-3710628293D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8E41CC-56EF-4230-AF1D-3A36F4993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4186D92-0E1D-4632-95E7-7059ACBACE2F}" type="slidenum">
              <a:rPr lang="nl-BE" altLang="en-BE"/>
              <a:pPr>
                <a:defRPr/>
              </a:pPr>
              <a:t>‹#›</a:t>
            </a:fld>
            <a:endParaRPr lang="nl-BE" alt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99B658C-05BE-48BE-A524-AF10FF1254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12FA4E7C-CB32-479A-A534-906E5A5E94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>
              <a:latin typeface="Arial" panose="020B0604020202020204" pitchFamily="34" charset="0"/>
            </a:endParaRP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4F6FAA17-1663-4901-BA1E-16850A4D4C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A123DEC-BD27-44A3-86B3-780539C6A14D}" type="slidenum">
              <a:rPr lang="fr-BE" altLang="en-BE"/>
              <a:pPr>
                <a:spcBef>
                  <a:spcPct val="0"/>
                </a:spcBef>
              </a:pPr>
              <a:t>1</a:t>
            </a:fld>
            <a:endParaRPr lang="fr-BE" altLang="en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D3320-8AF7-A216-A737-133479F06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53682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EB078-578E-49F9-EEA4-12BCB11DCC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26649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A7251-B249-11F1-C034-B9A6635452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2922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CC318054-DC15-4837-ACEE-382CF6B0A1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EF95B1-9FED-412B-BAF6-B518262109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294C-5B0B-445A-9774-7544F1E3A2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C87FA-C561-4279-BA00-E4689D221C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9A36BC4-463F-4D8D-A527-67037A8C0634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1424129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ogobelspo">
            <a:extLst>
              <a:ext uri="{FF2B5EF4-FFF2-40B4-BE49-F238E27FC236}">
                <a16:creationId xmlns:a16="http://schemas.microsoft.com/office/drawing/2014/main" id="{F268497C-A253-4B92-A9B2-FC5C6CF3F0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4A4A5-7BF6-42B2-A350-B8CEC07D20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93E00-303E-416D-B479-2E3BFBD264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8D7D5-311C-41F2-9572-2A3C5E388B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8FB7A74-168F-47A5-A978-402E4E880AD1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522114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CAC5C-501D-4D7F-8B04-30530F676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16793D-2D86-4046-BD4D-E84A85D24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1EE4E-4E9F-41AE-AF89-8758660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1E4BEB-E570-4724-8F66-8E220001C0C3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34708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E898B-BBD7-466E-8A53-CBE060091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1E961-B749-475C-8A6F-8A4CA2BAA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C19E0-317C-4E92-8BD9-D7C370C3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206A224-E36B-43FF-BC8E-E38012F65D87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2792180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844824"/>
            <a:ext cx="4038600" cy="428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1FD6C-98A6-46D1-8FF2-162D53BD8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3808A7-E6A7-4D41-B626-F2B804B12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FCB63-7AD7-40C7-B3F4-AE8A60463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7597C27-9ECC-43D3-81D6-3183F659ED9F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1031737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5229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3688" y="112474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3669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3DEB8-C88D-4672-BAD9-3E8741CE4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5AB09-19E0-4FF6-9187-7E289B7F3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405ED4-BDE0-4028-B06B-F6ECBBBE6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612B51-A6DF-4013-B8CE-18EE7259514B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27661830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B28F2-4614-4DD5-8742-26AFA919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69632-0F85-478A-9EB0-34C810FE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9C54B3-EFAA-489A-AA9A-C704484F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CC8DDFC-6B0E-410F-904C-F34193E1C728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71345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513" y="1557338"/>
            <a:ext cx="2057400" cy="4568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1557338"/>
            <a:ext cx="6019800" cy="4568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2E00A-F0EF-4702-AB88-FC113A799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14BB1-C279-41D3-A95F-4E06A1EC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27F5-C093-4AFC-BA39-3DBF0C4D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489F6E-CD66-4A84-BD86-F6DBBFA073B3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</p:spTree>
    <p:extLst>
      <p:ext uri="{BB962C8B-B14F-4D97-AF65-F5344CB8AC3E}">
        <p14:creationId xmlns:p14="http://schemas.microsoft.com/office/powerpoint/2010/main" val="3873304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7D7155-6CAC-C7B4-B9A7-295FCB8F8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80549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169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549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251FC56-75F0-4AF5-B02B-D422134B00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157788"/>
            <a:ext cx="2209800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551688" y="6077712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313688" y="6083808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2075688" y="6080760"/>
            <a:ext cx="640080" cy="640080"/>
          </a:xfrm>
        </p:spPr>
        <p:txBody>
          <a:bodyPr rtlCol="0">
            <a:normAutofit/>
          </a:bodyPr>
          <a:lstStyle>
            <a:lvl1pPr marL="0" indent="0">
              <a:buNone/>
              <a:defRPr sz="105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37FD3A-8AA4-4B09-8B73-405FF74F8CA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233863" y="4038600"/>
            <a:ext cx="4681537" cy="685800"/>
          </a:xfrm>
          <a:prstGeom prst="rect">
            <a:avLst/>
          </a:prstGeom>
        </p:spPr>
        <p:txBody>
          <a:bodyPr/>
          <a:lstStyle>
            <a:lvl1pPr algn="l" eaLnBrk="1" fontAlgn="base" hangingPunct="1">
              <a:spcBef>
                <a:spcPct val="0"/>
              </a:spcBef>
              <a:spcAft>
                <a:spcPct val="0"/>
              </a:spcAft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r>
              <a:rPr lang="en-US" sz="1900"/>
              <a:t>SUBTITLE</a:t>
            </a:r>
          </a:p>
          <a:p>
            <a:pPr>
              <a:defRPr/>
            </a:pPr>
            <a:r>
              <a:rPr lang="nl-BE"/>
              <a:t>Authors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9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2AEB-AECB-920C-678F-52D653B4D4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99682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993757-1D54-5BC9-1D48-81C7F3FC26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1930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3F798-DF98-C3DF-58A3-7D2089E8F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231589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556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BC28E-F356-9A45-9341-1C1244EEDE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7085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69E905-86EE-25A6-DC00-BB572D665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20516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373AB-0B03-3141-2035-B391BDB47A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9142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4B9D11-FE5D-4C88-81D4-B9AF31634E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65079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png"/><Relationship Id="rId17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Relationship Id="rId1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C011C-CE1C-4B97-B401-1863E026A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91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  <a:endParaRPr lang="nl-BE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C6AFED-E23F-4BCB-9CCC-C87DD3EF2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  <a:endParaRPr lang="nl-BE" altLang="nl-BE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89981A-C626-192E-C77A-0B5D3B9C2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002D-B31B-4EEA-84F0-95A4158C2B14}" type="slidenum">
              <a:rPr lang="en-BE" smtClean="0"/>
              <a:t>‹#›</a:t>
            </a:fld>
            <a:endParaRPr lang="en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>
            <a:extLst>
              <a:ext uri="{FF2B5EF4-FFF2-40B4-BE49-F238E27FC236}">
                <a16:creationId xmlns:a16="http://schemas.microsoft.com/office/drawing/2014/main" id="{C8186D1D-BA7F-4F22-BB71-B95058BF937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9875" cy="1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04BAFE4F-F662-4A07-8181-79227F98B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052513"/>
            <a:ext cx="822960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fr-FR" altLang="en-US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7B31E86C-507A-4A32-A34B-DE74729F87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844675"/>
            <a:ext cx="8229600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fr-FR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DDF8465-EA3D-4757-A787-97981D8107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81050" y="6381750"/>
            <a:ext cx="14573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811DB14-F0DF-4EB2-AF03-130932B95DD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381750"/>
            <a:ext cx="43195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9A96A-6774-4A1F-AC00-0DE65119BA0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4388" y="6381750"/>
            <a:ext cx="15224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8BBD26-A814-430F-AAAD-33B8E3A96ACD}" type="slidenum">
              <a:rPr lang="fr-FR" altLang="en-BE"/>
              <a:pPr>
                <a:defRPr/>
              </a:pPr>
              <a:t>‹#›</a:t>
            </a:fld>
            <a:endParaRPr lang="fr-FR" altLang="en-BE"/>
          </a:p>
        </p:txBody>
      </p:sp>
      <p:pic>
        <p:nvPicPr>
          <p:cNvPr id="2056" name="Picture 18" descr="logobelspo">
            <a:extLst>
              <a:ext uri="{FF2B5EF4-FFF2-40B4-BE49-F238E27FC236}">
                <a16:creationId xmlns:a16="http://schemas.microsoft.com/office/drawing/2014/main" id="{C7A4CC48-A973-444A-B99B-9607B84E6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0300"/>
            <a:ext cx="7254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>
            <a:extLst>
              <a:ext uri="{FF2B5EF4-FFF2-40B4-BE49-F238E27FC236}">
                <a16:creationId xmlns:a16="http://schemas.microsoft.com/office/drawing/2014/main" id="{A1F89ED9-D9E5-4B2F-9094-8A035A886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6165850"/>
            <a:ext cx="4667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SSvry2">
            <a:extLst>
              <a:ext uri="{FF2B5EF4-FFF2-40B4-BE49-F238E27FC236}">
                <a16:creationId xmlns:a16="http://schemas.microsoft.com/office/drawing/2014/main" id="{88FE0D8A-8D04-464D-B093-F7943BA50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41016">
            <a:off x="468313" y="131763"/>
            <a:ext cx="11874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0" descr="p8543_3aa8ed0ae6c0228f99c794a4a936bd57picard_200">
            <a:extLst>
              <a:ext uri="{FF2B5EF4-FFF2-40B4-BE49-F238E27FC236}">
                <a16:creationId xmlns:a16="http://schemas.microsoft.com/office/drawing/2014/main" id="{6081FBEE-D055-4E74-B751-63F519A88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40900">
            <a:off x="7667625" y="17463"/>
            <a:ext cx="725488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soleil_1">
            <a:extLst>
              <a:ext uri="{FF2B5EF4-FFF2-40B4-BE49-F238E27FC236}">
                <a16:creationId xmlns:a16="http://schemas.microsoft.com/office/drawing/2014/main" id="{50001D9A-822F-4AEC-8577-A9AF29CDD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t="16920" r="21921" b="18459"/>
          <a:stretch>
            <a:fillRect/>
          </a:stretch>
        </p:blipFill>
        <p:spPr bwMode="auto">
          <a:xfrm>
            <a:off x="8534400" y="17463"/>
            <a:ext cx="60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BUSOC-invert">
            <a:extLst>
              <a:ext uri="{FF2B5EF4-FFF2-40B4-BE49-F238E27FC236}">
                <a16:creationId xmlns:a16="http://schemas.microsoft.com/office/drawing/2014/main" id="{775CCB87-BB9E-4520-BE5D-664E170B3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7463"/>
            <a:ext cx="935038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Rectangle 14">
            <a:extLst>
              <a:ext uri="{FF2B5EF4-FFF2-40B4-BE49-F238E27FC236}">
                <a16:creationId xmlns:a16="http://schemas.microsoft.com/office/drawing/2014/main" id="{91C5E802-936A-4238-BA6B-E58924700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defRPr/>
            </a:pPr>
            <a:endParaRPr lang="fr-BE" altLang="en-US" sz="1600" i="1">
              <a:solidFill>
                <a:srgbClr val="33CCFF"/>
              </a:solidFill>
              <a:latin typeface="Nasalization Rg"/>
            </a:endParaRPr>
          </a:p>
          <a:p>
            <a:pPr algn="ctr" eaLnBrk="1" hangingPunct="1">
              <a:defRPr/>
            </a:pPr>
            <a:r>
              <a:rPr lang="fr-BE" altLang="en-US" sz="1600" b="1">
                <a:solidFill>
                  <a:srgbClr val="FFFFFF"/>
                </a:solidFill>
                <a:latin typeface="Nasalization Rg"/>
              </a:rPr>
              <a:t> Belgian User Support &amp; Operations Centre</a:t>
            </a:r>
            <a:endParaRPr lang="fr-FR" altLang="en-US" sz="1600" b="1">
              <a:solidFill>
                <a:srgbClr val="FFFFFF"/>
              </a:solidFill>
              <a:latin typeface="Nasalization Rg"/>
            </a:endParaRPr>
          </a:p>
        </p:txBody>
      </p:sp>
      <p:pic>
        <p:nvPicPr>
          <p:cNvPr id="2063" name="Picture 22" descr="mars_hubble">
            <a:extLst>
              <a:ext uri="{FF2B5EF4-FFF2-40B4-BE49-F238E27FC236}">
                <a16:creationId xmlns:a16="http://schemas.microsoft.com/office/drawing/2014/main" id="{D2D13E81-C815-4203-83AA-636035833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508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1" descr="logo-sa">
            <a:extLst>
              <a:ext uri="{FF2B5EF4-FFF2-40B4-BE49-F238E27FC236}">
                <a16:creationId xmlns:a16="http://schemas.microsoft.com/office/drawing/2014/main" id="{12C39EE9-DA70-479D-A3FE-A3676C34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13" y="4006850"/>
            <a:ext cx="639762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34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Nasalization Rg" pitchFamily="2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C011C-CE1C-4B97-B401-1863E026A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9151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  <a:endParaRPr lang="nl-BE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7C6AFED-E23F-4BCB-9CCC-C87DD3EF2C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1" r:id="rId2"/>
    <p:sldLayoutId id="2147483890" r:id="rId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00206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002060"/>
          </a:solidFill>
          <a:latin typeface="Open Sans" pitchFamily="34" charset="0"/>
          <a:cs typeface="Open San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jfif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5" Type="http://schemas.openxmlformats.org/officeDocument/2006/relationships/image" Target="../media/image43.sv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1.svg"/><Relationship Id="rId7" Type="http://schemas.openxmlformats.org/officeDocument/2006/relationships/image" Target="../media/image4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fif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outdoor, sky, landscape, cloud&#10;&#10;Description automatically generated">
            <a:extLst>
              <a:ext uri="{FF2B5EF4-FFF2-40B4-BE49-F238E27FC236}">
                <a16:creationId xmlns:a16="http://schemas.microsoft.com/office/drawing/2014/main" id="{E0AEE0E4-8A4A-21BA-42CD-E5AB3289494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55" y="-638340"/>
            <a:ext cx="9262509" cy="4727739"/>
          </a:xfrm>
          <a:prstGeom prst="rect">
            <a:avLst/>
          </a:prstGeom>
        </p:spPr>
      </p:pic>
      <p:pic>
        <p:nvPicPr>
          <p:cNvPr id="15363" name="Picture 5">
            <a:extLst>
              <a:ext uri="{FF2B5EF4-FFF2-40B4-BE49-F238E27FC236}">
                <a16:creationId xmlns:a16="http://schemas.microsoft.com/office/drawing/2014/main" id="{24E385ED-69A0-4A0D-87F9-425564B3F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675"/>
            <a:ext cx="3049587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Placeholder 10">
            <a:extLst>
              <a:ext uri="{FF2B5EF4-FFF2-40B4-BE49-F238E27FC236}">
                <a16:creationId xmlns:a16="http://schemas.microsoft.com/office/drawing/2014/main" id="{269C196B-16F1-469A-98A9-06BD493D6903}"/>
              </a:ext>
            </a:extLst>
          </p:cNvPr>
          <p:cNvSpPr txBox="1">
            <a:spLocks/>
          </p:cNvSpPr>
          <p:nvPr/>
        </p:nvSpPr>
        <p:spPr bwMode="auto">
          <a:xfrm>
            <a:off x="815429" y="3481387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CO</a:t>
            </a:r>
            <a:r>
              <a:rPr lang="en-US" altLang="en-US" sz="2400" baseline="-25000" dirty="0">
                <a:solidFill>
                  <a:srgbClr val="FFFFFF"/>
                </a:solidFill>
                <a:ea typeface="Open Sans" panose="020B0606030504020204" pitchFamily="34" charset="0"/>
              </a:rPr>
              <a:t>2</a:t>
            </a: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, CH</a:t>
            </a:r>
            <a:r>
              <a:rPr lang="en-US" altLang="en-US" sz="2400" baseline="-25000" dirty="0">
                <a:solidFill>
                  <a:srgbClr val="FFFFFF"/>
                </a:solidFill>
                <a:ea typeface="Open Sans" panose="020B0606030504020204" pitchFamily="34" charset="0"/>
              </a:rPr>
              <a:t>4</a:t>
            </a:r>
            <a:r>
              <a:rPr lang="en-US" altLang="en-US" sz="2400" dirty="0">
                <a:solidFill>
                  <a:srgbClr val="FFFFFF"/>
                </a:solidFill>
                <a:ea typeface="Open Sans" panose="020B0606030504020204" pitchFamily="34" charset="0"/>
              </a:rPr>
              <a:t> and CO at Xianghe</a:t>
            </a:r>
          </a:p>
        </p:txBody>
      </p:sp>
      <p:sp>
        <p:nvSpPr>
          <p:cNvPr id="15365" name="Slide Number Placeholder 5">
            <a:extLst>
              <a:ext uri="{FF2B5EF4-FFF2-40B4-BE49-F238E27FC236}">
                <a16:creationId xmlns:a16="http://schemas.microsoft.com/office/drawing/2014/main" id="{000EF1CC-84E6-4124-8533-0789FE68DE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 bwMode="auto">
          <a:xfrm>
            <a:off x="3445122" y="4267200"/>
            <a:ext cx="5698878" cy="96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l-NL" altLang="en-US" sz="2000" cap="all" dirty="0">
                <a:solidFill>
                  <a:srgbClr val="1F497D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USING WRF-GHG TO AnalysE GRound-based GHG observations at Xianghe </a:t>
            </a:r>
            <a:r>
              <a:rPr lang="nl-BE" altLang="en-US" sz="1600" dirty="0">
                <a:solidFill>
                  <a:srgbClr val="254F77"/>
                </a:solidFill>
              </a:rPr>
              <a:t>Sieglinde Callewaert, Martine De Mazière,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l-BE" altLang="en-US" sz="1600" dirty="0">
                <a:solidFill>
                  <a:srgbClr val="254F77"/>
                </a:solidFill>
              </a:rPr>
              <a:t>Minqiang Zhou, Emmanuel Mahieu, Pucai Wang</a:t>
            </a:r>
            <a:endParaRPr lang="en-US" altLang="en-US" sz="1600" dirty="0">
              <a:solidFill>
                <a:srgbClr val="254F77"/>
              </a:solidFill>
            </a:endParaRPr>
          </a:p>
        </p:txBody>
      </p:sp>
      <p:pic>
        <p:nvPicPr>
          <p:cNvPr id="3" name="Picture Placeholder 2" descr="A picture containing logo, trademark, symbol, emblem&#10;&#10;Description automatically generated">
            <a:extLst>
              <a:ext uri="{FF2B5EF4-FFF2-40B4-BE49-F238E27FC236}">
                <a16:creationId xmlns:a16="http://schemas.microsoft.com/office/drawing/2014/main" id="{92243DD8-30B3-FE77-1C3A-0EC2D36CCA9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>
            <a:fillRect/>
          </a:stretch>
        </p:blipFill>
        <p:spPr>
          <a:xfrm>
            <a:off x="552450" y="6076950"/>
            <a:ext cx="639763" cy="641350"/>
          </a:xfrm>
        </p:spPr>
      </p:pic>
      <p:pic>
        <p:nvPicPr>
          <p:cNvPr id="9" name="Picture 8" descr="A picture containing graphics, colorfulness, graphic design, screenshot&#10;&#10;Description automatically generated">
            <a:extLst>
              <a:ext uri="{FF2B5EF4-FFF2-40B4-BE49-F238E27FC236}">
                <a16:creationId xmlns:a16="http://schemas.microsoft.com/office/drawing/2014/main" id="{5E2117F0-83B3-FFD7-EE16-BD030C9FB2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805" y="6084426"/>
            <a:ext cx="1305564" cy="6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WRF-GHG 1 year simulation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161DAB-6942-7E66-1D73-BC1B696AC0A8}"/>
              </a:ext>
            </a:extLst>
          </p:cNvPr>
          <p:cNvSpPr txBox="1"/>
          <p:nvPr/>
        </p:nvSpPr>
        <p:spPr>
          <a:xfrm>
            <a:off x="246396" y="863246"/>
            <a:ext cx="56813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September 2018 – 1 September 2019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Comparing hourly model output with observations: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53E9B7-2FA4-79C6-8E7A-2690D9EC7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10</a:t>
            </a:fld>
            <a:endParaRPr lang="en-BE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92521C1-1F19-2D76-E415-7525F4E3B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112817"/>
              </p:ext>
            </p:extLst>
          </p:nvPr>
        </p:nvGraphicFramePr>
        <p:xfrm>
          <a:off x="1323619" y="2190998"/>
          <a:ext cx="6480720" cy="2352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240360">
                  <a:extLst>
                    <a:ext uri="{9D8B030D-6E8A-4147-A177-3AD203B41FA5}">
                      <a16:colId xmlns:a16="http://schemas.microsoft.com/office/drawing/2014/main" val="1776648640"/>
                    </a:ext>
                  </a:extLst>
                </a:gridCol>
                <a:gridCol w="3240360">
                  <a:extLst>
                    <a:ext uri="{9D8B030D-6E8A-4147-A177-3AD203B41FA5}">
                      <a16:colId xmlns:a16="http://schemas.microsoft.com/office/drawing/2014/main" val="646014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situ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FTIR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60889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Horizontal grid cell of instrument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Horizontal grid cell of instrument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46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Model profile interpolated to 60m above model surface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Model profile extended (above 50 </a:t>
                      </a:r>
                      <a:r>
                        <a:rPr lang="en-US" sz="1600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hPa</a:t>
                      </a:r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with TCCON a priori + smoothed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7051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Mean of all observations within 15 min of model hour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Mean of up to 5 observations within 20 min of model time</a:t>
                      </a:r>
                      <a:endParaRPr lang="en-BE" sz="16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9356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097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0A57EDA-B2CA-4CFF-199E-342D29B195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" r="9323"/>
          <a:stretch/>
        </p:blipFill>
        <p:spPr>
          <a:xfrm>
            <a:off x="4572000" y="796178"/>
            <a:ext cx="4558310" cy="1800000"/>
          </a:xfrm>
          <a:prstGeom prst="rect">
            <a:avLst/>
          </a:prstGeom>
        </p:spPr>
      </p:pic>
      <p:pic>
        <p:nvPicPr>
          <p:cNvPr id="42" name="Picture 41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6686C614-99BE-AD5D-EF6A-673CA29E9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7999"/>
          <a:stretch/>
        </p:blipFill>
        <p:spPr>
          <a:xfrm>
            <a:off x="-58648" y="2521683"/>
            <a:ext cx="4788000" cy="1831465"/>
          </a:xfrm>
          <a:prstGeom prst="rect">
            <a:avLst/>
          </a:prstGeom>
        </p:spPr>
      </p:pic>
      <p:pic>
        <p:nvPicPr>
          <p:cNvPr id="44" name="Picture 43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AAB97036-82E3-9164-F455-F029CE6341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" r="8289"/>
          <a:stretch/>
        </p:blipFill>
        <p:spPr>
          <a:xfrm>
            <a:off x="-2173" y="4369683"/>
            <a:ext cx="4723628" cy="1848000"/>
          </a:xfrm>
          <a:prstGeom prst="rect">
            <a:avLst/>
          </a:prstGeom>
        </p:spPr>
      </p:pic>
      <p:pic>
        <p:nvPicPr>
          <p:cNvPr id="46" name="Picture 45" descr="A picture containing text, screenshot, diagram, line&#10;&#10;Description automatically generated">
            <a:extLst>
              <a:ext uri="{FF2B5EF4-FFF2-40B4-BE49-F238E27FC236}">
                <a16:creationId xmlns:a16="http://schemas.microsoft.com/office/drawing/2014/main" id="{C4F7CD04-2527-0B3F-5710-BFFBCCBCE7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8" r="9689"/>
          <a:stretch/>
        </p:blipFill>
        <p:spPr>
          <a:xfrm>
            <a:off x="-8021" y="769132"/>
            <a:ext cx="4651620" cy="1848000"/>
          </a:xfrm>
          <a:prstGeom prst="rect">
            <a:avLst/>
          </a:prstGeom>
        </p:spPr>
      </p:pic>
      <p:pic>
        <p:nvPicPr>
          <p:cNvPr id="48" name="Picture 47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CA1D9437-2473-4009-25BB-D2AC5BBF29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" r="9278"/>
          <a:stretch/>
        </p:blipFill>
        <p:spPr>
          <a:xfrm>
            <a:off x="4628391" y="2529000"/>
            <a:ext cx="4517128" cy="180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WRF-GHG accuracy?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53E9B7-2FA4-79C6-8E7A-2690D9EC74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11</a:t>
            </a:fld>
            <a:endParaRPr lang="en-BE"/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4E6802BC-37A2-4A46-177B-972B8438AB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1677433"/>
              </p:ext>
            </p:extLst>
          </p:nvPr>
        </p:nvGraphicFramePr>
        <p:xfrm>
          <a:off x="5039536" y="4509120"/>
          <a:ext cx="3600399" cy="193730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9317">
                  <a:extLst>
                    <a:ext uri="{9D8B030D-6E8A-4147-A177-3AD203B41FA5}">
                      <a16:colId xmlns:a16="http://schemas.microsoft.com/office/drawing/2014/main" val="3439840608"/>
                    </a:ext>
                  </a:extLst>
                </a:gridCol>
                <a:gridCol w="1037900">
                  <a:extLst>
                    <a:ext uri="{9D8B030D-6E8A-4147-A177-3AD203B41FA5}">
                      <a16:colId xmlns:a16="http://schemas.microsoft.com/office/drawing/2014/main" val="2586906848"/>
                    </a:ext>
                  </a:extLst>
                </a:gridCol>
                <a:gridCol w="1036195">
                  <a:extLst>
                    <a:ext uri="{9D8B030D-6E8A-4147-A177-3AD203B41FA5}">
                      <a16:colId xmlns:a16="http://schemas.microsoft.com/office/drawing/2014/main" val="2796045265"/>
                    </a:ext>
                  </a:extLst>
                </a:gridCol>
                <a:gridCol w="906987">
                  <a:extLst>
                    <a:ext uri="{9D8B030D-6E8A-4147-A177-3AD203B41FA5}">
                      <a16:colId xmlns:a16="http://schemas.microsoft.com/office/drawing/2014/main" val="3569447724"/>
                    </a:ext>
                  </a:extLst>
                </a:gridCol>
              </a:tblGrid>
              <a:tr h="322884">
                <a:tc>
                  <a:txBody>
                    <a:bodyPr/>
                    <a:lstStyle/>
                    <a:p>
                      <a:endParaRPr lang="en-BE" sz="1200" b="1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XCO</a:t>
                      </a:r>
                      <a:r>
                        <a:rPr lang="en-US" sz="1200" b="1" baseline="-250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</a:t>
                      </a:r>
                      <a:endParaRPr lang="en-BE" sz="12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XCH</a:t>
                      </a:r>
                      <a:r>
                        <a:rPr lang="en-US" sz="1200" b="1" baseline="-2500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4</a:t>
                      </a:r>
                      <a:endParaRPr lang="en-BE" sz="12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XCO</a:t>
                      </a:r>
                      <a:endParaRPr lang="en-BE" sz="1200" b="1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655893"/>
                  </a:ext>
                </a:extLst>
              </a:tr>
              <a:tr h="322884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BIAS</a:t>
                      </a:r>
                      <a:endParaRPr lang="en-BE" sz="1200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-1.41 ppm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-3.31 ppb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0.35 ppb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976630"/>
                  </a:ext>
                </a:extLst>
              </a:tr>
              <a:tr h="322884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  <a:endParaRPr lang="en-BE" sz="1200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2.40 ppm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23.36 ppb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31.07 ppb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9079641"/>
                  </a:ext>
                </a:extLst>
              </a:tr>
              <a:tr h="3228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BE" sz="1200" b="1" kern="1200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88C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situ CO2</a:t>
                      </a:r>
                      <a:endParaRPr lang="en-BE" sz="1200" b="1" kern="1200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88C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b="1" kern="1200" baseline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 situ CH4</a:t>
                      </a:r>
                      <a:endParaRPr lang="en-BE" sz="1200" b="1" kern="1200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88CB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BE" sz="1200" b="1" kern="1200" baseline="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solidFill>
                      <a:srgbClr val="688C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6941809"/>
                  </a:ext>
                </a:extLst>
              </a:tr>
              <a:tr h="322884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BIAS</a:t>
                      </a:r>
                      <a:endParaRPr lang="en-BE" sz="1200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2.52 ppm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9.43 ppb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5350600"/>
                  </a:ext>
                </a:extLst>
              </a:tr>
              <a:tr h="322884">
                <a:tc>
                  <a:txBody>
                    <a:bodyPr/>
                    <a:lstStyle/>
                    <a:p>
                      <a:r>
                        <a:rPr lang="en-US" sz="1200" baseline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RMSE</a:t>
                      </a:r>
                      <a:endParaRPr lang="en-BE" sz="1200" baseline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20.94 ppm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251.82 ppb</a:t>
                      </a: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BE" sz="1200" b="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707699"/>
                  </a:ext>
                </a:extLst>
              </a:tr>
            </a:tbl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D4C21F34-6684-0D13-DE65-ACD70FDE2A99}"/>
              </a:ext>
            </a:extLst>
          </p:cNvPr>
          <p:cNvSpPr txBox="1"/>
          <p:nvPr/>
        </p:nvSpPr>
        <p:spPr>
          <a:xfrm>
            <a:off x="323528" y="980728"/>
            <a:ext cx="123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CORR: 0.85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6A4AC6-3CE1-2F40-77C3-58E298D0A2E6}"/>
              </a:ext>
            </a:extLst>
          </p:cNvPr>
          <p:cNvSpPr txBox="1"/>
          <p:nvPr/>
        </p:nvSpPr>
        <p:spPr>
          <a:xfrm>
            <a:off x="323528" y="2752867"/>
            <a:ext cx="123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CORR: 0.56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ECACAE-7D7B-7028-C74A-59208EAF5865}"/>
              </a:ext>
            </a:extLst>
          </p:cNvPr>
          <p:cNvSpPr txBox="1"/>
          <p:nvPr/>
        </p:nvSpPr>
        <p:spPr>
          <a:xfrm>
            <a:off x="323528" y="4555967"/>
            <a:ext cx="123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CORR: 0.69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0B8093D-3ED6-9594-A850-9BCF70295A1A}"/>
              </a:ext>
            </a:extLst>
          </p:cNvPr>
          <p:cNvSpPr txBox="1"/>
          <p:nvPr/>
        </p:nvSpPr>
        <p:spPr>
          <a:xfrm>
            <a:off x="4830312" y="978666"/>
            <a:ext cx="123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CORR: 0.68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C456F3-2B2F-A4CD-48D3-EE6DC6566D64}"/>
              </a:ext>
            </a:extLst>
          </p:cNvPr>
          <p:cNvSpPr txBox="1"/>
          <p:nvPr/>
        </p:nvSpPr>
        <p:spPr>
          <a:xfrm>
            <a:off x="4830312" y="2730486"/>
            <a:ext cx="1236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CORR: 0.56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What is driving variability?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19" descr="A picture containing text, screenshot, line, font&#10;&#10;Description automatically generated">
            <a:extLst>
              <a:ext uri="{FF2B5EF4-FFF2-40B4-BE49-F238E27FC236}">
                <a16:creationId xmlns:a16="http://schemas.microsoft.com/office/drawing/2014/main" id="{8FCC6323-DB70-B4CE-552A-5EEF6BF30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1052936"/>
            <a:ext cx="6480000" cy="1800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C196F-93FB-3914-C986-4173F08E4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12</a:t>
            </a:fld>
            <a:endParaRPr lang="en-BE"/>
          </a:p>
        </p:txBody>
      </p:sp>
      <p:pic>
        <p:nvPicPr>
          <p:cNvPr id="9" name="Picture 8" descr="A screen shot of a graph&#10;&#10;Description automatically generated with low confidence">
            <a:extLst>
              <a:ext uri="{FF2B5EF4-FFF2-40B4-BE49-F238E27FC236}">
                <a16:creationId xmlns:a16="http://schemas.microsoft.com/office/drawing/2014/main" id="{E265B9AC-FE4F-6142-3A16-D7C0524F0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013376"/>
            <a:ext cx="6480000" cy="1800000"/>
          </a:xfrm>
          <a:prstGeom prst="rect">
            <a:avLst/>
          </a:prstGeom>
        </p:spPr>
      </p:pic>
      <p:pic>
        <p:nvPicPr>
          <p:cNvPr id="11" name="Picture 10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5E6574BC-7045-7C42-861A-655E357B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997152"/>
            <a:ext cx="6480000" cy="1800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8EB3D7-E51D-3E59-EBDD-22C480EA3D83}"/>
              </a:ext>
            </a:extLst>
          </p:cNvPr>
          <p:cNvSpPr/>
          <p:nvPr/>
        </p:nvSpPr>
        <p:spPr>
          <a:xfrm>
            <a:off x="305346" y="908720"/>
            <a:ext cx="4968552" cy="33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XCO</a:t>
            </a:r>
            <a:r>
              <a:rPr lang="en-US" baseline="-25000" dirty="0">
                <a:solidFill>
                  <a:schemeClr val="tx1"/>
                </a:solidFill>
              </a:rPr>
              <a:t>2 </a:t>
            </a:r>
            <a:r>
              <a:rPr lang="en-US" dirty="0">
                <a:solidFill>
                  <a:schemeClr val="tx1"/>
                </a:solidFill>
              </a:rPr>
              <a:t>– October 2018</a:t>
            </a:r>
            <a:endParaRPr lang="en-BE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6B2BEA-84CA-F3E2-F89F-E2DA291288CD}"/>
              </a:ext>
            </a:extLst>
          </p:cNvPr>
          <p:cNvSpPr/>
          <p:nvPr/>
        </p:nvSpPr>
        <p:spPr>
          <a:xfrm>
            <a:off x="305346" y="2852936"/>
            <a:ext cx="4968552" cy="33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XCH</a:t>
            </a:r>
            <a:r>
              <a:rPr lang="en-US" baseline="-25000" dirty="0">
                <a:solidFill>
                  <a:schemeClr val="tx1"/>
                </a:solidFill>
              </a:rPr>
              <a:t>4 </a:t>
            </a:r>
            <a:r>
              <a:rPr lang="en-US" dirty="0">
                <a:solidFill>
                  <a:schemeClr val="tx1"/>
                </a:solidFill>
              </a:rPr>
              <a:t>– October 2018</a:t>
            </a:r>
            <a:endParaRPr lang="en-BE" baseline="-25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35367C-6F1F-D022-E586-EA2EA489187C}"/>
              </a:ext>
            </a:extLst>
          </p:cNvPr>
          <p:cNvSpPr/>
          <p:nvPr/>
        </p:nvSpPr>
        <p:spPr>
          <a:xfrm>
            <a:off x="305346" y="4869160"/>
            <a:ext cx="4968552" cy="33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XCO – October 2018</a:t>
            </a:r>
            <a:endParaRPr lang="en-BE" baseline="-250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B76A48-1533-CAFB-DAF5-C10B43D33FC8}"/>
              </a:ext>
            </a:extLst>
          </p:cNvPr>
          <p:cNvSpPr/>
          <p:nvPr/>
        </p:nvSpPr>
        <p:spPr>
          <a:xfrm>
            <a:off x="757365" y="1273694"/>
            <a:ext cx="393901" cy="5323658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DA7C55-A493-9935-7CAD-C51D7B5CDB11}"/>
              </a:ext>
            </a:extLst>
          </p:cNvPr>
          <p:cNvSpPr/>
          <p:nvPr/>
        </p:nvSpPr>
        <p:spPr>
          <a:xfrm>
            <a:off x="2123728" y="1273693"/>
            <a:ext cx="792088" cy="5323657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BFE384-21C7-F864-D310-C0775F436D99}"/>
              </a:ext>
            </a:extLst>
          </p:cNvPr>
          <p:cNvSpPr/>
          <p:nvPr/>
        </p:nvSpPr>
        <p:spPr>
          <a:xfrm>
            <a:off x="3389717" y="1273693"/>
            <a:ext cx="498561" cy="5323657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7FC0E7-8830-AA0E-3D1A-26D1934D8522}"/>
              </a:ext>
            </a:extLst>
          </p:cNvPr>
          <p:cNvSpPr txBox="1"/>
          <p:nvPr/>
        </p:nvSpPr>
        <p:spPr>
          <a:xfrm>
            <a:off x="5508105" y="1305775"/>
            <a:ext cx="35283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columns increase on same days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polluted days can be linked with simulated wind direction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2" name="Picture 21" descr="A picture containing text, diagram, circle, screenshot&#10;&#10;Description automatically generated">
            <a:extLst>
              <a:ext uri="{FF2B5EF4-FFF2-40B4-BE49-F238E27FC236}">
                <a16:creationId xmlns:a16="http://schemas.microsoft.com/office/drawing/2014/main" id="{56FA3118-9669-27B3-E395-ED2722102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09" y="2762834"/>
            <a:ext cx="1800000" cy="1800000"/>
          </a:xfrm>
          <a:prstGeom prst="rect">
            <a:avLst/>
          </a:prstGeom>
        </p:spPr>
      </p:pic>
      <p:pic>
        <p:nvPicPr>
          <p:cNvPr id="23" name="Picture 22" descr="A picture containing text, diagram, circle, screenshot&#10;&#10;Description automatically generated">
            <a:extLst>
              <a:ext uri="{FF2B5EF4-FFF2-40B4-BE49-F238E27FC236}">
                <a16:creationId xmlns:a16="http://schemas.microsoft.com/office/drawing/2014/main" id="{8FC6C7BA-27CE-379C-8AA0-962FB954C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9" y="2762834"/>
            <a:ext cx="1800000" cy="1800000"/>
          </a:xfrm>
          <a:prstGeom prst="rect">
            <a:avLst/>
          </a:prstGeom>
        </p:spPr>
      </p:pic>
      <p:pic>
        <p:nvPicPr>
          <p:cNvPr id="24" name="Picture 23" descr="A picture containing text, diagram, screenshot, circle&#10;&#10;Description automatically generated">
            <a:extLst>
              <a:ext uri="{FF2B5EF4-FFF2-40B4-BE49-F238E27FC236}">
                <a16:creationId xmlns:a16="http://schemas.microsoft.com/office/drawing/2014/main" id="{7E8DF699-AC7C-E5CB-2AEF-E38A2537B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209" y="4737882"/>
            <a:ext cx="1800000" cy="1800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976231D-55D5-7F75-FED1-D035F1C70E3B}"/>
              </a:ext>
            </a:extLst>
          </p:cNvPr>
          <p:cNvSpPr/>
          <p:nvPr/>
        </p:nvSpPr>
        <p:spPr>
          <a:xfrm>
            <a:off x="5575314" y="2536266"/>
            <a:ext cx="1403790" cy="352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XCO</a:t>
            </a:r>
            <a:r>
              <a:rPr lang="en-US" sz="1600" baseline="-25000" dirty="0">
                <a:solidFill>
                  <a:schemeClr val="tx1"/>
                </a:solidFill>
              </a:rPr>
              <a:t>2</a:t>
            </a:r>
            <a:endParaRPr lang="en-BE" sz="1600" baseline="-250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9C44A8-BB65-3B9E-8ECD-5E86E20C1652}"/>
              </a:ext>
            </a:extLst>
          </p:cNvPr>
          <p:cNvSpPr/>
          <p:nvPr/>
        </p:nvSpPr>
        <p:spPr>
          <a:xfrm>
            <a:off x="5575314" y="4524614"/>
            <a:ext cx="1403790" cy="352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XCO</a:t>
            </a:r>
            <a:endParaRPr lang="en-BE" sz="1600" baseline="-250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3952BFF-9E3D-FA74-781B-7979D4597314}"/>
              </a:ext>
            </a:extLst>
          </p:cNvPr>
          <p:cNvSpPr/>
          <p:nvPr/>
        </p:nvSpPr>
        <p:spPr>
          <a:xfrm>
            <a:off x="7375314" y="2536266"/>
            <a:ext cx="1403790" cy="352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XCH</a:t>
            </a:r>
            <a:r>
              <a:rPr lang="en-US" sz="1600" baseline="-25000" dirty="0">
                <a:solidFill>
                  <a:schemeClr val="tx1"/>
                </a:solidFill>
              </a:rPr>
              <a:t>4</a:t>
            </a:r>
            <a:endParaRPr lang="en-BE" sz="1600" baseline="-25000" dirty="0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A5A8F5-FAD0-9B8D-7DCD-2A252DAD4BDF}"/>
              </a:ext>
            </a:extLst>
          </p:cNvPr>
          <p:cNvSpPr txBox="1"/>
          <p:nvPr/>
        </p:nvSpPr>
        <p:spPr>
          <a:xfrm>
            <a:off x="7375314" y="5052690"/>
            <a:ext cx="1816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SW: high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(North China Plain pollution)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NW: low</a:t>
            </a:r>
            <a:endParaRPr lang="en-BE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7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1" grpId="0"/>
      <p:bldP spid="25" grpId="0" animBg="1"/>
      <p:bldP spid="26" grpId="0" animBg="1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What is driving variability?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C196F-93FB-3914-C986-4173F08E4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13</a:t>
            </a:fld>
            <a:endParaRPr lang="en-BE"/>
          </a:p>
        </p:txBody>
      </p:sp>
      <p:pic>
        <p:nvPicPr>
          <p:cNvPr id="4" name="Picture 3" descr="A graph with red and black lines&#10;&#10;Description automatically generated with low confidence">
            <a:extLst>
              <a:ext uri="{FF2B5EF4-FFF2-40B4-BE49-F238E27FC236}">
                <a16:creationId xmlns:a16="http://schemas.microsoft.com/office/drawing/2014/main" id="{B5F172D5-81C6-E0AC-E72F-7555FBB19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908960"/>
            <a:ext cx="7776000" cy="2160000"/>
          </a:xfrm>
          <a:prstGeom prst="rect">
            <a:avLst/>
          </a:prstGeom>
        </p:spPr>
      </p:pic>
      <p:pic>
        <p:nvPicPr>
          <p:cNvPr id="10" name="Picture 9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67354FFC-75E5-7F3C-7A79-DFA54E3C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0568" y="3140968"/>
            <a:ext cx="7776000" cy="2160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D3A5A4-C0A3-A769-23A5-B7AC94BA4942}"/>
              </a:ext>
            </a:extLst>
          </p:cNvPr>
          <p:cNvSpPr/>
          <p:nvPr/>
        </p:nvSpPr>
        <p:spPr>
          <a:xfrm>
            <a:off x="899592" y="1129677"/>
            <a:ext cx="576064" cy="3885965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BF8024-BBD4-599E-B3F0-A0B255DE1B50}"/>
              </a:ext>
            </a:extLst>
          </p:cNvPr>
          <p:cNvSpPr/>
          <p:nvPr/>
        </p:nvSpPr>
        <p:spPr>
          <a:xfrm>
            <a:off x="2411760" y="1127213"/>
            <a:ext cx="1152128" cy="3885964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BD9A408-170D-FEF5-CF61-56BD0AFB0681}"/>
              </a:ext>
            </a:extLst>
          </p:cNvPr>
          <p:cNvSpPr/>
          <p:nvPr/>
        </p:nvSpPr>
        <p:spPr>
          <a:xfrm>
            <a:off x="4250711" y="1127212"/>
            <a:ext cx="393297" cy="3885964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01533B-55D4-BA15-6DEE-D289A41BC4F9}"/>
              </a:ext>
            </a:extLst>
          </p:cNvPr>
          <p:cNvSpPr/>
          <p:nvPr/>
        </p:nvSpPr>
        <p:spPr>
          <a:xfrm>
            <a:off x="4860032" y="1127211"/>
            <a:ext cx="393297" cy="3885965"/>
          </a:xfrm>
          <a:prstGeom prst="rect">
            <a:avLst/>
          </a:prstGeom>
          <a:solidFill>
            <a:srgbClr val="CDD9E4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9258BE6-0F7E-FF8B-435D-1305FA6B2CEF}"/>
              </a:ext>
            </a:extLst>
          </p:cNvPr>
          <p:cNvSpPr txBox="1"/>
          <p:nvPr/>
        </p:nvSpPr>
        <p:spPr>
          <a:xfrm>
            <a:off x="323528" y="5301208"/>
            <a:ext cx="6911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Polluted days also visible in timeseries of insitu data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3" name="Picture 32" descr="A graph with red and black dots&#10;&#10;Description automatically generated with low confidence">
            <a:extLst>
              <a:ext uri="{FF2B5EF4-FFF2-40B4-BE49-F238E27FC236}">
                <a16:creationId xmlns:a16="http://schemas.microsoft.com/office/drawing/2014/main" id="{6AC5F930-6625-13A4-F871-5374C519EC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888" y="3112868"/>
            <a:ext cx="2520000" cy="2160000"/>
          </a:xfrm>
          <a:prstGeom prst="rect">
            <a:avLst/>
          </a:prstGeom>
        </p:spPr>
      </p:pic>
      <p:pic>
        <p:nvPicPr>
          <p:cNvPr id="35" name="Picture 34" descr="A graph with red and black dots&#10;&#10;Description automatically generated with low confidence">
            <a:extLst>
              <a:ext uri="{FF2B5EF4-FFF2-40B4-BE49-F238E27FC236}">
                <a16:creationId xmlns:a16="http://schemas.microsoft.com/office/drawing/2014/main" id="{6D2399EA-80FA-318C-BC39-0A8AF4CB1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908960"/>
            <a:ext cx="2520000" cy="216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A2EB2C0-ACA8-F9C0-727E-E0C44127E873}"/>
              </a:ext>
            </a:extLst>
          </p:cNvPr>
          <p:cNvSpPr txBox="1"/>
          <p:nvPr/>
        </p:nvSpPr>
        <p:spPr>
          <a:xfrm>
            <a:off x="323529" y="5709834"/>
            <a:ext cx="8424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Strong correlation between </a:t>
            </a:r>
            <a:r>
              <a:rPr lang="en-U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daytime mean insitu and column concentrations.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endParaRPr lang="en-US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 of polluted / clean airmasses is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important for both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columns and observations near the surface.</a:t>
            </a:r>
            <a:r>
              <a:rPr lang="en-US" sz="16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BE" sz="16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5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9" grpId="0" animBg="1"/>
      <p:bldP spid="30" grpId="0" animBg="1"/>
      <p:bldP spid="31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What is driving variability?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FC196F-93FB-3914-C986-4173F08E42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14</a:t>
            </a:fld>
            <a:endParaRPr lang="en-B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FAAAE5-B3B2-5579-E5D7-7893A5B73A0C}"/>
              </a:ext>
            </a:extLst>
          </p:cNvPr>
          <p:cNvSpPr txBox="1"/>
          <p:nvPr/>
        </p:nvSpPr>
        <p:spPr>
          <a:xfrm>
            <a:off x="899592" y="849546"/>
            <a:ext cx="697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surface observations, daily variation in </a:t>
            </a:r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planetary boundary layer height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also important.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7C41B-9332-E5D0-F9EA-641F27C2A9D1}"/>
              </a:ext>
            </a:extLst>
          </p:cNvPr>
          <p:cNvSpPr txBox="1"/>
          <p:nvPr/>
        </p:nvSpPr>
        <p:spPr>
          <a:xfrm>
            <a:off x="899592" y="5073705"/>
            <a:ext cx="842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Concentrations peak around 7-8h local time.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values are found around 15h.</a:t>
            </a:r>
          </a:p>
          <a:p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can be linked to the variation in the PBLH: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Accumulation near the surface at night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Dispersion in the mixing layer during the day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 descr="A picture containing text, plot, diagram, line&#10;&#10;Description automatically generated">
            <a:extLst>
              <a:ext uri="{FF2B5EF4-FFF2-40B4-BE49-F238E27FC236}">
                <a16:creationId xmlns:a16="http://schemas.microsoft.com/office/drawing/2014/main" id="{E4A60641-4AA1-EE58-B5BC-3553C0DEA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76" y="4826611"/>
            <a:ext cx="2232248" cy="1913356"/>
          </a:xfrm>
          <a:prstGeom prst="rect">
            <a:avLst/>
          </a:prstGeom>
        </p:spPr>
      </p:pic>
      <p:pic>
        <p:nvPicPr>
          <p:cNvPr id="14" name="Picture 13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21E12822-3B67-3F80-0B8A-351972B80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10466"/>
            <a:ext cx="756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2" y="0"/>
            <a:ext cx="9260541" cy="720000"/>
            <a:chOff x="-8021" y="0"/>
            <a:chExt cx="9144000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-1" y="0"/>
              <a:ext cx="9135979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Sector contributions?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5C1058F-B66D-0E7C-5673-24154B1165CE}"/>
              </a:ext>
            </a:extLst>
          </p:cNvPr>
          <p:cNvSpPr txBox="1"/>
          <p:nvPr/>
        </p:nvSpPr>
        <p:spPr>
          <a:xfrm>
            <a:off x="281983" y="907180"/>
            <a:ext cx="524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Tracer contributions above background for CO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BE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F713A-C399-60C8-5466-D246B0131689}"/>
              </a:ext>
            </a:extLst>
          </p:cNvPr>
          <p:cNvSpPr txBox="1"/>
          <p:nvPr/>
        </p:nvSpPr>
        <p:spPr>
          <a:xfrm>
            <a:off x="5813340" y="1455059"/>
            <a:ext cx="32945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sectors: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 – Energy – Residential – Transportation - Biogenic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Ocean and biomass burning less relevant at Xianghe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Biosphere is a CO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source from October until April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Residential emissions are larger in Winter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D22DE4-1158-7F0B-2E45-DE0E30CE08B5}"/>
              </a:ext>
            </a:extLst>
          </p:cNvPr>
          <p:cNvGrpSpPr/>
          <p:nvPr/>
        </p:nvGrpSpPr>
        <p:grpSpPr>
          <a:xfrm>
            <a:off x="6228184" y="3573096"/>
            <a:ext cx="720000" cy="720000"/>
            <a:chOff x="13072339" y="29518740"/>
            <a:chExt cx="1483480" cy="1483480"/>
          </a:xfrm>
          <a:solidFill>
            <a:srgbClr val="9263BB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654682-D78C-7D06-4B9C-6FF259FBEE5E}"/>
                </a:ext>
              </a:extLst>
            </p:cNvPr>
            <p:cNvSpPr/>
            <p:nvPr/>
          </p:nvSpPr>
          <p:spPr>
            <a:xfrm>
              <a:off x="13072339" y="29518740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>
                <a:solidFill>
                  <a:srgbClr val="9263BB"/>
                </a:solidFill>
              </a:endParaRPr>
            </a:p>
          </p:txBody>
        </p:sp>
        <p:pic>
          <p:nvPicPr>
            <p:cNvPr id="18" name="Graphic 17" descr="House with solid fill">
              <a:extLst>
                <a:ext uri="{FF2B5EF4-FFF2-40B4-BE49-F238E27FC236}">
                  <a16:creationId xmlns:a16="http://schemas.microsoft.com/office/drawing/2014/main" id="{E68CBACA-89D6-2431-BEBC-B2128ADF0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356879" y="29803280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FFFF39-26A6-836C-B5CB-192F9519BE85}"/>
              </a:ext>
            </a:extLst>
          </p:cNvPr>
          <p:cNvGrpSpPr/>
          <p:nvPr/>
        </p:nvGrpSpPr>
        <p:grpSpPr>
          <a:xfrm>
            <a:off x="7047621" y="2708920"/>
            <a:ext cx="720000" cy="720000"/>
            <a:chOff x="4499746" y="29426996"/>
            <a:chExt cx="1483480" cy="148348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09D30C-B238-0285-75BF-143EB01F821E}"/>
                </a:ext>
              </a:extLst>
            </p:cNvPr>
            <p:cNvSpPr/>
            <p:nvPr/>
          </p:nvSpPr>
          <p:spPr>
            <a:xfrm>
              <a:off x="4499746" y="29426996"/>
              <a:ext cx="1483480" cy="1483480"/>
            </a:xfrm>
            <a:prstGeom prst="ellipse">
              <a:avLst/>
            </a:prstGeom>
            <a:solidFill>
              <a:srgbClr val="D1252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1" name="Graphic 20" descr="Power Plant with solid fill">
              <a:extLst>
                <a:ext uri="{FF2B5EF4-FFF2-40B4-BE49-F238E27FC236}">
                  <a16:creationId xmlns:a16="http://schemas.microsoft.com/office/drawing/2014/main" id="{74DB3826-B28D-78A8-4A8F-0B3732C1D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784286" y="29711536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9CB22D-4102-79E8-D9EE-8004A74E66B9}"/>
              </a:ext>
            </a:extLst>
          </p:cNvPr>
          <p:cNvGrpSpPr/>
          <p:nvPr/>
        </p:nvGrpSpPr>
        <p:grpSpPr>
          <a:xfrm>
            <a:off x="6241859" y="2708920"/>
            <a:ext cx="720000" cy="720000"/>
            <a:chOff x="2162629" y="29449486"/>
            <a:chExt cx="1483480" cy="1483480"/>
          </a:xfrm>
          <a:solidFill>
            <a:schemeClr val="accent1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C6E9DA4-061E-CF09-FF2A-AED4C5C311E3}"/>
                </a:ext>
              </a:extLst>
            </p:cNvPr>
            <p:cNvSpPr/>
            <p:nvPr/>
          </p:nvSpPr>
          <p:spPr>
            <a:xfrm>
              <a:off x="2162629" y="29449486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4" name="Graphic 23" descr="Production with solid fill">
              <a:extLst>
                <a:ext uri="{FF2B5EF4-FFF2-40B4-BE49-F238E27FC236}">
                  <a16:creationId xmlns:a16="http://schemas.microsoft.com/office/drawing/2014/main" id="{7B6B521A-3F8D-9CA4-9D71-A0215A6B0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47169" y="29734026"/>
              <a:ext cx="914400" cy="9144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AAE20B-BC7E-6882-A703-EE4848259D33}"/>
              </a:ext>
            </a:extLst>
          </p:cNvPr>
          <p:cNvGrpSpPr/>
          <p:nvPr/>
        </p:nvGrpSpPr>
        <p:grpSpPr>
          <a:xfrm>
            <a:off x="7839709" y="2708920"/>
            <a:ext cx="720000" cy="720000"/>
            <a:chOff x="6625808" y="29479441"/>
            <a:chExt cx="1483480" cy="1483480"/>
          </a:xfrm>
          <a:solidFill>
            <a:srgbClr val="00B050"/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C917686-BDDB-F826-B1C5-340B68104109}"/>
                </a:ext>
              </a:extLst>
            </p:cNvPr>
            <p:cNvSpPr/>
            <p:nvPr/>
          </p:nvSpPr>
          <p:spPr>
            <a:xfrm>
              <a:off x="6625808" y="29479441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7" name="Graphic 26" descr="Leaf with solid fill">
              <a:extLst>
                <a:ext uri="{FF2B5EF4-FFF2-40B4-BE49-F238E27FC236}">
                  <a16:creationId xmlns:a16="http://schemas.microsoft.com/office/drawing/2014/main" id="{ED72767F-7CAB-136E-E6F1-0FB0076EC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910348" y="29763981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FA5F0D7-4754-EF3A-F9D3-97EB978CB432}"/>
              </a:ext>
            </a:extLst>
          </p:cNvPr>
          <p:cNvGrpSpPr/>
          <p:nvPr/>
        </p:nvGrpSpPr>
        <p:grpSpPr>
          <a:xfrm>
            <a:off x="7033946" y="3573096"/>
            <a:ext cx="720000" cy="720000"/>
            <a:chOff x="8608642" y="29418600"/>
            <a:chExt cx="1483480" cy="1483480"/>
          </a:xfrm>
          <a:solidFill>
            <a:srgbClr val="89564C"/>
          </a:solidFill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B0E91F5-B374-D2EE-0561-156F520033FE}"/>
                </a:ext>
              </a:extLst>
            </p:cNvPr>
            <p:cNvSpPr/>
            <p:nvPr/>
          </p:nvSpPr>
          <p:spPr>
            <a:xfrm>
              <a:off x="8608642" y="29418600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30" name="Graphic 29" descr="Car with solid fill">
              <a:extLst>
                <a:ext uri="{FF2B5EF4-FFF2-40B4-BE49-F238E27FC236}">
                  <a16:creationId xmlns:a16="http://schemas.microsoft.com/office/drawing/2014/main" id="{D84FBC84-5C94-F786-C82E-6C9F0EAD5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93182" y="29703140"/>
              <a:ext cx="914400" cy="914400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4CB2BDC-4049-976B-5CAF-3387FBB02392}"/>
              </a:ext>
            </a:extLst>
          </p:cNvPr>
          <p:cNvSpPr txBox="1"/>
          <p:nvPr/>
        </p:nvSpPr>
        <p:spPr>
          <a:xfrm>
            <a:off x="-13668" y="117041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Column</a:t>
            </a:r>
            <a:endParaRPr lang="en-B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A40A3-43B5-C87A-AE45-9CA11FF13F9D}"/>
              </a:ext>
            </a:extLst>
          </p:cNvPr>
          <p:cNvSpPr txBox="1"/>
          <p:nvPr/>
        </p:nvSpPr>
        <p:spPr>
          <a:xfrm>
            <a:off x="-13668" y="335206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Insitu</a:t>
            </a:r>
            <a:endParaRPr lang="en-B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0017E-750D-0BEE-F29D-9CE267AC8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15</a:t>
            </a:fld>
            <a:endParaRPr lang="en-BE"/>
          </a:p>
        </p:txBody>
      </p:sp>
      <p:pic>
        <p:nvPicPr>
          <p:cNvPr id="10" name="Picture 9" descr="A picture containing text, screenshot, line, plot&#10;&#10;Description automatically generated">
            <a:extLst>
              <a:ext uri="{FF2B5EF4-FFF2-40B4-BE49-F238E27FC236}">
                <a16:creationId xmlns:a16="http://schemas.microsoft.com/office/drawing/2014/main" id="{CD681E59-2EB7-DC5B-BEAE-37FCB46AD89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" y="3648637"/>
            <a:ext cx="5760000" cy="1939766"/>
          </a:xfrm>
          <a:prstGeom prst="rect">
            <a:avLst/>
          </a:prstGeom>
        </p:spPr>
      </p:pic>
      <p:pic>
        <p:nvPicPr>
          <p:cNvPr id="12" name="Picture 11" descr="A picture containing text, line, plot, screenshot&#10;&#10;Description automatically generated">
            <a:extLst>
              <a:ext uri="{FF2B5EF4-FFF2-40B4-BE49-F238E27FC236}">
                <a16:creationId xmlns:a16="http://schemas.microsoft.com/office/drawing/2014/main" id="{C30BFE9D-805F-0C4F-83B6-9E953B5E88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" y="1494906"/>
            <a:ext cx="5760000" cy="193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27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Sector contributions?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5C1058F-B66D-0E7C-5673-24154B1165CE}"/>
              </a:ext>
            </a:extLst>
          </p:cNvPr>
          <p:cNvSpPr txBox="1"/>
          <p:nvPr/>
        </p:nvSpPr>
        <p:spPr>
          <a:xfrm>
            <a:off x="281983" y="907180"/>
            <a:ext cx="524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Tracer contributions above background for CH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BE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F713A-C399-60C8-5466-D246B0131689}"/>
              </a:ext>
            </a:extLst>
          </p:cNvPr>
          <p:cNvSpPr txBox="1"/>
          <p:nvPr/>
        </p:nvSpPr>
        <p:spPr>
          <a:xfrm>
            <a:off x="5813340" y="1455059"/>
            <a:ext cx="3294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sectors: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– Residential &amp; Waste – Agriculture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Industry, transportation, wetlands, termites and biomass burning less relevant at Xianghe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Residential emissions are larger in Winter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CB2BDC-4049-976B-5CAF-3387FBB02392}"/>
              </a:ext>
            </a:extLst>
          </p:cNvPr>
          <p:cNvSpPr txBox="1"/>
          <p:nvPr/>
        </p:nvSpPr>
        <p:spPr>
          <a:xfrm>
            <a:off x="-13668" y="117041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Column</a:t>
            </a:r>
            <a:endParaRPr lang="en-B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A40A3-43B5-C87A-AE45-9CA11FF13F9D}"/>
              </a:ext>
            </a:extLst>
          </p:cNvPr>
          <p:cNvSpPr txBox="1"/>
          <p:nvPr/>
        </p:nvSpPr>
        <p:spPr>
          <a:xfrm>
            <a:off x="-13668" y="335206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Insitu</a:t>
            </a:r>
            <a:endParaRPr lang="en-BE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D8A3C3B-298A-B740-A33E-0847C06E12A8}"/>
              </a:ext>
            </a:extLst>
          </p:cNvPr>
          <p:cNvGrpSpPr/>
          <p:nvPr/>
        </p:nvGrpSpPr>
        <p:grpSpPr>
          <a:xfrm>
            <a:off x="7812360" y="2564904"/>
            <a:ext cx="720000" cy="720000"/>
            <a:chOff x="10920577" y="29405649"/>
            <a:chExt cx="1483480" cy="1483480"/>
          </a:xfrm>
          <a:solidFill>
            <a:srgbClr val="E373C4"/>
          </a:solidFill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54B74C6-369E-5D0E-9096-3905B76B2DD2}"/>
                </a:ext>
              </a:extLst>
            </p:cNvPr>
            <p:cNvSpPr/>
            <p:nvPr/>
          </p:nvSpPr>
          <p:spPr>
            <a:xfrm>
              <a:off x="10920577" y="29405649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39" name="Graphic 38" descr="Cow with solid fill">
              <a:extLst>
                <a:ext uri="{FF2B5EF4-FFF2-40B4-BE49-F238E27FC236}">
                  <a16:creationId xmlns:a16="http://schemas.microsoft.com/office/drawing/2014/main" id="{3D31292B-AB16-D4DE-28CC-36EECACA8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05117" y="29690189"/>
              <a:ext cx="914400" cy="9144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B4FD544-B4BC-6A3F-415D-8772F590A85B}"/>
              </a:ext>
            </a:extLst>
          </p:cNvPr>
          <p:cNvGrpSpPr/>
          <p:nvPr/>
        </p:nvGrpSpPr>
        <p:grpSpPr>
          <a:xfrm>
            <a:off x="6012240" y="2564904"/>
            <a:ext cx="720000" cy="720000"/>
            <a:chOff x="2880872" y="31525351"/>
            <a:chExt cx="1483480" cy="1483480"/>
          </a:xfrm>
          <a:solidFill>
            <a:schemeClr val="accent1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C41FD24-3A00-5A16-71CC-32DBBBEB750B}"/>
                </a:ext>
              </a:extLst>
            </p:cNvPr>
            <p:cNvSpPr/>
            <p:nvPr/>
          </p:nvSpPr>
          <p:spPr>
            <a:xfrm>
              <a:off x="2880872" y="31525351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2" name="Graphic 41" descr="Raw Materials with solid fill">
              <a:extLst>
                <a:ext uri="{FF2B5EF4-FFF2-40B4-BE49-F238E27FC236}">
                  <a16:creationId xmlns:a16="http://schemas.microsoft.com/office/drawing/2014/main" id="{9BE1F824-44B2-7725-7777-2D9F4D906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165412" y="31809891"/>
              <a:ext cx="914400" cy="91440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FE65EBE-0EFB-4E87-C108-F51736B02DB5}"/>
              </a:ext>
            </a:extLst>
          </p:cNvPr>
          <p:cNvGrpSpPr/>
          <p:nvPr/>
        </p:nvGrpSpPr>
        <p:grpSpPr>
          <a:xfrm>
            <a:off x="6912300" y="2564904"/>
            <a:ext cx="720000" cy="720000"/>
            <a:chOff x="13122999" y="31315724"/>
            <a:chExt cx="1483480" cy="1483480"/>
          </a:xfrm>
          <a:solidFill>
            <a:srgbClr val="9263BB"/>
          </a:solidFill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0C299FC-B3D2-724A-2109-F08F72BFEDBC}"/>
                </a:ext>
              </a:extLst>
            </p:cNvPr>
            <p:cNvSpPr/>
            <p:nvPr/>
          </p:nvSpPr>
          <p:spPr>
            <a:xfrm>
              <a:off x="13122999" y="31315724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5" name="Graphic 44" descr="Garbage with solid fill">
              <a:extLst>
                <a:ext uri="{FF2B5EF4-FFF2-40B4-BE49-F238E27FC236}">
                  <a16:creationId xmlns:a16="http://schemas.microsoft.com/office/drawing/2014/main" id="{8266C275-B4AF-BE36-248C-617B3ABA8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407539" y="31600264"/>
              <a:ext cx="914400" cy="91440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3F6E8-17EE-2AB2-229C-3FA2347D8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16</a:t>
            </a:fld>
            <a:endParaRPr lang="en-BE"/>
          </a:p>
        </p:txBody>
      </p:sp>
      <p:pic>
        <p:nvPicPr>
          <p:cNvPr id="11" name="Picture 10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A007D000-6046-325E-772D-A53A2276EC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3749592"/>
            <a:ext cx="5760000" cy="1937993"/>
          </a:xfrm>
          <a:prstGeom prst="rect">
            <a:avLst/>
          </a:prstGeom>
        </p:spPr>
      </p:pic>
      <p:pic>
        <p:nvPicPr>
          <p:cNvPr id="13" name="Picture 1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D239CEDA-799C-9B0C-46E3-B0F64741B8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" y="1496749"/>
            <a:ext cx="5760000" cy="19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7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Sector contributions?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5C1058F-B66D-0E7C-5673-24154B1165CE}"/>
              </a:ext>
            </a:extLst>
          </p:cNvPr>
          <p:cNvSpPr txBox="1"/>
          <p:nvPr/>
        </p:nvSpPr>
        <p:spPr>
          <a:xfrm>
            <a:off x="281983" y="907180"/>
            <a:ext cx="515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Tracer contributions above background for CO</a:t>
            </a:r>
            <a:endParaRPr lang="en-BE" baseline="-25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F713A-C399-60C8-5466-D246B0131689}"/>
              </a:ext>
            </a:extLst>
          </p:cNvPr>
          <p:cNvSpPr txBox="1"/>
          <p:nvPr/>
        </p:nvSpPr>
        <p:spPr>
          <a:xfrm>
            <a:off x="5813340" y="1455059"/>
            <a:ext cx="32945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Main sectors: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Industry – Residential – Transportation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4CB2BDC-4049-976B-5CAF-3387FBB02392}"/>
              </a:ext>
            </a:extLst>
          </p:cNvPr>
          <p:cNvSpPr txBox="1"/>
          <p:nvPr/>
        </p:nvSpPr>
        <p:spPr>
          <a:xfrm>
            <a:off x="-13668" y="1170415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n-lt"/>
              </a:rPr>
              <a:t>Column</a:t>
            </a:r>
            <a:endParaRPr lang="en-BE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93BA-5E3C-EC00-9CF9-0C2806A6FA4D}"/>
              </a:ext>
            </a:extLst>
          </p:cNvPr>
          <p:cNvSpPr txBox="1"/>
          <p:nvPr/>
        </p:nvSpPr>
        <p:spPr>
          <a:xfrm>
            <a:off x="166499" y="3845626"/>
            <a:ext cx="76702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and biomass burning less relevant at Xianghe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Residential contributions are larger in Winter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45137-1EE7-8409-79E9-18CE3FC971A9}"/>
              </a:ext>
            </a:extLst>
          </p:cNvPr>
          <p:cNvGrpSpPr/>
          <p:nvPr/>
        </p:nvGrpSpPr>
        <p:grpSpPr>
          <a:xfrm>
            <a:off x="6912300" y="2564984"/>
            <a:ext cx="720000" cy="720000"/>
            <a:chOff x="13072339" y="29518740"/>
            <a:chExt cx="1483480" cy="1483480"/>
          </a:xfrm>
          <a:solidFill>
            <a:srgbClr val="9263BB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268EB62-1088-4AED-0F57-F6ACDADEBC29}"/>
                </a:ext>
              </a:extLst>
            </p:cNvPr>
            <p:cNvSpPr/>
            <p:nvPr/>
          </p:nvSpPr>
          <p:spPr>
            <a:xfrm>
              <a:off x="13072339" y="29518740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18" name="Graphic 17" descr="House with solid fill">
              <a:extLst>
                <a:ext uri="{FF2B5EF4-FFF2-40B4-BE49-F238E27FC236}">
                  <a16:creationId xmlns:a16="http://schemas.microsoft.com/office/drawing/2014/main" id="{22741EEC-27DA-BC48-1C3A-B738CFB9B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356879" y="29803280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8969C5C-738C-FFF2-9C4E-1A9E50181FAC}"/>
              </a:ext>
            </a:extLst>
          </p:cNvPr>
          <p:cNvGrpSpPr/>
          <p:nvPr/>
        </p:nvGrpSpPr>
        <p:grpSpPr>
          <a:xfrm>
            <a:off x="6012240" y="2564984"/>
            <a:ext cx="720000" cy="720000"/>
            <a:chOff x="2162629" y="29449486"/>
            <a:chExt cx="1483480" cy="1483480"/>
          </a:xfrm>
          <a:solidFill>
            <a:srgbClr val="D12525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DED6D69-BD27-113D-A670-D4B92DE2EB84}"/>
                </a:ext>
              </a:extLst>
            </p:cNvPr>
            <p:cNvSpPr/>
            <p:nvPr/>
          </p:nvSpPr>
          <p:spPr>
            <a:xfrm>
              <a:off x="2162629" y="29449486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1" name="Graphic 20" descr="Production with solid fill">
              <a:extLst>
                <a:ext uri="{FF2B5EF4-FFF2-40B4-BE49-F238E27FC236}">
                  <a16:creationId xmlns:a16="http://schemas.microsoft.com/office/drawing/2014/main" id="{07BAD0DB-9A13-4F60-F1F3-3943A4B2B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47169" y="29734026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C29F7-7CE3-6EC6-821B-FF4A3AAA1A48}"/>
              </a:ext>
            </a:extLst>
          </p:cNvPr>
          <p:cNvGrpSpPr/>
          <p:nvPr/>
        </p:nvGrpSpPr>
        <p:grpSpPr>
          <a:xfrm>
            <a:off x="7812360" y="2564984"/>
            <a:ext cx="720000" cy="720000"/>
            <a:chOff x="8608642" y="29418600"/>
            <a:chExt cx="1483480" cy="1483480"/>
          </a:xfrm>
          <a:solidFill>
            <a:srgbClr val="89564C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B27201-87F6-D42F-E14C-D1E2D24375AE}"/>
                </a:ext>
              </a:extLst>
            </p:cNvPr>
            <p:cNvSpPr/>
            <p:nvPr/>
          </p:nvSpPr>
          <p:spPr>
            <a:xfrm>
              <a:off x="8608642" y="29418600"/>
              <a:ext cx="1483480" cy="1483480"/>
            </a:xfrm>
            <a:prstGeom prst="ellipse">
              <a:avLst/>
            </a:prstGeom>
            <a:grp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24" name="Graphic 23" descr="Car with solid fill">
              <a:extLst>
                <a:ext uri="{FF2B5EF4-FFF2-40B4-BE49-F238E27FC236}">
                  <a16:creationId xmlns:a16="http://schemas.microsoft.com/office/drawing/2014/main" id="{0C37142A-6674-5201-741E-800C13478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893182" y="29703140"/>
              <a:ext cx="914400" cy="91440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F74A0-B540-50B7-8B54-F7F52CAE7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17</a:t>
            </a:fld>
            <a:endParaRPr lang="en-BE"/>
          </a:p>
        </p:txBody>
      </p:sp>
      <p:pic>
        <p:nvPicPr>
          <p:cNvPr id="9" name="Picture 8" descr="A picture containing text, plot, diagram, line&#10;&#10;Description automatically generated">
            <a:extLst>
              <a:ext uri="{FF2B5EF4-FFF2-40B4-BE49-F238E27FC236}">
                <a16:creationId xmlns:a16="http://schemas.microsoft.com/office/drawing/2014/main" id="{C578874B-ED54-E478-AEB4-FAEC4DD6BC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7" y="1594943"/>
            <a:ext cx="5760000" cy="193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6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7859B4A-0FC0-66AE-E528-73C2C2BC4BF3}"/>
              </a:ext>
            </a:extLst>
          </p:cNvPr>
          <p:cNvGrpSpPr/>
          <p:nvPr/>
        </p:nvGrpSpPr>
        <p:grpSpPr>
          <a:xfrm>
            <a:off x="-8020" y="0"/>
            <a:ext cx="9152020" cy="720000"/>
            <a:chOff x="-8021" y="0"/>
            <a:chExt cx="9152021" cy="72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Main conclusions</a:t>
              </a:r>
              <a:endParaRPr lang="en-BE" sz="32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BD0D3B5-BC0F-EE92-75ED-70EDE8096C4E}"/>
              </a:ext>
            </a:extLst>
          </p:cNvPr>
          <p:cNvSpPr/>
          <p:nvPr/>
        </p:nvSpPr>
        <p:spPr>
          <a:xfrm>
            <a:off x="4618880" y="1435335"/>
            <a:ext cx="3913560" cy="187220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17E4B4-8215-B3F0-AC73-FF3CB329449F}"/>
              </a:ext>
            </a:extLst>
          </p:cNvPr>
          <p:cNvSpPr/>
          <p:nvPr/>
        </p:nvSpPr>
        <p:spPr>
          <a:xfrm>
            <a:off x="395536" y="1440000"/>
            <a:ext cx="3913560" cy="1872208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7017A2-13A4-0068-F713-A57F8C6D8D79}"/>
              </a:ext>
            </a:extLst>
          </p:cNvPr>
          <p:cNvSpPr txBox="1"/>
          <p:nvPr/>
        </p:nvSpPr>
        <p:spPr>
          <a:xfrm>
            <a:off x="550827" y="2143805"/>
            <a:ext cx="1885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Polluted/clean airmasses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FC269D-92A1-07C2-AD89-0709AC9DCE11}"/>
              </a:ext>
            </a:extLst>
          </p:cNvPr>
          <p:cNvSpPr txBox="1"/>
          <p:nvPr/>
        </p:nvSpPr>
        <p:spPr>
          <a:xfrm>
            <a:off x="359633" y="1043224"/>
            <a:ext cx="45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Variability in timeseries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1C488F-580B-25A7-068E-71670AB7FCD2}"/>
              </a:ext>
            </a:extLst>
          </p:cNvPr>
          <p:cNvGrpSpPr/>
          <p:nvPr/>
        </p:nvGrpSpPr>
        <p:grpSpPr>
          <a:xfrm>
            <a:off x="7742861" y="1521780"/>
            <a:ext cx="645190" cy="424750"/>
            <a:chOff x="15856529" y="11147895"/>
            <a:chExt cx="2029123" cy="138155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317A68-7BB3-FE04-DCA2-8E5B1A4DD3E5}"/>
                </a:ext>
              </a:extLst>
            </p:cNvPr>
            <p:cNvSpPr/>
            <p:nvPr/>
          </p:nvSpPr>
          <p:spPr>
            <a:xfrm>
              <a:off x="15856529" y="12174232"/>
              <a:ext cx="2029123" cy="33526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600"/>
            </a:p>
          </p:txBody>
        </p:sp>
        <p:pic>
          <p:nvPicPr>
            <p:cNvPr id="13" name="Graphic 12" descr="Marker with solid fill">
              <a:extLst>
                <a:ext uri="{FF2B5EF4-FFF2-40B4-BE49-F238E27FC236}">
                  <a16:creationId xmlns:a16="http://schemas.microsoft.com/office/drawing/2014/main" id="{C78C041B-3D1E-E0A0-298E-F82E209E0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6180314" y="11147895"/>
              <a:ext cx="1381553" cy="138155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51EB93-D362-01D3-B190-E0309B1BEC64}"/>
              </a:ext>
            </a:extLst>
          </p:cNvPr>
          <p:cNvGrpSpPr/>
          <p:nvPr/>
        </p:nvGrpSpPr>
        <p:grpSpPr>
          <a:xfrm rot="699089">
            <a:off x="2474497" y="1415824"/>
            <a:ext cx="1384759" cy="1351266"/>
            <a:chOff x="15756383" y="6807181"/>
            <a:chExt cx="3043669" cy="2928887"/>
          </a:xfrm>
        </p:grpSpPr>
        <p:pic>
          <p:nvPicPr>
            <p:cNvPr id="15" name="Graphic 14" descr="Earth Globe - Asia with solid fill">
              <a:extLst>
                <a:ext uri="{FF2B5EF4-FFF2-40B4-BE49-F238E27FC236}">
                  <a16:creationId xmlns:a16="http://schemas.microsoft.com/office/drawing/2014/main" id="{CBB73737-5D0A-453E-5125-B78839E8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756383" y="8154221"/>
              <a:ext cx="1581847" cy="1581847"/>
            </a:xfrm>
            <a:prstGeom prst="rect">
              <a:avLst/>
            </a:prstGeom>
          </p:spPr>
        </p:pic>
        <p:pic>
          <p:nvPicPr>
            <p:cNvPr id="16" name="Graphic 15" descr="Cone outline">
              <a:extLst>
                <a:ext uri="{FF2B5EF4-FFF2-40B4-BE49-F238E27FC236}">
                  <a16:creationId xmlns:a16="http://schemas.microsoft.com/office/drawing/2014/main" id="{865F4B5C-59FB-5973-FAAB-61921B2B0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3520466">
              <a:off x="16734454" y="7476539"/>
              <a:ext cx="914400" cy="1669814"/>
            </a:xfrm>
            <a:prstGeom prst="rect">
              <a:avLst/>
            </a:prstGeom>
          </p:spPr>
        </p:pic>
        <p:pic>
          <p:nvPicPr>
            <p:cNvPr id="17" name="Graphic 16" descr="Dim (Smaller Sun) with solid fill">
              <a:extLst>
                <a:ext uri="{FF2B5EF4-FFF2-40B4-BE49-F238E27FC236}">
                  <a16:creationId xmlns:a16="http://schemas.microsoft.com/office/drawing/2014/main" id="{C6A34031-0D86-8597-0217-752DC7200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85652" y="6807181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CF7D46F-F975-704C-EF53-AF5EB31874CA}"/>
              </a:ext>
            </a:extLst>
          </p:cNvPr>
          <p:cNvSpPr txBox="1"/>
          <p:nvPr/>
        </p:nvSpPr>
        <p:spPr>
          <a:xfrm>
            <a:off x="550827" y="1719042"/>
            <a:ext cx="45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Column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0D5E64-F9EF-A1AD-DBB0-5F406BC003D0}"/>
              </a:ext>
            </a:extLst>
          </p:cNvPr>
          <p:cNvSpPr txBox="1"/>
          <p:nvPr/>
        </p:nvSpPr>
        <p:spPr>
          <a:xfrm>
            <a:off x="550827" y="2708334"/>
            <a:ext cx="45766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depending on wind direction</a:t>
            </a:r>
            <a:endParaRPr lang="en-BE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768CDAB-AC03-924A-CBF1-77300F977466}"/>
              </a:ext>
            </a:extLst>
          </p:cNvPr>
          <p:cNvSpPr txBox="1"/>
          <p:nvPr/>
        </p:nvSpPr>
        <p:spPr>
          <a:xfrm>
            <a:off x="4710776" y="1716013"/>
            <a:ext cx="37496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Insitu data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polluted/clean airmasses depending on wind direction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PBL height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hotspots + wind direction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5149A2-2AF8-51F5-DF06-276679B6EB40}"/>
              </a:ext>
            </a:extLst>
          </p:cNvPr>
          <p:cNvSpPr txBox="1"/>
          <p:nvPr/>
        </p:nvSpPr>
        <p:spPr>
          <a:xfrm>
            <a:off x="2588434" y="3535848"/>
            <a:ext cx="62320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endParaRPr lang="en-US" sz="16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WRF-GHG strengths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 simulated timeseries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 diurnal cycles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Ability to split signal into several tracers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 between tracer concentrations and meteorology</a:t>
            </a:r>
          </a:p>
        </p:txBody>
      </p:sp>
      <p:pic>
        <p:nvPicPr>
          <p:cNvPr id="25" name="Graphic 24" descr="Clenched Fist with solid fill">
            <a:extLst>
              <a:ext uri="{FF2B5EF4-FFF2-40B4-BE49-F238E27FC236}">
                <a16:creationId xmlns:a16="http://schemas.microsoft.com/office/drawing/2014/main" id="{4E9D83BF-16AA-BC06-4326-81B014CE76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78656" y="4025011"/>
            <a:ext cx="705156" cy="705156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8C6CF535-042E-C4B4-1AEE-2686DCC766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656" y="5594415"/>
            <a:ext cx="705156" cy="44072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0A8166-A737-34EF-7B6C-8D5FAECB5C43}"/>
              </a:ext>
            </a:extLst>
          </p:cNvPr>
          <p:cNvSpPr txBox="1"/>
          <p:nvPr/>
        </p:nvSpPr>
        <p:spPr>
          <a:xfrm>
            <a:off x="2588434" y="5457998"/>
            <a:ext cx="493589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WRF-GHG weaknesses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Dependence on boundary conditions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Dependence of accurate flux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1D3F1-C5E1-27BB-B5DD-8D36BAD1C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z="1600" smtClean="0"/>
              <a:t>18</a:t>
            </a:fld>
            <a:endParaRPr lang="en-BE" sz="1600"/>
          </a:p>
        </p:txBody>
      </p:sp>
    </p:spTree>
    <p:extLst>
      <p:ext uri="{BB962C8B-B14F-4D97-AF65-F5344CB8AC3E}">
        <p14:creationId xmlns:p14="http://schemas.microsoft.com/office/powerpoint/2010/main" val="116960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276C68D7-37A5-4783-8EB8-A0F1B31BA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66" r="25078" b="21704"/>
          <a:stretch>
            <a:fillRect/>
          </a:stretch>
        </p:blipFill>
        <p:spPr bwMode="auto">
          <a:xfrm>
            <a:off x="0" y="0"/>
            <a:ext cx="91440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5">
            <a:extLst>
              <a:ext uri="{FF2B5EF4-FFF2-40B4-BE49-F238E27FC236}">
                <a16:creationId xmlns:a16="http://schemas.microsoft.com/office/drawing/2014/main" id="{B935CC7B-5B07-4F98-851B-63736424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7876" y="5513388"/>
            <a:ext cx="476701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nl-BE" sz="1000" dirty="0">
              <a:solidFill>
                <a:schemeClr val="tx2"/>
              </a:solidFill>
              <a:ea typeface="Open Sans" panose="020B0606030504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nl-BE" sz="2000" b="1" dirty="0">
                <a:solidFill>
                  <a:schemeClr val="tx2"/>
                </a:solidFill>
                <a:ea typeface="Open Sans" panose="020B0606030504020204" pitchFamily="34" charset="0"/>
              </a:rPr>
              <a:t>sieglinde.callewaert@aeronomie.be</a:t>
            </a:r>
            <a:endParaRPr lang="en-US" altLang="en-US" sz="2000" b="1" dirty="0">
              <a:ea typeface="Open Sans" panose="020B0606030504020204" pitchFamily="34" charset="0"/>
            </a:endParaRPr>
          </a:p>
        </p:txBody>
      </p:sp>
      <p:pic>
        <p:nvPicPr>
          <p:cNvPr id="22532" name="Picture 5">
            <a:extLst>
              <a:ext uri="{FF2B5EF4-FFF2-40B4-BE49-F238E27FC236}">
                <a16:creationId xmlns:a16="http://schemas.microsoft.com/office/drawing/2014/main" id="{D3F7FEF2-D30D-460E-A034-085BE3484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1344613"/>
            <a:ext cx="4059237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191A30-5DF5-4F92-95B3-92CEF0C04B0A}"/>
              </a:ext>
            </a:extLst>
          </p:cNvPr>
          <p:cNvSpPr txBox="1"/>
          <p:nvPr/>
        </p:nvSpPr>
        <p:spPr>
          <a:xfrm>
            <a:off x="3209323" y="2767013"/>
            <a:ext cx="2882519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you! </a:t>
            </a:r>
            <a:b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4000" cap="sm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questions?</a:t>
            </a:r>
            <a:endParaRPr lang="nl-BE" sz="4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2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59216A-44B9-3B1A-B649-B5EFF7E5B039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FA4B3-F36E-1E5D-0B72-89EB2C3DEF43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Xianghe site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4B726C1-648B-D9D7-D135-13E521D5AEB6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A picture containing map, text, atlas&#10;&#10;Description automatically generated">
            <a:extLst>
              <a:ext uri="{FF2B5EF4-FFF2-40B4-BE49-F238E27FC236}">
                <a16:creationId xmlns:a16="http://schemas.microsoft.com/office/drawing/2014/main" id="{5A488CD1-3806-9A11-EA27-915CE00E5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0"/>
            <a:ext cx="5229200" cy="5229200"/>
          </a:xfrm>
          <a:prstGeom prst="rect">
            <a:avLst/>
          </a:prstGeom>
        </p:spPr>
      </p:pic>
      <p:pic>
        <p:nvPicPr>
          <p:cNvPr id="7" name="Picture 6" descr="A map of the region&#10;&#10;Description automatically generated with low confidence">
            <a:extLst>
              <a:ext uri="{FF2B5EF4-FFF2-40B4-BE49-F238E27FC236}">
                <a16:creationId xmlns:a16="http://schemas.microsoft.com/office/drawing/2014/main" id="{0631DCBB-4C8D-7F98-FAC5-B92F7AA89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t="12201" r="8000" b="13250"/>
          <a:stretch/>
        </p:blipFill>
        <p:spPr>
          <a:xfrm>
            <a:off x="4563979" y="752615"/>
            <a:ext cx="4248472" cy="37239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9431D1-696C-74F0-C750-1B89ECF1CB60}"/>
              </a:ext>
            </a:extLst>
          </p:cNvPr>
          <p:cNvSpPr txBox="1"/>
          <p:nvPr/>
        </p:nvSpPr>
        <p:spPr>
          <a:xfrm>
            <a:off x="179511" y="4509198"/>
            <a:ext cx="863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Xianghe site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(39.75° N, 116.96° E) 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lies in a suburban area,  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~ 50 km southeast of Beijing. 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baseline="30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nd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TCCON site in China</a:t>
            </a:r>
            <a:endParaRPr lang="en-BE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48AD9-24A4-720F-7EF4-2E06C309C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081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759216A-44B9-3B1A-B649-B5EFF7E5B039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F0FA4B3-F36E-1E5D-0B72-89EB2C3DEF43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Xianghe observations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4B726C1-648B-D9D7-D135-13E521D5AEB6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748AD9-24A4-720F-7EF4-2E06C309C7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3</a:t>
            </a:fld>
            <a:endParaRPr lang="en-BE"/>
          </a:p>
        </p:txBody>
      </p:sp>
      <p:pic>
        <p:nvPicPr>
          <p:cNvPr id="10" name="Picture 9" descr="A picture containing black and white, sketch, white, text&#10;&#10;Description automatically generated">
            <a:extLst>
              <a:ext uri="{FF2B5EF4-FFF2-40B4-BE49-F238E27FC236}">
                <a16:creationId xmlns:a16="http://schemas.microsoft.com/office/drawing/2014/main" id="{AB8C814E-F890-87CF-ACCB-29C45B8DF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/>
          <a:stretch/>
        </p:blipFill>
        <p:spPr>
          <a:xfrm>
            <a:off x="-1" y="3651318"/>
            <a:ext cx="6910833" cy="2400000"/>
          </a:xfrm>
          <a:prstGeom prst="rect">
            <a:avLst/>
          </a:prstGeom>
        </p:spPr>
      </p:pic>
      <p:pic>
        <p:nvPicPr>
          <p:cNvPr id="12" name="Picture 11" descr="A picture containing text, diagram, white, font&#10;&#10;Description automatically generated">
            <a:extLst>
              <a:ext uri="{FF2B5EF4-FFF2-40B4-BE49-F238E27FC236}">
                <a16:creationId xmlns:a16="http://schemas.microsoft.com/office/drawing/2014/main" id="{C48D764F-DBA5-2936-F0F8-233199C21F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/>
          <a:stretch/>
        </p:blipFill>
        <p:spPr>
          <a:xfrm>
            <a:off x="-1" y="1317032"/>
            <a:ext cx="6910833" cy="240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76D283-8B7E-B4AA-433D-6BFE3804E1C7}"/>
              </a:ext>
            </a:extLst>
          </p:cNvPr>
          <p:cNvSpPr txBox="1"/>
          <p:nvPr/>
        </p:nvSpPr>
        <p:spPr>
          <a:xfrm>
            <a:off x="6372200" y="4221088"/>
            <a:ext cx="2547755" cy="1191816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>
            <a:defPPr>
              <a:defRPr lang="nl-BE"/>
            </a:defPPr>
            <a:lvl1pPr algn="ctr"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1600" b="1" dirty="0" err="1"/>
              <a:t>Picarro</a:t>
            </a:r>
            <a:r>
              <a:rPr lang="en-US" sz="1600" b="1" dirty="0"/>
              <a:t> CRDS analyzer G2301</a:t>
            </a:r>
          </a:p>
          <a:p>
            <a:r>
              <a:rPr lang="en-US" sz="1600" dirty="0"/>
              <a:t>Insitu CO</a:t>
            </a:r>
            <a:r>
              <a:rPr lang="en-US" sz="1600" baseline="-25000" dirty="0"/>
              <a:t>2</a:t>
            </a:r>
            <a:r>
              <a:rPr lang="en-US" sz="1600" dirty="0"/>
              <a:t> and CH</a:t>
            </a:r>
            <a:r>
              <a:rPr lang="en-US" sz="1600" baseline="-25000" dirty="0"/>
              <a:t>4</a:t>
            </a:r>
          </a:p>
          <a:p>
            <a:r>
              <a:rPr lang="en-US" sz="1600" dirty="0"/>
              <a:t>60 m above surface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B08AA5-28A8-6E6B-7D70-117CB844B9CA}"/>
              </a:ext>
            </a:extLst>
          </p:cNvPr>
          <p:cNvSpPr txBox="1"/>
          <p:nvPr/>
        </p:nvSpPr>
        <p:spPr>
          <a:xfrm>
            <a:off x="6372200" y="1580335"/>
            <a:ext cx="2547755" cy="1838801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Bruker IFS 125 HR spectrometer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XCO</a:t>
            </a:r>
            <a:r>
              <a:rPr lang="en-US" sz="16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2,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XCH</a:t>
            </a:r>
            <a:r>
              <a:rPr lang="en-US" sz="1600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XCO</a:t>
            </a:r>
          </a:p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Since June 2018</a:t>
            </a: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picture containing text, font, typography, design&#10;&#10;Description automatically generated">
            <a:extLst>
              <a:ext uri="{FF2B5EF4-FFF2-40B4-BE49-F238E27FC236}">
                <a16:creationId xmlns:a16="http://schemas.microsoft.com/office/drawing/2014/main" id="{E56B3002-4F0E-5ABC-968F-DFC474AAF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26" y="2689059"/>
            <a:ext cx="1164501" cy="694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DD09BE-036D-CA1B-C285-DBC462BCB4CE}"/>
              </a:ext>
            </a:extLst>
          </p:cNvPr>
          <p:cNvSpPr txBox="1"/>
          <p:nvPr/>
        </p:nvSpPr>
        <p:spPr>
          <a:xfrm>
            <a:off x="107504" y="772617"/>
            <a:ext cx="9289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Observations carried out in collaboration with the Institute </a:t>
            </a:r>
          </a:p>
          <a:p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Atmospheric Physics of the Chinese Academy of Sciences (IAP-CAS)</a:t>
            </a:r>
          </a:p>
        </p:txBody>
      </p:sp>
      <p:pic>
        <p:nvPicPr>
          <p:cNvPr id="9" name="Picture Placeholder 2" descr="A picture containing logo, trademark, symbol, emblem&#10;&#10;Description automatically generated">
            <a:extLst>
              <a:ext uri="{FF2B5EF4-FFF2-40B4-BE49-F238E27FC236}">
                <a16:creationId xmlns:a16="http://schemas.microsoft.com/office/drawing/2014/main" id="{D66DD002-03C0-EBE6-0FB8-EDA256B11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r="124"/>
          <a:stretch>
            <a:fillRect/>
          </a:stretch>
        </p:blipFill>
        <p:spPr>
          <a:xfrm>
            <a:off x="7063826" y="781498"/>
            <a:ext cx="639763" cy="6413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72F6A6-0A58-D9AB-98BA-96AB968F0B36}"/>
              </a:ext>
            </a:extLst>
          </p:cNvPr>
          <p:cNvGrpSpPr/>
          <p:nvPr/>
        </p:nvGrpSpPr>
        <p:grpSpPr>
          <a:xfrm>
            <a:off x="915673" y="1348467"/>
            <a:ext cx="1568095" cy="5207912"/>
            <a:chOff x="915673" y="1348467"/>
            <a:chExt cx="1568095" cy="520791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93F8DBB-8EEC-EC48-75FA-ECC461286FE3}"/>
                </a:ext>
              </a:extLst>
            </p:cNvPr>
            <p:cNvSpPr/>
            <p:nvPr/>
          </p:nvSpPr>
          <p:spPr>
            <a:xfrm>
              <a:off x="915673" y="1348467"/>
              <a:ext cx="1568095" cy="487992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F1E195-BD2B-28D8-537E-17303FA492E7}"/>
                </a:ext>
              </a:extLst>
            </p:cNvPr>
            <p:cNvSpPr txBox="1"/>
            <p:nvPr/>
          </p:nvSpPr>
          <p:spPr>
            <a:xfrm>
              <a:off x="1314037" y="6217825"/>
              <a:ext cx="7713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 year</a:t>
              </a:r>
              <a:endParaRPr lang="en-BE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82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240E54-221D-96B1-40DC-B690394AFC27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0DE8E5-D756-E8EE-4C36-6A6A303A40D3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Xianghe observations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C84B228-619D-6F8C-B08E-FD5726B6517C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ACCCAE9-B818-E965-B1AF-2A4747211811}"/>
              </a:ext>
            </a:extLst>
          </p:cNvPr>
          <p:cNvSpPr txBox="1"/>
          <p:nvPr/>
        </p:nvSpPr>
        <p:spPr>
          <a:xfrm>
            <a:off x="107504" y="908720"/>
            <a:ext cx="69847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Observed timeseries of </a:t>
            </a:r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CO, CO</a:t>
            </a:r>
            <a:r>
              <a:rPr lang="en-US" baseline="-25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CH</a:t>
            </a:r>
            <a:r>
              <a:rPr lang="en-US" baseline="-250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 lots of variability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icture containing darkness, silhouette, night, tree&#10;&#10;Description automatically generated">
            <a:extLst>
              <a:ext uri="{FF2B5EF4-FFF2-40B4-BE49-F238E27FC236}">
                <a16:creationId xmlns:a16="http://schemas.microsoft.com/office/drawing/2014/main" id="{616B8980-E096-50C9-5F82-1A1EBB242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311533" cy="488913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C553D4-58D3-2E60-7E2E-AC2AC0031D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807346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D7C7079-1BEB-E706-D197-1F031B2D998D}"/>
              </a:ext>
            </a:extLst>
          </p:cNvPr>
          <p:cNvSpPr txBox="1"/>
          <p:nvPr/>
        </p:nvSpPr>
        <p:spPr>
          <a:xfrm>
            <a:off x="315507" y="1124744"/>
            <a:ext cx="84969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accurate is WRF-GHG in simulating the different observations types of CO</a:t>
            </a:r>
            <a:r>
              <a:rPr lang="en-GB" baseline="-250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GB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</a:t>
            </a:r>
            <a:r>
              <a:rPr lang="en-GB" baseline="-25000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GB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CO at Xianghe? What are the model’s strengths and weaknesses?</a:t>
            </a:r>
          </a:p>
          <a:p>
            <a:pPr marL="285750" indent="-285750">
              <a:buFontTx/>
              <a:buChar char="-"/>
            </a:pPr>
            <a:endParaRPr lang="en-GB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the driving factors behind the observed variabilities?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27025" lvl="1" indent="-285750">
              <a:buFontTx/>
              <a:buChar char="-"/>
            </a:pPr>
            <a:r>
              <a:rPr lang="en-GB" dirty="0">
                <a:solidFill>
                  <a:schemeClr val="accent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the different (sector) contributions to the observed concentrations (surface and column)?</a:t>
            </a:r>
          </a:p>
          <a:p>
            <a:pPr marL="327025" lvl="1" indent="-285750">
              <a:buFontTx/>
              <a:buChar char="-"/>
            </a:pPr>
            <a:endParaRPr lang="en-GB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Tx/>
              <a:buChar char="-"/>
            </a:pPr>
            <a:endParaRPr lang="en-BE" dirty="0">
              <a:solidFill>
                <a:schemeClr val="accent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57323-A8A3-AC8F-BC35-F03EB4F8606F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D97782D-0297-9C91-8AE0-4051CC74170B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Research questions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9F60CE-BFD4-B52B-530C-D41A9A9813A7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29187D-4B79-4CE6-ECA2-F64772041F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5</a:t>
            </a:fld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EF474-C2AF-06D5-8A2E-F581B5D8B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334" y="4241007"/>
            <a:ext cx="5264605" cy="244564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F2A86-9E31-66E7-3102-8F190CEB2EA8}"/>
              </a:ext>
            </a:extLst>
          </p:cNvPr>
          <p:cNvSpPr txBox="1"/>
          <p:nvPr/>
        </p:nvSpPr>
        <p:spPr>
          <a:xfrm>
            <a:off x="331549" y="3839968"/>
            <a:ext cx="81288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Previous case study: TCCON, NDACC and ICOS data at </a:t>
            </a:r>
            <a:r>
              <a:rPr lang="en-US" sz="160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Réunion Island </a:t>
            </a:r>
          </a:p>
          <a:p>
            <a:r>
              <a:rPr lang="en-US" dirty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(Callewaert et al, 2022, ACP)</a:t>
            </a:r>
            <a:endParaRPr lang="en-BE" dirty="0">
              <a:solidFill>
                <a:schemeClr val="tx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4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7E248A-0FAD-D3EC-1FD8-27CA3E32D058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10CFA1-3A4C-5BCC-700B-80F41217A09D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WRF-GHG model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EEACDE8-E99F-FCDE-1FF5-478416098BA2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D22A6EA-84AD-D5FC-1B51-5AA2FC7B3C50}"/>
              </a:ext>
            </a:extLst>
          </p:cNvPr>
          <p:cNvSpPr txBox="1"/>
          <p:nvPr/>
        </p:nvSpPr>
        <p:spPr>
          <a:xfrm>
            <a:off x="238631" y="838623"/>
            <a:ext cx="84228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Regional atmospheric transport model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Simulation of 3D meteorological and chemical fields over time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WRF-GHG is WRF-Chem in the </a:t>
            </a:r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passive tracer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option: no chemical interactions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Picture 10" descr="A picture containing text, map, diagram, atlas&#10;&#10;Description automatically generated">
            <a:extLst>
              <a:ext uri="{FF2B5EF4-FFF2-40B4-BE49-F238E27FC236}">
                <a16:creationId xmlns:a16="http://schemas.microsoft.com/office/drawing/2014/main" id="{A5A2124E-5902-F8BC-F674-BAE7E6FD7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241" r="8332" b="8620"/>
          <a:stretch/>
        </p:blipFill>
        <p:spPr>
          <a:xfrm>
            <a:off x="258847" y="2469097"/>
            <a:ext cx="4542227" cy="36689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913F24-EB9F-8F1A-A99D-B898413C95C4}"/>
              </a:ext>
            </a:extLst>
          </p:cNvPr>
          <p:cNvSpPr txBox="1"/>
          <p:nvPr/>
        </p:nvSpPr>
        <p:spPr>
          <a:xfrm>
            <a:off x="4932040" y="2506937"/>
            <a:ext cx="41044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Outside domain d01: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Boundary conditions = background</a:t>
            </a: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ERA5 and CAMS reanalysis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Inside domain d01: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Surface – atmosphere fluxes (uptake and emissions) from different sources</a:t>
            </a: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CAMS-GLOB-ANT</a:t>
            </a: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REAS</a:t>
            </a: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FINN</a:t>
            </a:r>
          </a:p>
          <a:p>
            <a:r>
              <a:rPr lang="en-US" dirty="0" err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WetCHARTs</a:t>
            </a:r>
            <a:endParaRPr lang="en-US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…</a:t>
            </a:r>
          </a:p>
          <a:p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0421D3-2B77-AB88-564C-276774DA26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66903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17E248A-0FAD-D3EC-1FD8-27CA3E32D058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610CFA1-3A4C-5BCC-700B-80F41217A09D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Passive tracers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EEACDE8-E99F-FCDE-1FF5-478416098BA2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7D9F2FE-69B9-4D96-36A4-97D185192B36}"/>
              </a:ext>
            </a:extLst>
          </p:cNvPr>
          <p:cNvSpPr txBox="1"/>
          <p:nvPr/>
        </p:nvSpPr>
        <p:spPr>
          <a:xfrm>
            <a:off x="225495" y="824460"/>
            <a:ext cx="867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simulated concentration of a gas is split up into the contributions of different sources. For example CO</a:t>
            </a:r>
            <a:r>
              <a:rPr lang="en-US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B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F9A5B0-EDD2-680F-1AFC-B13145F6F96D}"/>
              </a:ext>
            </a:extLst>
          </p:cNvPr>
          <p:cNvSpPr txBox="1"/>
          <p:nvPr/>
        </p:nvSpPr>
        <p:spPr>
          <a:xfrm>
            <a:off x="503548" y="2132856"/>
            <a:ext cx="2736304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Anthropogenic emissions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74BF2-2FFC-F1C7-FD2E-8AB1AE2BD245}"/>
              </a:ext>
            </a:extLst>
          </p:cNvPr>
          <p:cNvSpPr txBox="1"/>
          <p:nvPr/>
        </p:nvSpPr>
        <p:spPr>
          <a:xfrm>
            <a:off x="503548" y="2761776"/>
            <a:ext cx="2736304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Biomass burning emissions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86090-30C5-AEF3-386C-754DC51083B7}"/>
              </a:ext>
            </a:extLst>
          </p:cNvPr>
          <p:cNvSpPr txBox="1"/>
          <p:nvPr/>
        </p:nvSpPr>
        <p:spPr>
          <a:xfrm>
            <a:off x="503548" y="3390696"/>
            <a:ext cx="2736304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Ocean uptake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92ECD-0C17-9BDB-6931-A45CF185D5F8}"/>
              </a:ext>
            </a:extLst>
          </p:cNvPr>
          <p:cNvSpPr txBox="1"/>
          <p:nvPr/>
        </p:nvSpPr>
        <p:spPr>
          <a:xfrm>
            <a:off x="503548" y="4019615"/>
            <a:ext cx="2736304" cy="408623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Biosphere fluxes</a:t>
            </a:r>
            <a:endParaRPr lang="en-BE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B2F626-C203-0A52-1F52-BE0A21E5153D}"/>
              </a:ext>
            </a:extLst>
          </p:cNvPr>
          <p:cNvSpPr txBox="1"/>
          <p:nvPr/>
        </p:nvSpPr>
        <p:spPr>
          <a:xfrm>
            <a:off x="467544" y="4797152"/>
            <a:ext cx="2736304" cy="715089"/>
          </a:xfrm>
          <a:prstGeom prst="round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Initial and boundary conditions</a:t>
            </a:r>
            <a:endParaRPr lang="en-BE" dirty="0">
              <a:solidFill>
                <a:schemeClr val="bg1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887F8DB-AA9D-0398-7573-BBD14682353C}"/>
              </a:ext>
            </a:extLst>
          </p:cNvPr>
          <p:cNvGrpSpPr/>
          <p:nvPr/>
        </p:nvGrpSpPr>
        <p:grpSpPr>
          <a:xfrm>
            <a:off x="323528" y="1575253"/>
            <a:ext cx="3096344" cy="3077883"/>
            <a:chOff x="323528" y="1575253"/>
            <a:chExt cx="3096344" cy="307788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E8CFF57-1482-92BA-A9F8-1CA8D61E9D02}"/>
                </a:ext>
              </a:extLst>
            </p:cNvPr>
            <p:cNvSpPr/>
            <p:nvPr/>
          </p:nvSpPr>
          <p:spPr>
            <a:xfrm>
              <a:off x="323528" y="1916832"/>
              <a:ext cx="3096344" cy="2736304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B07521-62A1-6E2F-6F21-067A36219011}"/>
                </a:ext>
              </a:extLst>
            </p:cNvPr>
            <p:cNvSpPr txBox="1"/>
            <p:nvPr/>
          </p:nvSpPr>
          <p:spPr>
            <a:xfrm>
              <a:off x="1262462" y="1575253"/>
              <a:ext cx="1146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Flux field</a:t>
              </a:r>
              <a:endParaRPr lang="en-B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0511F1E-3622-DD56-75A4-06E196E38353}"/>
              </a:ext>
            </a:extLst>
          </p:cNvPr>
          <p:cNvGrpSpPr/>
          <p:nvPr/>
        </p:nvGrpSpPr>
        <p:grpSpPr>
          <a:xfrm>
            <a:off x="5580112" y="1562779"/>
            <a:ext cx="3096344" cy="3949462"/>
            <a:chOff x="5580112" y="1562779"/>
            <a:chExt cx="3096344" cy="3949462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56F43C2-CA16-CDDE-2E6B-DEE4BCBF2B93}"/>
                </a:ext>
              </a:extLst>
            </p:cNvPr>
            <p:cNvSpPr/>
            <p:nvPr/>
          </p:nvSpPr>
          <p:spPr>
            <a:xfrm>
              <a:off x="5580112" y="1910267"/>
              <a:ext cx="3096344" cy="3601974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CD0046-0418-6D42-7B73-CC307C045EA9}"/>
                </a:ext>
              </a:extLst>
            </p:cNvPr>
            <p:cNvSpPr txBox="1"/>
            <p:nvPr/>
          </p:nvSpPr>
          <p:spPr>
            <a:xfrm>
              <a:off x="5973928" y="1562779"/>
              <a:ext cx="2236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Concentration field</a:t>
              </a:r>
              <a:endParaRPr lang="en-B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84EC28-3E27-314E-F9A7-D2384BE171D6}"/>
              </a:ext>
            </a:extLst>
          </p:cNvPr>
          <p:cNvGrpSpPr/>
          <p:nvPr/>
        </p:nvGrpSpPr>
        <p:grpSpPr>
          <a:xfrm>
            <a:off x="3239852" y="2126291"/>
            <a:ext cx="5256584" cy="408623"/>
            <a:chOff x="3239852" y="2126291"/>
            <a:chExt cx="5256584" cy="4086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0902B3-6BDD-0571-6343-D1496194E81B}"/>
                </a:ext>
              </a:extLst>
            </p:cNvPr>
            <p:cNvSpPr txBox="1"/>
            <p:nvPr/>
          </p:nvSpPr>
          <p:spPr>
            <a:xfrm>
              <a:off x="5760132" y="2126291"/>
              <a:ext cx="2736304" cy="408623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Anthropogenic tracer</a:t>
              </a:r>
              <a:endParaRPr lang="en-BE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13F3CC9-6904-D61E-DECB-BE8D1A805F44}"/>
                </a:ext>
              </a:extLst>
            </p:cNvPr>
            <p:cNvCxnSpPr>
              <a:stCxn id="3" idx="3"/>
              <a:endCxn id="20" idx="1"/>
            </p:cNvCxnSpPr>
            <p:nvPr/>
          </p:nvCxnSpPr>
          <p:spPr>
            <a:xfrm flipV="1">
              <a:off x="3239852" y="2330603"/>
              <a:ext cx="2520280" cy="656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812062A-DFD3-E89B-CD0C-6781E9739025}"/>
              </a:ext>
            </a:extLst>
          </p:cNvPr>
          <p:cNvGrpSpPr/>
          <p:nvPr/>
        </p:nvGrpSpPr>
        <p:grpSpPr>
          <a:xfrm>
            <a:off x="3239852" y="2755211"/>
            <a:ext cx="5256584" cy="408623"/>
            <a:chOff x="3239852" y="2755211"/>
            <a:chExt cx="5256584" cy="4086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3B1CE08-749A-5123-6B9C-311945F53D38}"/>
                </a:ext>
              </a:extLst>
            </p:cNvPr>
            <p:cNvSpPr txBox="1"/>
            <p:nvPr/>
          </p:nvSpPr>
          <p:spPr>
            <a:xfrm>
              <a:off x="5760132" y="2755211"/>
              <a:ext cx="2736304" cy="408623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Biomass burning tracer</a:t>
              </a:r>
              <a:endParaRPr lang="en-BE" dirty="0">
                <a:solidFill>
                  <a:schemeClr val="bg1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33222AF-D6D7-789C-844A-3F8E1F87DDF3}"/>
                </a:ext>
              </a:extLst>
            </p:cNvPr>
            <p:cNvCxnSpPr>
              <a:cxnSpLocks/>
              <a:stCxn id="7" idx="3"/>
              <a:endCxn id="21" idx="1"/>
            </p:cNvCxnSpPr>
            <p:nvPr/>
          </p:nvCxnSpPr>
          <p:spPr>
            <a:xfrm flipV="1">
              <a:off x="3239852" y="2959523"/>
              <a:ext cx="2520280" cy="656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0B849EE-0115-D730-9C82-6A2B27BF7B41}"/>
              </a:ext>
            </a:extLst>
          </p:cNvPr>
          <p:cNvGrpSpPr/>
          <p:nvPr/>
        </p:nvGrpSpPr>
        <p:grpSpPr>
          <a:xfrm>
            <a:off x="3239852" y="3384131"/>
            <a:ext cx="5256584" cy="408623"/>
            <a:chOff x="3239852" y="3384131"/>
            <a:chExt cx="5256584" cy="40862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196510-53A4-06F6-59B1-C67016C1285D}"/>
                </a:ext>
              </a:extLst>
            </p:cNvPr>
            <p:cNvSpPr txBox="1"/>
            <p:nvPr/>
          </p:nvSpPr>
          <p:spPr>
            <a:xfrm>
              <a:off x="5760132" y="3384131"/>
              <a:ext cx="2736304" cy="408623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Ocean tracer</a:t>
              </a:r>
              <a:endParaRPr lang="en-BE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F000925-E5F8-C8A7-37F6-1E29CD17BE58}"/>
                </a:ext>
              </a:extLst>
            </p:cNvPr>
            <p:cNvCxnSpPr>
              <a:cxnSpLocks/>
              <a:stCxn id="8" idx="3"/>
              <a:endCxn id="22" idx="1"/>
            </p:cNvCxnSpPr>
            <p:nvPr/>
          </p:nvCxnSpPr>
          <p:spPr>
            <a:xfrm flipV="1">
              <a:off x="3239852" y="3588443"/>
              <a:ext cx="2520280" cy="656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D2216EF-BA1A-1AB7-2BDE-EA525AB30144}"/>
              </a:ext>
            </a:extLst>
          </p:cNvPr>
          <p:cNvGrpSpPr/>
          <p:nvPr/>
        </p:nvGrpSpPr>
        <p:grpSpPr>
          <a:xfrm>
            <a:off x="3239852" y="4013050"/>
            <a:ext cx="5256584" cy="408623"/>
            <a:chOff x="3239852" y="4013050"/>
            <a:chExt cx="5256584" cy="4086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672DE7D-6394-BA75-4F87-D46FDC0846DB}"/>
                </a:ext>
              </a:extLst>
            </p:cNvPr>
            <p:cNvSpPr txBox="1"/>
            <p:nvPr/>
          </p:nvSpPr>
          <p:spPr>
            <a:xfrm>
              <a:off x="5760132" y="4013050"/>
              <a:ext cx="2736304" cy="408623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Biosphere tracer</a:t>
              </a:r>
              <a:endParaRPr lang="en-BE" dirty="0">
                <a:solidFill>
                  <a:schemeClr val="bg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BE6F906-0F38-E9E2-F078-E844FEEFED2F}"/>
                </a:ext>
              </a:extLst>
            </p:cNvPr>
            <p:cNvCxnSpPr>
              <a:cxnSpLocks/>
              <a:stCxn id="9" idx="3"/>
              <a:endCxn id="23" idx="1"/>
            </p:cNvCxnSpPr>
            <p:nvPr/>
          </p:nvCxnSpPr>
          <p:spPr>
            <a:xfrm flipV="1">
              <a:off x="3239852" y="4217362"/>
              <a:ext cx="2520280" cy="656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D020EC-C276-2BBF-6168-FA9047A7BFE3}"/>
              </a:ext>
            </a:extLst>
          </p:cNvPr>
          <p:cNvGrpSpPr/>
          <p:nvPr/>
        </p:nvGrpSpPr>
        <p:grpSpPr>
          <a:xfrm>
            <a:off x="3203848" y="4934603"/>
            <a:ext cx="5256584" cy="408623"/>
            <a:chOff x="3203848" y="4934603"/>
            <a:chExt cx="5256584" cy="40862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8A1A8A7-B374-C669-0051-B2B2AF8CBFEA}"/>
                </a:ext>
              </a:extLst>
            </p:cNvPr>
            <p:cNvSpPr txBox="1"/>
            <p:nvPr/>
          </p:nvSpPr>
          <p:spPr>
            <a:xfrm>
              <a:off x="5724128" y="4934603"/>
              <a:ext cx="2736304" cy="408623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Background tracer</a:t>
              </a:r>
              <a:endParaRPr lang="en-BE" dirty="0">
                <a:solidFill>
                  <a:schemeClr val="bg1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C4A5DEB9-5D89-D1F1-B0B7-39053CAD0E1C}"/>
                </a:ext>
              </a:extLst>
            </p:cNvPr>
            <p:cNvCxnSpPr>
              <a:cxnSpLocks/>
              <a:stCxn id="10" idx="3"/>
              <a:endCxn id="24" idx="1"/>
            </p:cNvCxnSpPr>
            <p:nvPr/>
          </p:nvCxnSpPr>
          <p:spPr>
            <a:xfrm flipV="1">
              <a:off x="3203848" y="5138915"/>
              <a:ext cx="2520280" cy="15782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30516E2-FD75-5962-8BC1-3A3BA9D4C25B}"/>
              </a:ext>
            </a:extLst>
          </p:cNvPr>
          <p:cNvGrpSpPr/>
          <p:nvPr/>
        </p:nvGrpSpPr>
        <p:grpSpPr>
          <a:xfrm>
            <a:off x="5981111" y="5567546"/>
            <a:ext cx="2294346" cy="1043910"/>
            <a:chOff x="5981111" y="5567546"/>
            <a:chExt cx="2294346" cy="1043910"/>
          </a:xfrm>
        </p:grpSpPr>
        <p:sp>
          <p:nvSpPr>
            <p:cNvPr id="41" name="Arrow: Down 40">
              <a:extLst>
                <a:ext uri="{FF2B5EF4-FFF2-40B4-BE49-F238E27FC236}">
                  <a16:creationId xmlns:a16="http://schemas.microsoft.com/office/drawing/2014/main" id="{879A068E-9584-6C48-84A0-CAEDB57E8E83}"/>
                </a:ext>
              </a:extLst>
            </p:cNvPr>
            <p:cNvSpPr/>
            <p:nvPr/>
          </p:nvSpPr>
          <p:spPr>
            <a:xfrm>
              <a:off x="6840252" y="5567546"/>
              <a:ext cx="576064" cy="597758"/>
            </a:xfrm>
            <a:prstGeom prst="down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E79E89F-5054-AB9F-A688-45D7D9D4147E}"/>
                </a:ext>
              </a:extLst>
            </p:cNvPr>
            <p:cNvSpPr txBox="1"/>
            <p:nvPr/>
          </p:nvSpPr>
          <p:spPr>
            <a:xfrm>
              <a:off x="7416316" y="5649473"/>
              <a:ext cx="6511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sum</a:t>
              </a:r>
              <a:endParaRPr lang="en-B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3F7C3A5-0E38-9964-6E08-08BDA1695512}"/>
                </a:ext>
              </a:extLst>
            </p:cNvPr>
            <p:cNvSpPr txBox="1"/>
            <p:nvPr/>
          </p:nvSpPr>
          <p:spPr>
            <a:xfrm>
              <a:off x="5981111" y="6242124"/>
              <a:ext cx="229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Total simulated CO</a:t>
              </a:r>
              <a:r>
                <a:rPr lang="en-US" baseline="-250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  <a:endParaRPr lang="en-BE" baseline="-25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943942F-483D-FA08-330A-B48DE7A69837}"/>
              </a:ext>
            </a:extLst>
          </p:cNvPr>
          <p:cNvGrpSpPr/>
          <p:nvPr/>
        </p:nvGrpSpPr>
        <p:grpSpPr>
          <a:xfrm>
            <a:off x="323528" y="4724277"/>
            <a:ext cx="3096344" cy="1291474"/>
            <a:chOff x="323528" y="4724277"/>
            <a:chExt cx="3096344" cy="129147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18A6404-2AB1-7F47-243E-3D3D14753DB1}"/>
                </a:ext>
              </a:extLst>
            </p:cNvPr>
            <p:cNvSpPr/>
            <p:nvPr/>
          </p:nvSpPr>
          <p:spPr>
            <a:xfrm>
              <a:off x="323528" y="4724277"/>
              <a:ext cx="3096344" cy="860838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0837E82-4074-2E85-BFC3-37194A518345}"/>
                </a:ext>
              </a:extLst>
            </p:cNvPr>
            <p:cNvSpPr txBox="1"/>
            <p:nvPr/>
          </p:nvSpPr>
          <p:spPr>
            <a:xfrm>
              <a:off x="753348" y="5646419"/>
              <a:ext cx="22367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Concentration field</a:t>
              </a:r>
              <a:endParaRPr lang="en-BE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2B42AE1-FE0C-9DD0-E77C-CB60105853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7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1771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F589501-05FA-C93C-150C-0D1E1B9B1CE3}"/>
              </a:ext>
            </a:extLst>
          </p:cNvPr>
          <p:cNvGrpSpPr/>
          <p:nvPr/>
        </p:nvGrpSpPr>
        <p:grpSpPr>
          <a:xfrm>
            <a:off x="-8021" y="0"/>
            <a:ext cx="9152021" cy="720000"/>
            <a:chOff x="-8021" y="0"/>
            <a:chExt cx="9152021" cy="72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DAE7840-37F3-FAF0-F153-3E0139553640}"/>
                </a:ext>
              </a:extLst>
            </p:cNvPr>
            <p:cNvSpPr/>
            <p:nvPr/>
          </p:nvSpPr>
          <p:spPr>
            <a:xfrm>
              <a:off x="0" y="0"/>
              <a:ext cx="9144000" cy="720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WRF-GHG model setup</a:t>
              </a:r>
              <a:endParaRPr lang="en-BE" sz="24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9E7042C-7716-5425-A144-F16B1D9DC3F5}"/>
                </a:ext>
              </a:extLst>
            </p:cNvPr>
            <p:cNvCxnSpPr>
              <a:cxnSpLocks/>
            </p:cNvCxnSpPr>
            <p:nvPr/>
          </p:nvCxnSpPr>
          <p:spPr>
            <a:xfrm>
              <a:off x="-8021" y="720000"/>
              <a:ext cx="914400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FE4CBE-6AED-8087-3396-730EFCAE1D16}"/>
              </a:ext>
            </a:extLst>
          </p:cNvPr>
          <p:cNvSpPr txBox="1"/>
          <p:nvPr/>
        </p:nvSpPr>
        <p:spPr>
          <a:xfrm>
            <a:off x="179512" y="834144"/>
            <a:ext cx="61836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Split anthropogenic tracer into different source sectors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CAMS-GLOB-ANT provides information about 11 sectors</a:t>
            </a:r>
          </a:p>
          <a:p>
            <a:r>
              <a:rPr lang="en-US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 Aggregate into 5 sectors</a:t>
            </a:r>
            <a:endParaRPr lang="en-US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60A454A-B134-73A8-B708-328D70071B35}"/>
              </a:ext>
            </a:extLst>
          </p:cNvPr>
          <p:cNvGraphicFramePr>
            <a:graphicFrameLocks noGrp="1"/>
          </p:cNvGraphicFramePr>
          <p:nvPr/>
        </p:nvGraphicFramePr>
        <p:xfrm>
          <a:off x="851756" y="1844824"/>
          <a:ext cx="7440488" cy="45974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20244">
                  <a:extLst>
                    <a:ext uri="{9D8B030D-6E8A-4147-A177-3AD203B41FA5}">
                      <a16:colId xmlns:a16="http://schemas.microsoft.com/office/drawing/2014/main" val="1557570496"/>
                    </a:ext>
                  </a:extLst>
                </a:gridCol>
                <a:gridCol w="3720244">
                  <a:extLst>
                    <a:ext uri="{9D8B030D-6E8A-4147-A177-3AD203B41FA5}">
                      <a16:colId xmlns:a16="http://schemas.microsoft.com/office/drawing/2014/main" val="3733574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CAMS-GLOB-ANT sectors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WRF-GHG flux fields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6759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Residential, commercial and other combustion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Residential &amp; Waste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909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Solid waste and waste water treatment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BE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517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Industrial processes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Industry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304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Power generation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Energy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8146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Fugitive emissions from solid fuels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BE" sz="90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1112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Oil refineries and transformation industry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BE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642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Agriculture livestock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Agriculture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81715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Agriculture soils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rgbClr val="CDD0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BE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1725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Agricultural waste burning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BE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290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Non-road transportation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Transportation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0536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Road transport</a:t>
                      </a:r>
                      <a:endParaRPr lang="en-BE" sz="14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BE" sz="9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5917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5C07F-CCA6-4882-DF9E-E02E5F6223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8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579450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623F702-FEB8-4AB5-7EF4-4748BA5909C8}"/>
              </a:ext>
            </a:extLst>
          </p:cNvPr>
          <p:cNvGrpSpPr/>
          <p:nvPr/>
        </p:nvGrpSpPr>
        <p:grpSpPr>
          <a:xfrm>
            <a:off x="-100173" y="2276572"/>
            <a:ext cx="9344345" cy="1368452"/>
            <a:chOff x="-19818" y="2780628"/>
            <a:chExt cx="9344345" cy="9366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8D7AC0-7D91-1EBC-53B3-BF91925AB369}"/>
                </a:ext>
              </a:extLst>
            </p:cNvPr>
            <p:cNvSpPr/>
            <p:nvPr/>
          </p:nvSpPr>
          <p:spPr>
            <a:xfrm>
              <a:off x="-19818" y="2780929"/>
              <a:ext cx="9344345" cy="93602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Results</a:t>
              </a:r>
            </a:p>
            <a:p>
              <a:pPr algn="ctr"/>
              <a:r>
                <a:rPr lang="en-US" sz="2400" dirty="0">
                  <a:solidFill>
                    <a:schemeClr val="tx2"/>
                  </a:solidFill>
                  <a:latin typeface="Open Sans SemiBold" panose="020B0706030804020204" pitchFamily="34" charset="0"/>
                  <a:ea typeface="Open Sans SemiBold" panose="020B0706030804020204" pitchFamily="34" charset="0"/>
                  <a:cs typeface="Open Sans SemiBold" panose="020B0706030804020204" pitchFamily="34" charset="0"/>
                </a:rPr>
                <a:t>Model – data comparison</a:t>
              </a:r>
              <a:endParaRPr lang="en-BE" sz="1100" dirty="0">
                <a:solidFill>
                  <a:schemeClr val="tx2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E00C64F-BF72-0249-7AB7-6176A627B97E}"/>
                </a:ext>
              </a:extLst>
            </p:cNvPr>
            <p:cNvCxnSpPr>
              <a:cxnSpLocks/>
            </p:cNvCxnSpPr>
            <p:nvPr/>
          </p:nvCxnSpPr>
          <p:spPr>
            <a:xfrm>
              <a:off x="-19818" y="3717253"/>
              <a:ext cx="9344345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AABA6CA0-BFB0-79BC-D6CE-67BD62BA8F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355" y="2780628"/>
              <a:ext cx="9144000" cy="301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263462-40F3-64CD-8B7F-FF530B7B05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2002D-B31B-4EEA-84F0-95A4158C2B14}" type="slidenum">
              <a:rPr lang="en-BE" smtClean="0"/>
              <a:t>9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771453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_Template2018_4-3.ppt  -  Compatibility Mode" id="{37EC530C-5523-45A4-81E5-1C211CD8EA90}" vid="{4772F63A-5D2C-479C-AFE0-0B6EC4EE0890}"/>
    </a:ext>
  </a:extLst>
</a:theme>
</file>

<file path=ppt/theme/theme2.xml><?xml version="1.0" encoding="utf-8"?>
<a:theme xmlns:a="http://schemas.openxmlformats.org/drawingml/2006/main" name="B.USOC_template_V1.0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Nasalization Rg"/>
        <a:ea typeface=""/>
        <a:cs typeface="Arial"/>
      </a:majorFont>
      <a:minorFont>
        <a:latin typeface="Nasalization Rg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IRA-IASB_Template2018_4-3.ppt  -  Compatibility Mode" id="{37EC530C-5523-45A4-81E5-1C211CD8EA90}" vid="{B485C4B8-2457-4CE6-9410-19A3D001A600}"/>
    </a:ext>
  </a:extLst>
</a:theme>
</file>

<file path=ppt/theme/theme3.xml><?xml version="1.0" encoding="utf-8"?>
<a:theme xmlns:a="http://schemas.openxmlformats.org/drawingml/2006/main" name="Office Theme">
  <a:themeElements>
    <a:clrScheme name="BIRA-IASB">
      <a:dk1>
        <a:srgbClr val="231F20"/>
      </a:dk1>
      <a:lt1>
        <a:sysClr val="window" lastClr="FFFFFF"/>
      </a:lt1>
      <a:dk2>
        <a:srgbClr val="1F497D"/>
      </a:dk2>
      <a:lt2>
        <a:srgbClr val="E6E7E8"/>
      </a:lt2>
      <a:accent1>
        <a:srgbClr val="DD7626"/>
      </a:accent1>
      <a:accent2>
        <a:srgbClr val="EBA370"/>
      </a:accent2>
      <a:accent3>
        <a:srgbClr val="254F77"/>
      </a:accent3>
      <a:accent4>
        <a:srgbClr val="688CB1"/>
      </a:accent4>
      <a:accent5>
        <a:srgbClr val="9BB3CA"/>
      </a:accent5>
      <a:accent6>
        <a:srgbClr val="E6E7E8"/>
      </a:accent6>
      <a:hlink>
        <a:srgbClr val="DD7626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A-IASB_Template2018_4-3.ppt  -  Compatibility Mode" id="{37EC530C-5523-45A4-81E5-1C211CD8EA90}" vid="{4772F63A-5D2C-479C-AFE0-0B6EC4EE089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00000001002_BIRA-IASB_Template2018_4-3</Template>
  <TotalTime>9336</TotalTime>
  <Words>886</Words>
  <Application>Microsoft Office PowerPoint</Application>
  <PresentationFormat>On-screen Show (4:3)</PresentationFormat>
  <Paragraphs>233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Gill Sans MT</vt:lpstr>
      <vt:lpstr>Nasalization Rg</vt:lpstr>
      <vt:lpstr>Open Sans</vt:lpstr>
      <vt:lpstr>Open Sans SemiBold</vt:lpstr>
      <vt:lpstr>Wingdings</vt:lpstr>
      <vt:lpstr>Office Theme</vt:lpstr>
      <vt:lpstr>B.USOC_template_V1.0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Lucie Lamort</dc:creator>
  <cp:lastModifiedBy>Sieglinde Callewaert</cp:lastModifiedBy>
  <cp:revision>100</cp:revision>
  <cp:lastPrinted>2018-02-05T11:38:42Z</cp:lastPrinted>
  <dcterms:created xsi:type="dcterms:W3CDTF">2019-10-07T07:49:04Z</dcterms:created>
  <dcterms:modified xsi:type="dcterms:W3CDTF">2023-06-11T20:08:16Z</dcterms:modified>
</cp:coreProperties>
</file>