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  <p:sldMasterId id="2147483681" r:id="rId2"/>
  </p:sldMasterIdLst>
  <p:notesMasterIdLst>
    <p:notesMasterId r:id="rId8"/>
  </p:notesMasterIdLst>
  <p:sldIdLst>
    <p:sldId id="256" r:id="rId3"/>
    <p:sldId id="267" r:id="rId4"/>
    <p:sldId id="271" r:id="rId5"/>
    <p:sldId id="270" r:id="rId6"/>
    <p:sldId id="269" r:id="rId7"/>
  </p:sldIdLst>
  <p:sldSz cx="12192000" cy="6858000"/>
  <p:notesSz cx="7010400" cy="9296400"/>
  <p:embeddedFontLst>
    <p:embeddedFont>
      <p:font typeface="Avenir Next" panose="020B0503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00503000000020004" pitchFamily="2" charset="0"/>
      <p:regular r:id="rId12"/>
      <p:bold r:id="rId17"/>
      <p:italic r:id="rId16"/>
      <p:boldItalic r:id="rId16"/>
    </p:embeddedFont>
    <p:embeddedFont>
      <p:font typeface="Trebuchet MS" panose="020B0703020202090204" pitchFamily="34" charset="0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0"/>
    <p:restoredTop sz="96327"/>
  </p:normalViewPr>
  <p:slideViewPr>
    <p:cSldViewPr snapToGrid="0">
      <p:cViewPr varScale="1">
        <p:scale>
          <a:sx n="134" d="100"/>
          <a:sy n="134" d="100"/>
        </p:scale>
        <p:origin x="62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rtl="0"/>
            <a:r>
              <a:rPr lang="en-US" sz="1200" b="0" i="0" u="none" strike="noStrike" cap="none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NOTE: Background image can be used as is or changed for a particular presentation in the “Slide Master” button found under the “View” tab.  </a:t>
            </a:r>
            <a:endParaRPr lang="en-US" b="0" dirty="0">
              <a:effectLst/>
            </a:endParaRPr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7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34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7034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54cc78f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e454cc7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85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 idx="2"/>
          </p:nvPr>
        </p:nvSpPr>
        <p:spPr>
          <a:xfrm>
            <a:off x="609600" y="156299"/>
            <a:ext cx="10972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609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2"/>
          </p:nvPr>
        </p:nvSpPr>
        <p:spPr>
          <a:xfrm>
            <a:off x="6197600" y="1600207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34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CC1943-2FF5-3245-96E1-AE92AD561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" t="10094" r="6" b="5130"/>
          <a:stretch/>
        </p:blipFill>
        <p:spPr>
          <a:xfrm>
            <a:off x="0" y="2485"/>
            <a:ext cx="12191966" cy="6892497"/>
          </a:xfrm>
          <a:prstGeom prst="rect">
            <a:avLst/>
          </a:prstGeom>
        </p:spPr>
      </p:pic>
      <p:sp>
        <p:nvSpPr>
          <p:cNvPr id="16" name="Google Shape;16;p3"/>
          <p:cNvSpPr/>
          <p:nvPr/>
        </p:nvSpPr>
        <p:spPr>
          <a:xfrm>
            <a:off x="1760" y="2282562"/>
            <a:ext cx="1219024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4638650"/>
            <a:ext cx="12192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D7FDFFDC-1D7A-664F-86D5-57CE532AC4CF}"/>
              </a:ext>
            </a:extLst>
          </p:cNvPr>
          <p:cNvSpPr/>
          <p:nvPr userDrawn="1"/>
        </p:nvSpPr>
        <p:spPr>
          <a:xfrm>
            <a:off x="1567" y="6652200"/>
            <a:ext cx="121904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E2DB44F4-BF55-034B-901F-8B4BFA816955}"/>
              </a:ext>
            </a:extLst>
          </p:cNvPr>
          <p:cNvSpPr txBox="1"/>
          <p:nvPr userDrawn="1"/>
        </p:nvSpPr>
        <p:spPr>
          <a:xfrm>
            <a:off x="671033" y="6682500"/>
            <a:ext cx="10848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Google Shape;18;p3">
            <a:extLst>
              <a:ext uri="{FF2B5EF4-FFF2-40B4-BE49-F238E27FC236}">
                <a16:creationId xmlns:a16="http://schemas.microsoft.com/office/drawing/2014/main" id="{9EA10915-9D06-294C-B662-5BE50E70FDC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09798" y="5889985"/>
            <a:ext cx="1790299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;p3">
            <a:extLst>
              <a:ext uri="{FF2B5EF4-FFF2-40B4-BE49-F238E27FC236}">
                <a16:creationId xmlns:a16="http://schemas.microsoft.com/office/drawing/2014/main" id="{97FCFF9E-E652-FB4A-BD9F-369E7A0BAFC2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3715" y="5823995"/>
            <a:ext cx="625501" cy="6291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9ADA09-07B0-3646-89BF-D78C04D8AF2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6272784"/>
            <a:ext cx="12192000" cy="585216"/>
          </a:xfrm>
          <a:prstGeom prst="rect">
            <a:avLst/>
          </a:prstGeom>
        </p:spPr>
      </p:pic>
      <p:sp>
        <p:nvSpPr>
          <p:cNvPr id="93" name="Google Shape;93;p25"/>
          <p:cNvSpPr/>
          <p:nvPr/>
        </p:nvSpPr>
        <p:spPr>
          <a:xfrm>
            <a:off x="-1" y="0"/>
            <a:ext cx="12192001" cy="651622"/>
          </a:xfrm>
          <a:prstGeom prst="rect">
            <a:avLst/>
          </a:prstGeom>
          <a:solidFill>
            <a:srgbClr val="1A658F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title"/>
          </p:nvPr>
        </p:nvSpPr>
        <p:spPr>
          <a:xfrm>
            <a:off x="609600" y="156300"/>
            <a:ext cx="10972800" cy="37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" name="Google Shape;25;p5">
            <a:extLst>
              <a:ext uri="{FF2B5EF4-FFF2-40B4-BE49-F238E27FC236}">
                <a16:creationId xmlns:a16="http://schemas.microsoft.com/office/drawing/2014/main" id="{5887037E-62E1-4548-83EB-BDCB2537371E}"/>
              </a:ext>
            </a:extLst>
          </p:cNvPr>
          <p:cNvCxnSpPr/>
          <p:nvPr userDrawn="1"/>
        </p:nvCxnSpPr>
        <p:spPr>
          <a:xfrm>
            <a:off x="1152639" y="6374474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Google Shape;26;p5">
            <a:extLst>
              <a:ext uri="{FF2B5EF4-FFF2-40B4-BE49-F238E27FC236}">
                <a16:creationId xmlns:a16="http://schemas.microsoft.com/office/drawing/2014/main" id="{DC0E646C-5C76-2C44-8C82-2BFC2321A5DF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6374" y="6374484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675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/>
          <p:nvPr/>
        </p:nvSpPr>
        <p:spPr>
          <a:xfrm>
            <a:off x="165252" y="2972868"/>
            <a:ext cx="114465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IRWG 2023 Wrap-Up</a:t>
            </a:r>
            <a:endParaRPr dirty="0"/>
          </a:p>
        </p:txBody>
      </p:sp>
      <p:sp>
        <p:nvSpPr>
          <p:cNvPr id="136" name="Google Shape;136;p35"/>
          <p:cNvSpPr/>
          <p:nvPr/>
        </p:nvSpPr>
        <p:spPr>
          <a:xfrm>
            <a:off x="2586017" y="5326317"/>
            <a:ext cx="6604994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 b="1" i="1" dirty="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Jim Hannigan, Manu </a:t>
            </a:r>
            <a:r>
              <a:rPr lang="en-US" sz="2000" b="1" i="1" dirty="0" err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mahieu</a:t>
            </a:r>
            <a:endParaRPr dirty="0">
              <a:solidFill>
                <a:srgbClr val="43434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F62FA-FC42-C0FA-0074-87110032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315" y="123447"/>
            <a:ext cx="1177007" cy="974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Meeting Summary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7A18D-5504-99E7-731F-EB024A2F6E00}"/>
              </a:ext>
            </a:extLst>
          </p:cNvPr>
          <p:cNvSpPr txBox="1"/>
          <p:nvPr/>
        </p:nvSpPr>
        <p:spPr>
          <a:xfrm>
            <a:off x="1595203" y="1304818"/>
            <a:ext cx="9244838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venir Next" panose="020B0503020202020204" pitchFamily="34" charset="0"/>
              </a:rPr>
              <a:t>N2O Cells</a:t>
            </a:r>
            <a:endParaRPr lang="en-US" sz="2000" dirty="0">
              <a:latin typeface="Avenir Next" panose="020B05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New cells coming soon – order form will be sent w/I 1 month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3 Cells will be used in circulation, site to site ongoing</a:t>
            </a:r>
          </a:p>
          <a:p>
            <a:pPr marL="685800" indent="-358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can send </a:t>
            </a:r>
            <a:r>
              <a:rPr lang="en-US" sz="2000" dirty="0" err="1">
                <a:latin typeface="Avenir Next" panose="020B0503020202020204" pitchFamily="34" charset="0"/>
              </a:rPr>
              <a:t>Linefit</a:t>
            </a:r>
            <a:r>
              <a:rPr lang="en-US" sz="2000" dirty="0">
                <a:latin typeface="Avenir Next" panose="020B0503020202020204" pitchFamily="34" charset="0"/>
              </a:rPr>
              <a:t> results to Frank H &amp; (possibly) spectra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Mathias P has offered to document the group wide status of the cell results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We will investigate  the storage of cell spectra at </a:t>
            </a:r>
            <a:r>
              <a:rPr lang="en-US" sz="2000" dirty="0" err="1">
                <a:latin typeface="Avenir Next" panose="020B0503020202020204" pitchFamily="34" charset="0"/>
              </a:rPr>
              <a:t>ndacc.org</a:t>
            </a:r>
            <a:r>
              <a:rPr lang="en-US" sz="2000" dirty="0">
                <a:latin typeface="Avenir Next" panose="020B0503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venir Next" panose="020B05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" panose="020B0503020202020204" pitchFamily="34" charset="0"/>
              </a:rPr>
              <a:t>SFIT4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Update to sfit4 1.0.20 in sifit4 wiki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" panose="020B0503020202020204" pitchFamily="34" charset="0"/>
              </a:rPr>
              <a:t>See </a:t>
            </a:r>
            <a:r>
              <a:rPr lang="en-US" sz="2000" dirty="0" err="1">
                <a:latin typeface="Avenir Next" panose="020B0503020202020204" pitchFamily="34" charset="0"/>
              </a:rPr>
              <a:t>refmod</a:t>
            </a:r>
            <a:r>
              <a:rPr lang="en-US" sz="2000" dirty="0">
                <a:latin typeface="Avenir Next" panose="020B0503020202020204" pitchFamily="34" charset="0"/>
              </a:rPr>
              <a:t> tool (IRWG7 -&gt; sfit4 input)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Avenir Next" panose="020B0503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3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Meeting Summary</a:t>
            </a:r>
            <a:endParaRPr sz="3200" dirty="0">
              <a:latin typeface="Avenir Next" panose="020B0503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968266C-A526-E55D-E5B9-63E6650A9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17339"/>
              </p:ext>
            </p:extLst>
          </p:nvPr>
        </p:nvGraphicFramePr>
        <p:xfrm>
          <a:off x="91610" y="721868"/>
          <a:ext cx="11871790" cy="5307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09">
                  <a:extLst>
                    <a:ext uri="{9D8B030D-6E8A-4147-A177-3AD203B41FA5}">
                      <a16:colId xmlns:a16="http://schemas.microsoft.com/office/drawing/2014/main" val="4207517493"/>
                    </a:ext>
                  </a:extLst>
                </a:gridCol>
                <a:gridCol w="703340">
                  <a:extLst>
                    <a:ext uri="{9D8B030D-6E8A-4147-A177-3AD203B41FA5}">
                      <a16:colId xmlns:a16="http://schemas.microsoft.com/office/drawing/2014/main" val="4080010567"/>
                    </a:ext>
                  </a:extLst>
                </a:gridCol>
                <a:gridCol w="961339">
                  <a:extLst>
                    <a:ext uri="{9D8B030D-6E8A-4147-A177-3AD203B41FA5}">
                      <a16:colId xmlns:a16="http://schemas.microsoft.com/office/drawing/2014/main" val="1777745570"/>
                    </a:ext>
                  </a:extLst>
                </a:gridCol>
                <a:gridCol w="944017">
                  <a:extLst>
                    <a:ext uri="{9D8B030D-6E8A-4147-A177-3AD203B41FA5}">
                      <a16:colId xmlns:a16="http://schemas.microsoft.com/office/drawing/2014/main" val="634732540"/>
                    </a:ext>
                  </a:extLst>
                </a:gridCol>
                <a:gridCol w="1091249">
                  <a:extLst>
                    <a:ext uri="{9D8B030D-6E8A-4147-A177-3AD203B41FA5}">
                      <a16:colId xmlns:a16="http://schemas.microsoft.com/office/drawing/2014/main" val="2775967157"/>
                    </a:ext>
                  </a:extLst>
                </a:gridCol>
                <a:gridCol w="801698">
                  <a:extLst>
                    <a:ext uri="{9D8B030D-6E8A-4147-A177-3AD203B41FA5}">
                      <a16:colId xmlns:a16="http://schemas.microsoft.com/office/drawing/2014/main" val="973926115"/>
                    </a:ext>
                  </a:extLst>
                </a:gridCol>
                <a:gridCol w="6508138">
                  <a:extLst>
                    <a:ext uri="{9D8B030D-6E8A-4147-A177-3AD203B41FA5}">
                      <a16:colId xmlns:a16="http://schemas.microsoft.com/office/drawing/2014/main" val="3293434431"/>
                    </a:ext>
                  </a:extLst>
                </a:gridCol>
              </a:tblGrid>
              <a:tr h="5015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Priori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Constraint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 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8839640"/>
                  </a:ext>
                </a:extLst>
              </a:tr>
              <a:tr h="36289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Tik / by 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ATM20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Everyone should re-retrieve and submit HDF / ILS by site (aux data)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496170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HCl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Everyone should re-retrieve and submit HDF / </a:t>
                      </a:r>
                      <a:r>
                        <a:rPr lang="en-US" dirty="0" err="1"/>
                        <a:t>Galatry</a:t>
                      </a:r>
                      <a:r>
                        <a:rPr lang="en-US" dirty="0"/>
                        <a:t>  /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Other sites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991816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Everyone should re-retrieve and submit HDF / </a:t>
                      </a:r>
                      <a:r>
                        <a:rPr lang="en-US" dirty="0" err="1"/>
                        <a:t>Galatry</a:t>
                      </a:r>
                      <a:r>
                        <a:rPr lang="en-US" dirty="0"/>
                        <a:t>  /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Other sites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233403"/>
                  </a:ext>
                </a:extLst>
              </a:tr>
              <a:tr h="5015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ClONO2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PLL/HIT20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Everyone should re-retrieve and submit HDF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51632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HCN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Much more sites needed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272607"/>
                  </a:ext>
                </a:extLst>
              </a:tr>
              <a:tr h="5015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N2O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Correlative </a:t>
                      </a:r>
                      <a:r>
                        <a:rPr lang="en-US" dirty="0" err="1"/>
                        <a:t>obs</a:t>
                      </a:r>
                      <a:r>
                        <a:rPr lang="en-US" dirty="0"/>
                        <a:t> needed? / Everyone test /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Other sites / </a:t>
                      </a:r>
                      <a:r>
                        <a:rPr lang="en-US" dirty="0"/>
                        <a:t>need alpha, care for DOFS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7706379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ATM20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Everyone test  / 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Other sites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666144"/>
                  </a:ext>
                </a:extLst>
              </a:tr>
              <a:tr h="5015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T/O (modified)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Correlative </a:t>
                      </a:r>
                      <a:r>
                        <a:rPr lang="en-US" dirty="0" err="1"/>
                        <a:t>obs</a:t>
                      </a:r>
                      <a:r>
                        <a:rPr lang="en-US" dirty="0"/>
                        <a:t> needed?, Differences with Lat.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185166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HNO3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HIT20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Other sites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3915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C2H6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Tik</a:t>
                      </a:r>
                      <a:r>
                        <a:rPr lang="en-US" dirty="0"/>
                        <a:t> / OEM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ATM20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Everyone should re-retrieve and submit HDF / Scale a Priori / note Plumes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783586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H2CO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3260662"/>
                  </a:ext>
                </a:extLst>
              </a:tr>
              <a:tr h="35895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IRWG7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Correlative </a:t>
                      </a:r>
                      <a:r>
                        <a:rPr lang="en-US" dirty="0" err="1"/>
                        <a:t>obs</a:t>
                      </a:r>
                      <a:r>
                        <a:rPr lang="en-US" dirty="0"/>
                        <a:t> needed?,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90261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E58BDB-5728-8E55-892F-A85A0D598A7D}"/>
              </a:ext>
            </a:extLst>
          </p:cNvPr>
          <p:cNvSpPr txBox="1"/>
          <p:nvPr/>
        </p:nvSpPr>
        <p:spPr>
          <a:xfrm>
            <a:off x="2688085" y="5982243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Recommended              </a:t>
            </a:r>
            <a:r>
              <a:rPr lang="en-US" dirty="0">
                <a:solidFill>
                  <a:srgbClr val="00B050"/>
                </a:solidFill>
              </a:rPr>
              <a:t>Tested</a:t>
            </a:r>
          </a:p>
        </p:txBody>
      </p:sp>
    </p:spTree>
    <p:extLst>
      <p:ext uri="{BB962C8B-B14F-4D97-AF65-F5344CB8AC3E}">
        <p14:creationId xmlns:p14="http://schemas.microsoft.com/office/powerpoint/2010/main" val="389419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Thanks!</a:t>
            </a:r>
            <a:endParaRPr sz="3200" dirty="0">
              <a:latin typeface="Avenir Next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97A18D-5504-99E7-731F-EB024A2F6E00}"/>
              </a:ext>
            </a:extLst>
          </p:cNvPr>
          <p:cNvSpPr txBox="1"/>
          <p:nvPr/>
        </p:nvSpPr>
        <p:spPr>
          <a:xfrm>
            <a:off x="3472525" y="1397285"/>
            <a:ext cx="52469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venir Next" panose="020B0503020202020204" pitchFamily="34" charset="0"/>
              </a:rPr>
              <a:t>Thanks to </a:t>
            </a:r>
          </a:p>
          <a:p>
            <a:pPr algn="ctr"/>
            <a:endParaRPr lang="en-US" sz="2800" dirty="0">
              <a:latin typeface="Avenir Next" panose="020B0503020202020204" pitchFamily="34" charset="0"/>
            </a:endParaRPr>
          </a:p>
          <a:p>
            <a:pPr algn="ctr"/>
            <a:r>
              <a:rPr lang="en-US" sz="2800" dirty="0">
                <a:latin typeface="Avenir Next" panose="020B0503020202020204" pitchFamily="34" charset="0"/>
              </a:rPr>
              <a:t>Bruker Optic</a:t>
            </a:r>
          </a:p>
          <a:p>
            <a:pPr algn="ctr"/>
            <a:endParaRPr lang="en-US" sz="2800" dirty="0">
              <a:latin typeface="Avenir Next" panose="020B0503020202020204" pitchFamily="34" charset="0"/>
            </a:endParaRPr>
          </a:p>
          <a:p>
            <a:pPr algn="ctr"/>
            <a:r>
              <a:rPr lang="en-US" sz="2800" dirty="0" err="1">
                <a:latin typeface="Avenir Next" panose="020B0503020202020204" pitchFamily="34" charset="0"/>
              </a:rPr>
              <a:t>Belspo</a:t>
            </a:r>
            <a:endParaRPr lang="en-US" sz="2800" dirty="0">
              <a:latin typeface="Avenir Next" panose="020B0503020202020204" pitchFamily="34" charset="0"/>
            </a:endParaRPr>
          </a:p>
          <a:p>
            <a:pPr algn="ctr"/>
            <a:endParaRPr lang="en-US" sz="2800" dirty="0">
              <a:latin typeface="Avenir Next" panose="020B0503020202020204" pitchFamily="34" charset="0"/>
            </a:endParaRPr>
          </a:p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Nathalie, Corinne and Mahesh </a:t>
            </a:r>
            <a:endParaRPr lang="en-US" sz="2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0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36">
            <a:extLst>
              <a:ext uri="{FF2B5EF4-FFF2-40B4-BE49-F238E27FC236}">
                <a16:creationId xmlns:a16="http://schemas.microsoft.com/office/drawing/2014/main" id="{46FE783D-D0AE-26B8-DD35-6887AE26C737}"/>
              </a:ext>
            </a:extLst>
          </p:cNvPr>
          <p:cNvSpPr txBox="1"/>
          <p:nvPr/>
        </p:nvSpPr>
        <p:spPr>
          <a:xfrm>
            <a:off x="1207336" y="6383131"/>
            <a:ext cx="4812464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 NDACC IRWG Meeting, Spa, Belgium</a:t>
            </a:r>
            <a:endParaRPr sz="1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Google Shape;179;p41">
            <a:extLst>
              <a:ext uri="{FF2B5EF4-FFF2-40B4-BE49-F238E27FC236}">
                <a16:creationId xmlns:a16="http://schemas.microsoft.com/office/drawing/2014/main" id="{083AD4C4-7E3D-C119-D11C-E9B4445BA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025"/>
            </a:pPr>
            <a:r>
              <a:rPr lang="en-US" sz="3200" dirty="0">
                <a:latin typeface="Avenir Next" panose="020B0503020202020204" pitchFamily="34" charset="0"/>
              </a:rPr>
              <a:t>fin</a:t>
            </a:r>
            <a:endParaRPr sz="3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TopHeader-GraySwoosh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14065</TotalTime>
  <Words>354</Words>
  <Application>Microsoft Macintosh PowerPoint</Application>
  <PresentationFormat>Widescreen</PresentationFormat>
  <Paragraphs>101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Helvetica Neue</vt:lpstr>
      <vt:lpstr>Calibri</vt:lpstr>
      <vt:lpstr>Trebuchet MS</vt:lpstr>
      <vt:lpstr>Avenir Next</vt:lpstr>
      <vt:lpstr>Title Page: NCAR - Blue Logo</vt:lpstr>
      <vt:lpstr>NCAR-BlueTopHeader-GraySwoosh</vt:lpstr>
      <vt:lpstr>PowerPoint Presentation</vt:lpstr>
      <vt:lpstr>Meeting Summary</vt:lpstr>
      <vt:lpstr>Meeting Summary</vt:lpstr>
      <vt:lpstr>Thanks!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Hannigan</cp:lastModifiedBy>
  <cp:revision>53</cp:revision>
  <dcterms:modified xsi:type="dcterms:W3CDTF">2023-06-16T10:18:58Z</dcterms:modified>
</cp:coreProperties>
</file>