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6" r:id="rId3"/>
    <p:sldId id="347" r:id="rId4"/>
    <p:sldId id="358" r:id="rId5"/>
    <p:sldId id="354" r:id="rId6"/>
    <p:sldId id="349" r:id="rId7"/>
    <p:sldId id="359" r:id="rId8"/>
    <p:sldId id="355" r:id="rId9"/>
    <p:sldId id="348" r:id="rId10"/>
    <p:sldId id="350" r:id="rId11"/>
    <p:sldId id="360" r:id="rId12"/>
    <p:sldId id="356" r:id="rId13"/>
    <p:sldId id="351" r:id="rId14"/>
    <p:sldId id="361" r:id="rId15"/>
    <p:sldId id="357" r:id="rId16"/>
    <p:sldId id="352" r:id="rId17"/>
    <p:sldId id="353" r:id="rId18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10B8-040B-C68C-E5E0-5E8931D9D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27D54-A552-598C-9F7D-8809673FB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DF712-5342-B161-5F57-7F9BCD4E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F29B2-0F10-081B-0AE1-AF81C50C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C155-E18E-4325-E99A-76A3D92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3671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1A6C-EACF-695B-61CE-1DC092A2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6CC5E-27C0-22AD-EFA6-2B2B92F03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3A622-6AC3-88CC-C96B-276968AF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AA2D4-B9C7-2F08-C270-8B1B05A0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8AAFD-F936-8771-427C-B84FAAF9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2818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5FC7B-8FD7-223E-F0DF-54E180B5B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77F17-D060-2FD8-75FE-B74D03698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1AB8F-77D0-6315-8B5F-C33E592E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9E3F-1CAB-58E9-A767-0D996913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20FE-5B3E-DA73-BF5E-D0EE46A0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28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59D3-0AB9-8FFF-421B-0254F49C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FA33-B979-1B5C-E207-F81D3E168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C25D2-A97C-5D44-32CF-025AFB7D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54B69-878E-5D08-5490-A7EFE953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03B37-D1F5-FBF7-F686-4747300B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5164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BBEE-B71E-8FBB-ED63-541BC43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E5ABD-BE15-0309-AB70-02349324E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21F54-ACA0-1D56-67FE-9C1BF2D5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B4B43-E68F-00CA-115F-3771F47C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AF62-F436-6F56-98EF-B0AE53BA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5212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5345-CF03-3430-51C2-1368B92F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C11BB-E1C2-4383-B84A-15ED9F9CF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F2DDA-ED5A-DE12-A430-3530A8612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0673-EF09-9E24-0A23-C3CF3EFB8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65F98-397C-2813-AA30-DF70EFEF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2CC34-A63E-77FB-C1B3-086790D1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406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41A1-611A-C7C7-6147-0E0BFD3B0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F06B9-9915-D4D7-5083-43A03FFFF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CD6C1-CF7B-2CD4-F2E8-08A40DAF9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5D8E0-AEFE-66BA-A6B3-7CF18912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AFE98-BDBE-A613-6946-62974A657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5D7BC-CCE5-63F5-CFEC-3035D07F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4F16F4-F2B7-7A17-C75A-268588FC1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508B4-0CCE-D78F-42D9-3E64465E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4828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BBE4-8E58-0059-0B20-2F9834A8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67DA5-5C83-6BD8-32F2-AE9FE787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5E9E4-8E01-9323-0F73-9EC1D9FC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686BD-0FA5-31E9-3AF8-6CAD630D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650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D20EC-C93A-B732-A189-A1CF49516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55EE3E-BACA-8FDD-260F-3ABAF86A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1B4A5-A297-40B3-DACF-A68C14E2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955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D407-47A7-8C69-DE8B-B5C35D1A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107-289B-E4E4-3386-97D57A0D1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9FDFF-4D78-5247-117E-D862EB0B0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48B9C-B31E-C010-C5CA-FF8D057EB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8EFB3-BA09-9140-37D6-01E67564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D3F6E-BAFC-50F2-77B0-A39415D3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8649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AA13C-3C35-8717-FD37-972D27D82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370B5-8F53-A6AC-779F-E5E1C7D61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FC62C-8F1C-71B7-4DDC-BC5957631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BD916-0358-2E64-BF35-29D95EC47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213D3-9628-1343-1F54-54C5ADF5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56FB6-4399-673A-8E62-D8CE7E59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972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136BA-CCFF-AC88-A5D7-A25CCA815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DF6A7-7F98-6D3E-B6D5-E3D050764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175E6-F1CB-C18C-06EA-FBFC3960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8210-CB06-45DB-8592-B4485C107E29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0DB75-C146-6B23-7DC2-B88644255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BFE5E-4184-4549-510A-BF70110D4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28955-267C-4B05-8001-9D69719EEF6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4645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diagram&#10;&#10;Description automatically generated">
            <a:extLst>
              <a:ext uri="{FF2B5EF4-FFF2-40B4-BE49-F238E27FC236}">
                <a16:creationId xmlns:a16="http://schemas.microsoft.com/office/drawing/2014/main" id="{CF7CAC90-5476-3895-A269-464CDD7F7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4" t="8844" r="7859" b="4940"/>
          <a:stretch/>
        </p:blipFill>
        <p:spPr>
          <a:xfrm>
            <a:off x="9277489" y="80565"/>
            <a:ext cx="2813140" cy="3337674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62FCD2BF-85A9-813F-F2A0-A6697E91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" y="18676"/>
            <a:ext cx="5200890" cy="2447478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1B10D07-5135-4480-D02F-A2700DDD0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96"/>
          <a:stretch/>
        </p:blipFill>
        <p:spPr bwMode="auto">
          <a:xfrm>
            <a:off x="5027947" y="3440398"/>
            <a:ext cx="7037465" cy="19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82C877E-4FE0-50F0-AA8E-F933072EC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44" y="179690"/>
            <a:ext cx="3495659" cy="29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ACA0C6-2E83-8605-66FD-7E553A08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" y="2461600"/>
            <a:ext cx="4157661" cy="31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BE7947-3406-96D0-F93A-A3DD93C4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20" y="5945660"/>
            <a:ext cx="831144" cy="8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92335B2E-46E0-2780-0A1D-39A26248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76" y="6008290"/>
            <a:ext cx="1762176" cy="6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FB3D32D-27A2-0891-FAFC-EBB2EF5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38" y="5994603"/>
            <a:ext cx="2263257" cy="7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A67DF117-8B7E-F4F7-7C9D-CFE9A9AB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68" y="6062440"/>
            <a:ext cx="1145294" cy="5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20DD6A2-A3B3-7029-9FFA-1FE5F21D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35" y="6087824"/>
            <a:ext cx="1632525" cy="4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C7E9C6-3370-E73D-01F4-95DAE9338D1F}"/>
              </a:ext>
            </a:extLst>
          </p:cNvPr>
          <p:cNvSpPr/>
          <p:nvPr/>
        </p:nvSpPr>
        <p:spPr>
          <a:xfrm>
            <a:off x="0" y="0"/>
            <a:ext cx="12192000" cy="574666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C78F6E-ABD1-5F10-2F32-636CC6A52BDB}"/>
              </a:ext>
            </a:extLst>
          </p:cNvPr>
          <p:cNvSpPr/>
          <p:nvPr/>
        </p:nvSpPr>
        <p:spPr>
          <a:xfrm>
            <a:off x="-5" y="1618853"/>
            <a:ext cx="12192000" cy="277299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54C6A-7C2C-A537-1DC6-E76AAF723242}"/>
              </a:ext>
            </a:extLst>
          </p:cNvPr>
          <p:cNvSpPr txBox="1"/>
          <p:nvPr/>
        </p:nvSpPr>
        <p:spPr>
          <a:xfrm>
            <a:off x="1974595" y="1770058"/>
            <a:ext cx="824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Updates on the ozone retrieval strategy</a:t>
            </a:r>
            <a:endParaRPr lang="en-BE" sz="4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3E382-243C-2B20-742C-668B061CDE52}"/>
              </a:ext>
            </a:extLst>
          </p:cNvPr>
          <p:cNvSpPr txBox="1"/>
          <p:nvPr/>
        </p:nvSpPr>
        <p:spPr>
          <a:xfrm>
            <a:off x="4286590" y="2762883"/>
            <a:ext cx="361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IRWG meeting – Spa – 2023</a:t>
            </a:r>
            <a:endParaRPr lang="en-BE" sz="2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50D3C-E5DA-CE76-4BC4-0A484E74056C}"/>
              </a:ext>
            </a:extLst>
          </p:cNvPr>
          <p:cNvSpPr txBox="1"/>
          <p:nvPr/>
        </p:nvSpPr>
        <p:spPr>
          <a:xfrm>
            <a:off x="2384998" y="3576274"/>
            <a:ext cx="742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Robin Björklund, Ivan Ortega, Corinne </a:t>
            </a:r>
            <a:r>
              <a:rPr lang="en-US" dirty="0" err="1"/>
              <a:t>Vigouroux</a:t>
            </a:r>
            <a:r>
              <a:rPr lang="en-US" dirty="0"/>
              <a:t>, Omaira García, Dan </a:t>
            </a:r>
            <a:r>
              <a:rPr lang="en-US" dirty="0" err="1"/>
              <a:t>Smale</a:t>
            </a:r>
            <a:r>
              <a:rPr lang="en-US" dirty="0"/>
              <a:t>, James Hannigan, Nicholas Jones, Emmanuel </a:t>
            </a:r>
            <a:r>
              <a:rPr lang="en-US" dirty="0" err="1"/>
              <a:t>Mahieu</a:t>
            </a:r>
            <a:endParaRPr lang="en-BE" dirty="0"/>
          </a:p>
        </p:txBody>
      </p:sp>
      <p:pic>
        <p:nvPicPr>
          <p:cNvPr id="7" name="Picture 6" descr="A picture containing graphics, colorfulness, graphic design, screenshot&#10;&#10;Description automatically generated">
            <a:extLst>
              <a:ext uri="{FF2B5EF4-FFF2-40B4-BE49-F238E27FC236}">
                <a16:creationId xmlns:a16="http://schemas.microsoft.com/office/drawing/2014/main" id="{3A3A9206-FEB1-A862-943D-A8FDAEFAEC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95" y="5968350"/>
            <a:ext cx="1593595" cy="6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38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Regularization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10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7A8C-0C25-5479-7EA5-8F00A7D87BA0}"/>
              </a:ext>
            </a:extLst>
          </p:cNvPr>
          <p:cNvSpPr txBox="1"/>
          <p:nvPr/>
        </p:nvSpPr>
        <p:spPr>
          <a:xfrm>
            <a:off x="358183" y="1194824"/>
            <a:ext cx="10801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We tested the choice of regularization of the a priori covariance matrix S</a:t>
            </a:r>
            <a:r>
              <a:rPr lang="en-US" sz="2000" baseline="-25000" dirty="0"/>
              <a:t>a</a:t>
            </a:r>
            <a:r>
              <a:rPr lang="en-US" sz="2000" dirty="0"/>
              <a:t>, comparing the currently used Optimal Estimation (OE, Rodgers 2000) against Tikhonov regularization (Tikhonov 1963) with higher constraint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382402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Regularization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15/06/2023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11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7A8C-0C25-5479-7EA5-8F00A7D87BA0}"/>
              </a:ext>
            </a:extLst>
          </p:cNvPr>
          <p:cNvSpPr txBox="1"/>
          <p:nvPr/>
        </p:nvSpPr>
        <p:spPr>
          <a:xfrm>
            <a:off x="358183" y="1194824"/>
            <a:ext cx="10801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We tested the choice of regularization of the a priori covariance matrix S</a:t>
            </a:r>
            <a:r>
              <a:rPr lang="en-US" sz="2000" baseline="-25000" dirty="0"/>
              <a:t>a</a:t>
            </a:r>
            <a:r>
              <a:rPr lang="en-US" sz="2000" dirty="0"/>
              <a:t>, comparing the currently used Optimal Estimation (OE, Rodgers 2000) against Tikhonov regularization (Tikhonov 1963) with higher constraint</a:t>
            </a:r>
            <a:endParaRPr lang="en-BE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C1AC6-3B86-EA41-1DD7-4D3FAFCF7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64" y="2275922"/>
            <a:ext cx="10731443" cy="3451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Results:</a:t>
            </a:r>
          </a:p>
          <a:p>
            <a:r>
              <a:rPr lang="en-US" sz="2000" dirty="0"/>
              <a:t>No effect on total column</a:t>
            </a:r>
          </a:p>
          <a:p>
            <a:r>
              <a:rPr lang="en-US" sz="2000" dirty="0"/>
              <a:t>New regularization provides</a:t>
            </a:r>
            <a:r>
              <a:rPr lang="en-NZ" sz="2000" dirty="0"/>
              <a:t> better agreement with sondes in the troposphere, but worse than OEM (10%) in lower and middle stratosphere, so no clear preference</a:t>
            </a:r>
          </a:p>
          <a:p>
            <a:r>
              <a:rPr lang="en-US" sz="2000" dirty="0"/>
              <a:t>Setup for Tikhonov only requires optimizing regularization strength parameter in function of RMS and DOFS (aiming for DOFS = 3 – 5)</a:t>
            </a:r>
          </a:p>
          <a:p>
            <a:r>
              <a:rPr lang="en-US" sz="2000" dirty="0"/>
              <a:t>Improvement with long-term trends when comparing to </a:t>
            </a:r>
            <a:r>
              <a:rPr lang="en-US" sz="2000" dirty="0" err="1"/>
              <a:t>ozonesondes</a:t>
            </a:r>
            <a:r>
              <a:rPr lang="en-US" sz="2000" dirty="0"/>
              <a:t> at Lauder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79345DB-A49E-049E-B85A-FEA18D71A10F}"/>
              </a:ext>
            </a:extLst>
          </p:cNvPr>
          <p:cNvGraphicFramePr>
            <a:graphicFrameLocks noGrp="1"/>
          </p:cNvGraphicFramePr>
          <p:nvPr/>
        </p:nvGraphicFramePr>
        <p:xfrm>
          <a:off x="2072417" y="4922335"/>
          <a:ext cx="8128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802787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364672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30613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26122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Drift with sonde</a:t>
                      </a:r>
                      <a:endParaRPr lang="en-BE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Troposphere</a:t>
                      </a:r>
                    </a:p>
                    <a:p>
                      <a:r>
                        <a:rPr lang="en-US" dirty="0"/>
                        <a:t>0.5 – 11 km</a:t>
                      </a:r>
                      <a:endParaRPr lang="en-BE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stratosphere</a:t>
                      </a:r>
                    </a:p>
                    <a:p>
                      <a:r>
                        <a:rPr lang="en-US" dirty="0"/>
                        <a:t>14 – 22 km</a:t>
                      </a:r>
                      <a:endParaRPr lang="en-BE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 stratosphere</a:t>
                      </a:r>
                    </a:p>
                    <a:p>
                      <a:r>
                        <a:rPr lang="en-US" dirty="0"/>
                        <a:t>22 – 29 km</a:t>
                      </a:r>
                      <a:endParaRPr lang="en-BE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73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OE</a:t>
                      </a: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-3.1 </a:t>
                      </a:r>
                      <a:r>
                        <a:rPr lang="en-B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2.1</a:t>
                      </a:r>
                      <a:endParaRPr lang="en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-0.5 </a:t>
                      </a:r>
                      <a:r>
                        <a:rPr lang="en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1.5</a:t>
                      </a: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 </a:t>
                      </a:r>
                      <a:r>
                        <a:rPr lang="en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1.4</a:t>
                      </a:r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118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Tikhonov</a:t>
                      </a: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 </a:t>
                      </a:r>
                      <a:r>
                        <a:rPr lang="en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2.3</a:t>
                      </a: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-1.0 </a:t>
                      </a:r>
                      <a:r>
                        <a:rPr lang="en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1.4</a:t>
                      </a: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</a:t>
                      </a:r>
                      <a:r>
                        <a:rPr lang="en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1.2</a:t>
                      </a:r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354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52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Regularization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12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7A8C-0C25-5479-7EA5-8F00A7D87BA0}"/>
              </a:ext>
            </a:extLst>
          </p:cNvPr>
          <p:cNvSpPr txBox="1"/>
          <p:nvPr/>
        </p:nvSpPr>
        <p:spPr>
          <a:xfrm>
            <a:off x="358183" y="1194824"/>
            <a:ext cx="1080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/>
              <a:t>Small concern for Tikhonov: AVKs show additional negative values for dependence of highest altitudes on ~25km</a:t>
            </a:r>
            <a:endParaRPr lang="en-BE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D08ECD-8079-147A-4329-270C8033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5" y="2123370"/>
            <a:ext cx="4772048" cy="35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6E0BC1CB-E7D0-43CD-1EBB-D040884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93" y="2123370"/>
            <a:ext cx="4772048" cy="35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F05DB4C-ACE1-5F60-B872-22976644BC79}"/>
              </a:ext>
            </a:extLst>
          </p:cNvPr>
          <p:cNvSpPr/>
          <p:nvPr/>
        </p:nvSpPr>
        <p:spPr>
          <a:xfrm>
            <a:off x="6818561" y="4279839"/>
            <a:ext cx="1147155" cy="70658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3597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ILS retrieval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13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B93D3-DD2E-60BF-A3DE-8CD9C93DBB79}"/>
              </a:ext>
            </a:extLst>
          </p:cNvPr>
          <p:cNvSpPr txBox="1"/>
          <p:nvPr/>
        </p:nvSpPr>
        <p:spPr>
          <a:xfrm>
            <a:off x="358183" y="1194824"/>
            <a:ext cx="10801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We tested the approach of handling the Instrument Line Shape (ILS) split into three main options: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Ideal ILS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ILS from LINEFIT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Retrieved ILS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45517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ILS retrieval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15/06/2023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14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B93D3-DD2E-60BF-A3DE-8CD9C93DBB79}"/>
              </a:ext>
            </a:extLst>
          </p:cNvPr>
          <p:cNvSpPr txBox="1"/>
          <p:nvPr/>
        </p:nvSpPr>
        <p:spPr>
          <a:xfrm>
            <a:off x="358183" y="1194824"/>
            <a:ext cx="10801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We tested the approach of handling the Instrument Line Shape (ILS) split into three main options: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Ideal ILS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ILS from LINEFIT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Retrieved ILS</a:t>
            </a:r>
            <a:endParaRPr lang="en-BE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97AA24-0C92-A513-97E1-E04917B5F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64" y="2711139"/>
            <a:ext cx="10515600" cy="32709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Results:</a:t>
            </a:r>
          </a:p>
          <a:p>
            <a:r>
              <a:rPr lang="en-US" sz="2000" dirty="0" err="1"/>
              <a:t>Izaña</a:t>
            </a:r>
            <a:r>
              <a:rPr lang="en-US" sz="2000" dirty="0"/>
              <a:t>: </a:t>
            </a:r>
            <a:r>
              <a:rPr lang="en-US" sz="2000" baseline="0" dirty="0">
                <a:effectLst/>
              </a:rPr>
              <a:t>ILS retrieved </a:t>
            </a:r>
            <a:r>
              <a:rPr lang="en-US" sz="2000" dirty="0"/>
              <a:t>with 2</a:t>
            </a:r>
            <a:r>
              <a:rPr lang="en-US" sz="2000" baseline="30000" dirty="0"/>
              <a:t>nd</a:t>
            </a:r>
            <a:r>
              <a:rPr lang="en-US" sz="2000" dirty="0"/>
              <a:t> order polynomial </a:t>
            </a:r>
            <a:r>
              <a:rPr lang="en-US" sz="2000" baseline="0" dirty="0">
                <a:effectLst/>
              </a:rPr>
              <a:t>offers best performance in retrieval strategy</a:t>
            </a:r>
            <a:endParaRPr lang="en-US" sz="2000" dirty="0"/>
          </a:p>
          <a:p>
            <a:r>
              <a:rPr lang="en-US" sz="2000" dirty="0" err="1"/>
              <a:t>Maido</a:t>
            </a:r>
            <a:r>
              <a:rPr lang="en-US" sz="2000" dirty="0"/>
              <a:t>: retrieving ILS improves RMS and precision. Better O3 sonde comparison except in lower stratosphere</a:t>
            </a:r>
          </a:p>
          <a:p>
            <a:r>
              <a:rPr lang="en-US" sz="2000" dirty="0"/>
              <a:t>Lauder: ILS tests shows instrument line shape close to ideal, so ideal ILS can be used in retrieval</a:t>
            </a:r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 No clear overlapping results from different sites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/>
              <a:t> Situation might vary strongly depending on site concerning availability of cell measurements or typical instrumental changes. Choice is left to the groups</a:t>
            </a:r>
          </a:p>
        </p:txBody>
      </p:sp>
    </p:spTree>
    <p:extLst>
      <p:ext uri="{BB962C8B-B14F-4D97-AF65-F5344CB8AC3E}">
        <p14:creationId xmlns:p14="http://schemas.microsoft.com/office/powerpoint/2010/main" val="181149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ILS retrieval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15</a:t>
            </a:fld>
            <a:endParaRPr lang="nl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CF0746-BE0A-1F69-73D0-829E10D6BD3B}"/>
              </a:ext>
            </a:extLst>
          </p:cNvPr>
          <p:cNvSpPr txBox="1"/>
          <p:nvPr/>
        </p:nvSpPr>
        <p:spPr>
          <a:xfrm>
            <a:off x="428364" y="1268963"/>
            <a:ext cx="5845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Sonde comparison for different ILS strategies at </a:t>
            </a:r>
            <a:r>
              <a:rPr lang="en-US" sz="2000" dirty="0" err="1"/>
              <a:t>Maido</a:t>
            </a:r>
            <a:endParaRPr lang="en-BE" sz="2000" dirty="0"/>
          </a:p>
        </p:txBody>
      </p:sp>
      <p:pic>
        <p:nvPicPr>
          <p:cNvPr id="13" name="Picture 12" descr="Chart, diagram&#10;&#10;Description automatically generated">
            <a:extLst>
              <a:ext uri="{FF2B5EF4-FFF2-40B4-BE49-F238E27FC236}">
                <a16:creationId xmlns:a16="http://schemas.microsoft.com/office/drawing/2014/main" id="{715C0946-C71A-B714-6C56-CA122B9F5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/>
          <a:stretch/>
        </p:blipFill>
        <p:spPr>
          <a:xfrm>
            <a:off x="1296531" y="2054003"/>
            <a:ext cx="3632473" cy="40539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BC2AA9-CA89-4D61-CE0C-9E5CE6331DD4}"/>
              </a:ext>
            </a:extLst>
          </p:cNvPr>
          <p:cNvSpPr txBox="1"/>
          <p:nvPr/>
        </p:nvSpPr>
        <p:spPr>
          <a:xfrm>
            <a:off x="5781940" y="2413337"/>
            <a:ext cx="4817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see better results when retrieving ILS but </a:t>
            </a:r>
            <a:r>
              <a:rPr lang="en-US" sz="1800" dirty="0"/>
              <a:t>worry of retrieving ILS is that you force your lines to be fitted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Information from lamps using </a:t>
            </a:r>
            <a:r>
              <a:rPr lang="en-US" dirty="0"/>
              <a:t>L</a:t>
            </a:r>
            <a:r>
              <a:rPr lang="en-US" sz="1800" dirty="0"/>
              <a:t>INEFIT help with determining instrument effects but not all site have consistent lamp measurements…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23366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Temperature retrieval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16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FA477-3AF0-D9ED-5443-E6F2BFBD548B}"/>
              </a:ext>
            </a:extLst>
          </p:cNvPr>
          <p:cNvSpPr txBox="1"/>
          <p:nvPr/>
        </p:nvSpPr>
        <p:spPr>
          <a:xfrm>
            <a:off x="358183" y="1194824"/>
            <a:ext cx="1080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Simultaneous retrieval of temperature using extra 4 CO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microwindows</a:t>
            </a:r>
            <a:r>
              <a:rPr lang="en-US" sz="2000" dirty="0"/>
              <a:t> instead of relying on NCEP temperature profiles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6D656-788D-BA5D-4CCC-FEBC181F2AD1}"/>
              </a:ext>
            </a:extLst>
          </p:cNvPr>
          <p:cNvSpPr txBox="1"/>
          <p:nvPr/>
        </p:nvSpPr>
        <p:spPr>
          <a:xfrm>
            <a:off x="1217371" y="5372910"/>
            <a:ext cx="9757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Stable i</a:t>
            </a:r>
            <a:r>
              <a:rPr lang="en-US" sz="2000" dirty="0"/>
              <a:t>nstruments can benefit from temperature retrieval (at the cost of computation time), but currently we do not include this change in the strategy</a:t>
            </a:r>
            <a:endParaRPr lang="en-B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DF806-80A0-DE0B-19BA-A306A5B2101D}"/>
              </a:ext>
            </a:extLst>
          </p:cNvPr>
          <p:cNvSpPr txBox="1"/>
          <p:nvPr/>
        </p:nvSpPr>
        <p:spPr>
          <a:xfrm>
            <a:off x="1862306" y="2314789"/>
            <a:ext cx="8467383" cy="70788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instruments properly characterized and stable over time:</a:t>
            </a:r>
          </a:p>
          <a:p>
            <a:pPr algn="ctr"/>
            <a:r>
              <a:rPr lang="en-US" sz="2000" dirty="0"/>
              <a:t>Clear improvements in retrieval of ozone and its precision (for example at </a:t>
            </a:r>
            <a:r>
              <a:rPr lang="en-US" sz="2000" dirty="0" err="1"/>
              <a:t>Izaña</a:t>
            </a:r>
            <a:r>
              <a:rPr lang="en-US" sz="2000" dirty="0"/>
              <a:t>)</a:t>
            </a:r>
            <a:endParaRPr lang="en-BE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AFE91-FCBF-4D4F-443D-A680190407B7}"/>
              </a:ext>
            </a:extLst>
          </p:cNvPr>
          <p:cNvSpPr txBox="1"/>
          <p:nvPr/>
        </p:nvSpPr>
        <p:spPr>
          <a:xfrm>
            <a:off x="5825732" y="3283867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but</a:t>
            </a:r>
            <a:endParaRPr lang="en-BE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22B48-15D9-D9D1-87A5-4BDB6BD405E6}"/>
              </a:ext>
            </a:extLst>
          </p:cNvPr>
          <p:cNvSpPr txBox="1"/>
          <p:nvPr/>
        </p:nvSpPr>
        <p:spPr>
          <a:xfrm>
            <a:off x="2454532" y="3968634"/>
            <a:ext cx="7282956" cy="70788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/>
              <a:t>Unstable instruments are negatively affected</a:t>
            </a:r>
          </a:p>
          <a:p>
            <a:pPr algn="ctr"/>
            <a:r>
              <a:rPr lang="en-US" sz="2000" dirty="0"/>
              <a:t>Cross-interference between T-retrieval and instrument performance</a:t>
            </a:r>
            <a:endParaRPr lang="en-BE" sz="2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4A13EE-0604-0643-8399-F7C2029F905A}"/>
              </a:ext>
            </a:extLst>
          </p:cNvPr>
          <p:cNvCxnSpPr/>
          <p:nvPr/>
        </p:nvCxnSpPr>
        <p:spPr>
          <a:xfrm>
            <a:off x="6095997" y="4888191"/>
            <a:ext cx="0" cy="3917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6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F0C88F-55EA-F226-D6D0-699DD4004D15}"/>
              </a:ext>
            </a:extLst>
          </p:cNvPr>
          <p:cNvSpPr/>
          <p:nvPr/>
        </p:nvSpPr>
        <p:spPr>
          <a:xfrm>
            <a:off x="999346" y="1275452"/>
            <a:ext cx="10284542" cy="323480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Summary of decisions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17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59440-0D2B-391B-A3EE-8EE4948BE0D4}"/>
              </a:ext>
            </a:extLst>
          </p:cNvPr>
          <p:cNvSpPr txBox="1"/>
          <p:nvPr/>
        </p:nvSpPr>
        <p:spPr>
          <a:xfrm>
            <a:off x="1322439" y="1497837"/>
            <a:ext cx="2237640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Spectroscopy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Microwindows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A priori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Regularization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ILS retrieval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T retrieval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0917C-258C-CA45-197E-64CDEEF31C24}"/>
              </a:ext>
            </a:extLst>
          </p:cNvPr>
          <p:cNvSpPr txBox="1"/>
          <p:nvPr/>
        </p:nvSpPr>
        <p:spPr>
          <a:xfrm>
            <a:off x="7639663" y="1497837"/>
            <a:ext cx="358248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Improves columns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Avoids water interference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Consistent with other molecules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Improves long-term trends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Cell measurement available?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Good for stable instruments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24DA6E-DA74-E3CF-2067-C4E2DB8443CC}"/>
              </a:ext>
            </a:extLst>
          </p:cNvPr>
          <p:cNvCxnSpPr>
            <a:cxnSpLocks/>
          </p:cNvCxnSpPr>
          <p:nvPr/>
        </p:nvCxnSpPr>
        <p:spPr>
          <a:xfrm>
            <a:off x="3621817" y="1497837"/>
            <a:ext cx="0" cy="290427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FD5F81-A594-B2C1-8497-B8DC9D557124}"/>
              </a:ext>
            </a:extLst>
          </p:cNvPr>
          <p:cNvCxnSpPr>
            <a:cxnSpLocks/>
          </p:cNvCxnSpPr>
          <p:nvPr/>
        </p:nvCxnSpPr>
        <p:spPr>
          <a:xfrm>
            <a:off x="7372823" y="1497837"/>
            <a:ext cx="0" cy="290427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43DB192-08F6-9A3A-5208-265424C6A2DE}"/>
              </a:ext>
            </a:extLst>
          </p:cNvPr>
          <p:cNvSpPr txBox="1"/>
          <p:nvPr/>
        </p:nvSpPr>
        <p:spPr>
          <a:xfrm>
            <a:off x="3849330" y="1497837"/>
            <a:ext cx="3523493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HITRAN2020 + ATM20 for 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4 </a:t>
            </a:r>
            <a:r>
              <a:rPr lang="en-US" sz="2000" dirty="0" err="1"/>
              <a:t>microwindows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WACCM version 7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Tikhonov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Depends on site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No. But more study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B3A8A-9C38-50EC-12E4-D671389518F8}"/>
              </a:ext>
            </a:extLst>
          </p:cNvPr>
          <p:cNvSpPr txBox="1"/>
          <p:nvPr/>
        </p:nvSpPr>
        <p:spPr>
          <a:xfrm>
            <a:off x="611420" y="4919978"/>
            <a:ext cx="7458645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Strategy also tested by </a:t>
            </a:r>
            <a:r>
              <a:rPr lang="nl-BE" sz="2000" dirty="0"/>
              <a:t>Yana Virolainen for St. Petersburg (Thanks!)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Full retrievals with new strategy for other sites will soon be needed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9165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Overview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58183" y="1194824"/>
            <a:ext cx="1080162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Start from current NDACC ozone retrieval strategy (</a:t>
            </a:r>
            <a:r>
              <a:rPr lang="en-US" sz="2000" dirty="0" err="1"/>
              <a:t>Vigouroux</a:t>
            </a:r>
            <a:r>
              <a:rPr lang="en-US" sz="2000" dirty="0"/>
              <a:t>, ACP 2015)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Change retrieval method one aspect at a time:   </a:t>
            </a:r>
            <a:endParaRPr lang="en-BE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2</a:t>
            </a:fld>
            <a:endParaRPr lang="nl-B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2A1BE9A-678A-DD4D-81B0-98BEA089E618}"/>
              </a:ext>
            </a:extLst>
          </p:cNvPr>
          <p:cNvSpPr/>
          <p:nvPr/>
        </p:nvSpPr>
        <p:spPr>
          <a:xfrm>
            <a:off x="2984267" y="2296479"/>
            <a:ext cx="1843832" cy="1175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Spectroscopy</a:t>
            </a:r>
            <a:endParaRPr lang="en-BE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A1B26E-648E-1AF4-6FFF-6F87DC20B398}"/>
              </a:ext>
            </a:extLst>
          </p:cNvPr>
          <p:cNvSpPr/>
          <p:nvPr/>
        </p:nvSpPr>
        <p:spPr>
          <a:xfrm>
            <a:off x="7363901" y="2294033"/>
            <a:ext cx="1843832" cy="1175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 priori</a:t>
            </a:r>
            <a:endParaRPr lang="en-BE" sz="20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D45E74-4426-466A-F320-1FA4FD735B24}"/>
              </a:ext>
            </a:extLst>
          </p:cNvPr>
          <p:cNvSpPr/>
          <p:nvPr/>
        </p:nvSpPr>
        <p:spPr>
          <a:xfrm>
            <a:off x="5174084" y="2296479"/>
            <a:ext cx="1843832" cy="1175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Spectral range</a:t>
            </a:r>
            <a:endParaRPr lang="en-BE" sz="20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BF30B0-59B7-4882-30D6-AFDC00AE7C3B}"/>
              </a:ext>
            </a:extLst>
          </p:cNvPr>
          <p:cNvSpPr/>
          <p:nvPr/>
        </p:nvSpPr>
        <p:spPr>
          <a:xfrm>
            <a:off x="2984267" y="3751804"/>
            <a:ext cx="1843832" cy="1175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Regularization</a:t>
            </a:r>
            <a:endParaRPr lang="en-BE" sz="2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E08ED7-D137-4FB0-8CC4-688EC6AA230D}"/>
              </a:ext>
            </a:extLst>
          </p:cNvPr>
          <p:cNvSpPr/>
          <p:nvPr/>
        </p:nvSpPr>
        <p:spPr>
          <a:xfrm>
            <a:off x="5174084" y="3751159"/>
            <a:ext cx="1843832" cy="1175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ILS</a:t>
            </a:r>
            <a:endParaRPr lang="en-BE" sz="20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799B606-5E5E-9437-6D76-6D0E37A893BC}"/>
              </a:ext>
            </a:extLst>
          </p:cNvPr>
          <p:cNvSpPr/>
          <p:nvPr/>
        </p:nvSpPr>
        <p:spPr>
          <a:xfrm>
            <a:off x="7363901" y="3751158"/>
            <a:ext cx="1843832" cy="1175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Temperature retrieval</a:t>
            </a:r>
            <a:endParaRPr lang="en-BE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F16BC7-1C1A-EEF1-A3F4-DEE392B7C9E1}"/>
              </a:ext>
            </a:extLst>
          </p:cNvPr>
          <p:cNvSpPr txBox="1"/>
          <p:nvPr/>
        </p:nvSpPr>
        <p:spPr>
          <a:xfrm>
            <a:off x="358183" y="5021519"/>
            <a:ext cx="1080162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Analyze effect on RMS, DOFS, uncertainties, total column and profile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Validate against Brewer/Dobson (columns) and sondes (profiles and columns)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Use datasets mainly from Lauder, </a:t>
            </a:r>
            <a:r>
              <a:rPr lang="en-US" sz="2000" dirty="0" err="1"/>
              <a:t>Maido</a:t>
            </a:r>
            <a:r>
              <a:rPr lang="en-US" sz="2000" dirty="0"/>
              <a:t>, Boulder, and </a:t>
            </a:r>
            <a:r>
              <a:rPr lang="en-US" sz="2000" dirty="0" err="1"/>
              <a:t>Izaña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173163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Spectroscopy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58183" y="1234868"/>
            <a:ext cx="10801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Current spectroscopic line list HITRAN2008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Compare with new lists HITRAN2020 (</a:t>
            </a:r>
            <a:r>
              <a:rPr lang="nl-BE" sz="2000" dirty="0"/>
              <a:t>Gordon et al. 2022</a:t>
            </a:r>
            <a:r>
              <a:rPr lang="en-US" sz="2000" dirty="0"/>
              <a:t>), and ATM2020 (Geoff Toon)</a:t>
            </a:r>
            <a:endParaRPr lang="en-BE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72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Spectroscopy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58183" y="1234868"/>
            <a:ext cx="10801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Current spectroscopic line list HITRAN2008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Compare with new lists HITRAN2020 (</a:t>
            </a:r>
            <a:r>
              <a:rPr lang="nl-BE" sz="2000" dirty="0"/>
              <a:t>Gordon et al. 2022</a:t>
            </a:r>
            <a:r>
              <a:rPr lang="en-US" sz="2000" dirty="0"/>
              <a:t>), and ATM2020 (Geoff Toon)</a:t>
            </a:r>
            <a:endParaRPr lang="en-BE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15/06/2023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4</a:t>
            </a:fld>
            <a:endParaRPr lang="nl-BE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FC86074-6A73-E195-C61A-2303EEB0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817" y="2689727"/>
            <a:ext cx="4475569" cy="33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1BB33D-3B57-EE05-49CD-31B44E84288B}"/>
              </a:ext>
            </a:extLst>
          </p:cNvPr>
          <p:cNvSpPr txBox="1"/>
          <p:nvPr/>
        </p:nvSpPr>
        <p:spPr>
          <a:xfrm>
            <a:off x="358183" y="2490354"/>
            <a:ext cx="692663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Results:</a:t>
            </a:r>
          </a:p>
          <a:p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HIT20 </a:t>
            </a:r>
            <a:r>
              <a:rPr lang="en-US" sz="1800" b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improves the quality 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of retrievals (residuals, RMS, DOFS) in comparison with HIT08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Calibri" panose="020F0502020204030204" pitchFamily="34" charset="0"/>
              </a:rPr>
              <a:t>Water vapor 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</a:rPr>
              <a:t>lines from ATM20 further improves the retrieval (especially for humid sites)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</a:rPr>
              <a:t>Combination of HIT20 with H</a:t>
            </a:r>
            <a:r>
              <a:rPr lang="en-US" baseline="-25000" dirty="0">
                <a:solidFill>
                  <a:srgbClr val="222222"/>
                </a:solidFill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</a:rPr>
              <a:t>O from ATM20 seems most ideal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</a:rPr>
              <a:t>All sites show </a:t>
            </a:r>
            <a:r>
              <a:rPr lang="en-US" b="1" dirty="0">
                <a:solidFill>
                  <a:srgbClr val="222222"/>
                </a:solidFill>
                <a:latin typeface="Calibri" panose="020F0502020204030204" pitchFamily="34" charset="0"/>
              </a:rPr>
              <a:t>decrease in total ozone column 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</a:rPr>
              <a:t>when changing from HIT08 to HIT20 by about 2-3%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0793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Spectroscopy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AFAC5D-64D6-4C43-9D86-A537A49583C6}"/>
              </a:ext>
            </a:extLst>
          </p:cNvPr>
          <p:cNvSpPr txBox="1"/>
          <p:nvPr/>
        </p:nvSpPr>
        <p:spPr>
          <a:xfrm>
            <a:off x="358183" y="1234868"/>
            <a:ext cx="1080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/>
              <a:t>Decreased column from changing to HIT20 improves comparison to Dobson and Brewer as well as collocated </a:t>
            </a:r>
            <a:r>
              <a:rPr lang="en-US" sz="2000" dirty="0" err="1"/>
              <a:t>ozonesondes</a:t>
            </a:r>
            <a:r>
              <a:rPr lang="en-US" sz="20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5</a:t>
            </a:fld>
            <a:endParaRPr lang="nl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0F988B-205C-739A-C027-1B957B02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83" y="2736814"/>
            <a:ext cx="4537801" cy="38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9726C7C-61CB-2CD4-59F5-686816F7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13" y="2710050"/>
            <a:ext cx="4537801" cy="38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9323ABD-4747-F826-A236-3B5E4A626066}"/>
              </a:ext>
            </a:extLst>
          </p:cNvPr>
          <p:cNvSpPr/>
          <p:nvPr/>
        </p:nvSpPr>
        <p:spPr>
          <a:xfrm>
            <a:off x="4578674" y="5743269"/>
            <a:ext cx="870272" cy="47280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FCDA89-6412-5059-63BE-A53A504BB809}"/>
              </a:ext>
            </a:extLst>
          </p:cNvPr>
          <p:cNvSpPr/>
          <p:nvPr/>
        </p:nvSpPr>
        <p:spPr>
          <a:xfrm>
            <a:off x="9583402" y="5722135"/>
            <a:ext cx="870272" cy="47280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F3CEC-7241-B478-894A-20B25B6F7628}"/>
              </a:ext>
            </a:extLst>
          </p:cNvPr>
          <p:cNvSpPr txBox="1"/>
          <p:nvPr/>
        </p:nvSpPr>
        <p:spPr>
          <a:xfrm>
            <a:off x="366589" y="1978541"/>
            <a:ext cx="6160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Example: Lauder </a:t>
            </a:r>
            <a:r>
              <a:rPr lang="en-US" sz="2000" dirty="0" err="1"/>
              <a:t>ozonesonde</a:t>
            </a:r>
            <a:r>
              <a:rPr lang="en-US" sz="2000" dirty="0"/>
              <a:t> comparison (0.37-29.14km)</a:t>
            </a:r>
            <a:endParaRPr lang="en-B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C42AC-BD5A-2CAA-820A-65244504096B}"/>
              </a:ext>
            </a:extLst>
          </p:cNvPr>
          <p:cNvSpPr txBox="1"/>
          <p:nvPr/>
        </p:nvSpPr>
        <p:spPr>
          <a:xfrm>
            <a:off x="3255370" y="241443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HIT08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0C4603-FC43-D407-73AA-E40515B7E807}"/>
              </a:ext>
            </a:extLst>
          </p:cNvPr>
          <p:cNvSpPr txBox="1"/>
          <p:nvPr/>
        </p:nvSpPr>
        <p:spPr>
          <a:xfrm>
            <a:off x="8284570" y="241443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HIT20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72277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Spectral range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6</a:t>
            </a:fld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1F0C1-08E8-3997-2A87-A4176307F2BD}"/>
              </a:ext>
            </a:extLst>
          </p:cNvPr>
          <p:cNvSpPr txBox="1"/>
          <p:nvPr/>
        </p:nvSpPr>
        <p:spPr>
          <a:xfrm>
            <a:off x="358183" y="1234868"/>
            <a:ext cx="10801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Choice of </a:t>
            </a:r>
            <a:r>
              <a:rPr lang="en-US" sz="2000" dirty="0" err="1"/>
              <a:t>microwindow</a:t>
            </a:r>
            <a:r>
              <a:rPr lang="en-US" sz="2000" dirty="0"/>
              <a:t> (MW) to perform retrieval on is important: we need strong O</a:t>
            </a:r>
            <a:r>
              <a:rPr lang="en-US" sz="2000" baseline="-25000" dirty="0"/>
              <a:t>3</a:t>
            </a:r>
            <a:r>
              <a:rPr lang="en-US" sz="2000" dirty="0"/>
              <a:t> lines without too much interference from other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effectLst/>
              </a:rPr>
              <a:t>We compare the current 1 MW approach (1000-1005 cm</a:t>
            </a:r>
            <a:r>
              <a:rPr lang="nl-BE" sz="2000" baseline="30000" dirty="0">
                <a:effectLst/>
              </a:rPr>
              <a:t>-1</a:t>
            </a:r>
            <a:r>
              <a:rPr lang="nl-BE" sz="2000" dirty="0">
                <a:effectLst/>
              </a:rPr>
              <a:t>) to 4 more narrow MWs which avoid strong water vapor lines (García et al., 2022; Schneider and Hase, 2008)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243302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Spectral range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15/06/2023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7</a:t>
            </a:fld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1F0C1-08E8-3997-2A87-A4176307F2BD}"/>
              </a:ext>
            </a:extLst>
          </p:cNvPr>
          <p:cNvSpPr txBox="1"/>
          <p:nvPr/>
        </p:nvSpPr>
        <p:spPr>
          <a:xfrm>
            <a:off x="358183" y="1234868"/>
            <a:ext cx="10801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Choice of </a:t>
            </a:r>
            <a:r>
              <a:rPr lang="en-US" sz="2000" dirty="0" err="1"/>
              <a:t>microwindow</a:t>
            </a:r>
            <a:r>
              <a:rPr lang="en-US" sz="2000" dirty="0"/>
              <a:t> (MW) to perform retrieval on is important: we need strong O</a:t>
            </a:r>
            <a:r>
              <a:rPr lang="en-US" sz="2000" baseline="-25000" dirty="0"/>
              <a:t>3</a:t>
            </a:r>
            <a:r>
              <a:rPr lang="en-US" sz="2000" dirty="0"/>
              <a:t> lines without too much interference from other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effectLst/>
              </a:rPr>
              <a:t>We compare the current 1 MW approach (1000-1005 cm</a:t>
            </a:r>
            <a:r>
              <a:rPr lang="nl-BE" sz="2000" baseline="30000" dirty="0">
                <a:effectLst/>
              </a:rPr>
              <a:t>-1</a:t>
            </a:r>
            <a:r>
              <a:rPr lang="nl-BE" sz="2000" dirty="0">
                <a:effectLst/>
              </a:rPr>
              <a:t>) to 4 more narrow MWs which avoid strong water vapor lines (García et al., 2022; Schneider and Hase, 2008)</a:t>
            </a:r>
            <a:endParaRPr lang="en-BE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10A180-DE77-7936-18D5-0ED4D2A7F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22" y="4452138"/>
            <a:ext cx="7279791" cy="2043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3B45F2-A850-F0A6-DE2B-3BAA0D29E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06" y="2482878"/>
            <a:ext cx="2498310" cy="2046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ABB585-B49E-181D-61F6-26B95A437017}"/>
              </a:ext>
            </a:extLst>
          </p:cNvPr>
          <p:cNvSpPr txBox="1"/>
          <p:nvPr/>
        </p:nvSpPr>
        <p:spPr>
          <a:xfrm>
            <a:off x="428364" y="3319935"/>
            <a:ext cx="444398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Results: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Clear improvement for all sites with better RMS and higher vertical sensitivity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Similar or improved uncertainties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Columns are very similar for both spectral ranges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399945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Spectral range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8</a:t>
            </a:fld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1F0C1-08E8-3997-2A87-A4176307F2BD}"/>
              </a:ext>
            </a:extLst>
          </p:cNvPr>
          <p:cNvSpPr txBox="1"/>
          <p:nvPr/>
        </p:nvSpPr>
        <p:spPr>
          <a:xfrm>
            <a:off x="358183" y="1234868"/>
            <a:ext cx="108016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Results from </a:t>
            </a:r>
            <a:r>
              <a:rPr lang="en-US" sz="2000" dirty="0" err="1"/>
              <a:t>ozonesonde</a:t>
            </a:r>
            <a:r>
              <a:rPr lang="en-US" sz="2000" dirty="0"/>
              <a:t> comparison slightly more ambiguous: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4MW retrievals show improvement in the comparisons with </a:t>
            </a:r>
            <a:r>
              <a:rPr lang="en-US" sz="1800" b="0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ozonesonde</a:t>
            </a:r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in the upper troposphere/ lower stratosphere and 1MW shows slightly better results in the stratosphere (Boulder)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4MW approach is still most consistent and has least spread (also at Lauder, </a:t>
            </a:r>
            <a:r>
              <a:rPr lang="en-US" dirty="0" err="1"/>
              <a:t>Maido</a:t>
            </a:r>
            <a:r>
              <a:rPr lang="en-US" dirty="0"/>
              <a:t>)</a:t>
            </a:r>
            <a:endParaRPr lang="en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75DC53-F002-B06E-B532-610E85A4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21" y="2607432"/>
            <a:ext cx="5292192" cy="37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99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FCF3-004C-4A88-9764-F8C1562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89153"/>
            <a:ext cx="10515600" cy="763224"/>
          </a:xfrm>
        </p:spPr>
        <p:txBody>
          <a:bodyPr>
            <a:normAutofit/>
          </a:bodyPr>
          <a:lstStyle/>
          <a:p>
            <a:r>
              <a:rPr lang="en-US" sz="4000" dirty="0"/>
              <a:t>A priori</a:t>
            </a:r>
            <a:endParaRPr lang="en-BE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D2DE04-9B3A-4354-81C5-096CAE0AF7C9}"/>
              </a:ext>
            </a:extLst>
          </p:cNvPr>
          <p:cNvCxnSpPr/>
          <p:nvPr/>
        </p:nvCxnSpPr>
        <p:spPr>
          <a:xfrm>
            <a:off x="428364" y="875914"/>
            <a:ext cx="10836201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60" y="32684"/>
            <a:ext cx="847426" cy="846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617" y="6492875"/>
            <a:ext cx="2743200" cy="365125"/>
          </a:xfrm>
        </p:spPr>
        <p:txBody>
          <a:bodyPr/>
          <a:lstStyle/>
          <a:p>
            <a:fld id="{4C860C0E-1739-4C67-842C-4758CB3CE2D2}" type="datetime1">
              <a:rPr lang="nl-BE" smtClean="0"/>
              <a:t>14/06/2023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79017" y="6492875"/>
            <a:ext cx="4114800" cy="365125"/>
          </a:xfrm>
        </p:spPr>
        <p:txBody>
          <a:bodyPr/>
          <a:lstStyle/>
          <a:p>
            <a:r>
              <a:rPr lang="nl-BE" dirty="0"/>
              <a:t>Robin Björklund - IRWG meeting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51017" y="6492875"/>
            <a:ext cx="2743200" cy="365125"/>
          </a:xfrm>
        </p:spPr>
        <p:txBody>
          <a:bodyPr/>
          <a:lstStyle/>
          <a:p>
            <a:fld id="{3E7C3A10-9E6E-4FB0-9879-D30E2A9A692F}" type="slidenum">
              <a:rPr lang="nl-BE" smtClean="0"/>
              <a:t>9</a:t>
            </a:fld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01997-35AB-3D97-0C31-31A6BC9B0497}"/>
              </a:ext>
            </a:extLst>
          </p:cNvPr>
          <p:cNvSpPr txBox="1"/>
          <p:nvPr/>
        </p:nvSpPr>
        <p:spPr>
          <a:xfrm>
            <a:off x="358183" y="1194824"/>
            <a:ext cx="1080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Compare retrievals with currently used WACCM version 6 and newer version 7</a:t>
            </a:r>
          </a:p>
          <a:p>
            <a:pPr algn="just"/>
            <a:r>
              <a:rPr lang="en-US" sz="2000" dirty="0"/>
              <a:t>(WACCM, Marsh et al.2013)</a:t>
            </a:r>
            <a:endParaRPr lang="en-BE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DE194A-9769-4A60-44CB-C82DFF12E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86" y="2245157"/>
            <a:ext cx="10515600" cy="1401929"/>
          </a:xfrm>
        </p:spPr>
        <p:txBody>
          <a:bodyPr>
            <a:normAutofit/>
          </a:bodyPr>
          <a:lstStyle/>
          <a:p>
            <a:r>
              <a:rPr lang="en-US" sz="2000" dirty="0"/>
              <a:t>Statistics (RMS, DOFS,…) are very similar both for WACCM v6 and WACCM v7</a:t>
            </a:r>
          </a:p>
          <a:p>
            <a:r>
              <a:rPr lang="en-US" sz="2000" dirty="0"/>
              <a:t>Total columns are unchanged for all sites</a:t>
            </a:r>
          </a:p>
          <a:p>
            <a:r>
              <a:rPr lang="en-US" sz="2000" dirty="0"/>
              <a:t>Comparison with sonde profile: slight preference for v7 at Lauder, but v6 at Boulder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AEE28F-65CA-1C2C-0FED-30B7657D6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36" y="3418679"/>
            <a:ext cx="3178537" cy="3406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4A171-D20E-7F4B-1F67-CB3CD67F0E14}"/>
              </a:ext>
            </a:extLst>
          </p:cNvPr>
          <p:cNvSpPr txBox="1"/>
          <p:nvPr/>
        </p:nvSpPr>
        <p:spPr>
          <a:xfrm>
            <a:off x="448427" y="4151506"/>
            <a:ext cx="8116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Only additional arguments to choose v7 is for consistency with this choice with other target molecules</a:t>
            </a:r>
          </a:p>
          <a:p>
            <a:endParaRPr lang="en-US" sz="2000" dirty="0"/>
          </a:p>
          <a:p>
            <a:r>
              <a:rPr lang="en-US" sz="2000" dirty="0"/>
              <a:t>For example: WACCM v7 improves a priori estimate for C</a:t>
            </a:r>
            <a:r>
              <a:rPr lang="en-US" sz="2000" baseline="-25000" dirty="0"/>
              <a:t>2</a:t>
            </a:r>
            <a:r>
              <a:rPr lang="en-US" sz="2000" dirty="0"/>
              <a:t>H</a:t>
            </a:r>
            <a:r>
              <a:rPr lang="en-US" sz="2000" baseline="-25000" dirty="0"/>
              <a:t>6</a:t>
            </a:r>
            <a:r>
              <a:rPr lang="en-US" sz="2000" dirty="0"/>
              <a:t> at </a:t>
            </a:r>
            <a:r>
              <a:rPr lang="en-US" sz="2000" dirty="0" err="1"/>
              <a:t>Maido</a:t>
            </a:r>
            <a:endParaRPr lang="en-US" sz="2000" dirty="0"/>
          </a:p>
          <a:p>
            <a:endParaRPr lang="en-BE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955047-5286-1ECC-A4EC-B36C69BC0F20}"/>
              </a:ext>
            </a:extLst>
          </p:cNvPr>
          <p:cNvCxnSpPr/>
          <p:nvPr/>
        </p:nvCxnSpPr>
        <p:spPr>
          <a:xfrm>
            <a:off x="7930176" y="5292841"/>
            <a:ext cx="52728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1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8564</TotalTime>
  <Words>1207</Words>
  <Application>Microsoft Office PowerPoint</Application>
  <PresentationFormat>Widescreen</PresentationFormat>
  <Paragraphs>180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Overview</vt:lpstr>
      <vt:lpstr>Spectroscopy</vt:lpstr>
      <vt:lpstr>Spectroscopy</vt:lpstr>
      <vt:lpstr>Spectroscopy</vt:lpstr>
      <vt:lpstr>Spectral range</vt:lpstr>
      <vt:lpstr>Spectral range</vt:lpstr>
      <vt:lpstr>Spectral range</vt:lpstr>
      <vt:lpstr>A priori</vt:lpstr>
      <vt:lpstr>Regularization</vt:lpstr>
      <vt:lpstr>Regularization</vt:lpstr>
      <vt:lpstr>Regularization</vt:lpstr>
      <vt:lpstr>ILS retrieval</vt:lpstr>
      <vt:lpstr>ILS retrieval</vt:lpstr>
      <vt:lpstr>ILS retrieval</vt:lpstr>
      <vt:lpstr>Temperature retrieval</vt:lpstr>
      <vt:lpstr>Summary of decisions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Bjorklund</dc:creator>
  <cp:lastModifiedBy>Robin Bjorklund</cp:lastModifiedBy>
  <cp:revision>82</cp:revision>
  <dcterms:created xsi:type="dcterms:W3CDTF">2023-06-09T07:55:50Z</dcterms:created>
  <dcterms:modified xsi:type="dcterms:W3CDTF">2023-06-16T07:03:28Z</dcterms:modified>
</cp:coreProperties>
</file>