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6" y="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00F11-3DAB-4EAB-A54F-8DECAFE989D7}" type="datetimeFigureOut">
              <a:rPr lang="en-US" smtClean="0"/>
              <a:t>28-Jun-22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4E7AA-3C7E-4067-B609-F654DCC4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5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4E7AA-3C7E-4067-B609-F654DCC483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9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924-73E1-45DC-99EB-1FFF1F1B3D62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89C4-528E-4786-BC92-612D878281AE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2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A0F5-3DCF-429B-A869-E87B86BDB218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2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1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3A65-DC9A-4EFD-8684-42AD9A836BBB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2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083A-D212-465E-B264-1D0CA110E54B}" type="datetime1">
              <a:rPr lang="en-US" smtClean="0"/>
              <a:t>28-Jun-22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9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7029-86DA-43E5-BEC5-59DC9908F6D5}" type="datetime1">
              <a:rPr lang="en-US" smtClean="0"/>
              <a:t>28-Jun-22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5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A15F-55BB-4D64-951F-3A5F52A3116B}" type="datetime1">
              <a:rPr lang="en-US" smtClean="0"/>
              <a:t>28-Jun-22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7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1276-9CC2-4B4E-850E-A425A68983E2}" type="datetime1">
              <a:rPr lang="en-US" smtClean="0"/>
              <a:t>28-Jun-22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6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2131-B440-4217-9A99-BC39FAA07F07}" type="datetime1">
              <a:rPr lang="en-US" smtClean="0"/>
              <a:t>28-Jun-22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6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50B0-97C7-4ABE-ADEA-ACCE62D0BF85}" type="datetime1">
              <a:rPr lang="en-US" smtClean="0"/>
              <a:t>28-Jun-22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FF084-4ECA-4F7C-AD07-A0628522F68B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A92D3-4F9D-45E2-AA79-FB81BA412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9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err="1" smtClean="0"/>
              <a:t>Linelists</a:t>
            </a:r>
            <a:r>
              <a:rPr lang="en-US" dirty="0" smtClean="0"/>
              <a:t>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ClONO2 @ Jungfraujoch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3167-C2D2-4126-8890-EAD0B0DC9BDB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4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Primary conclusions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 smtClean="0"/>
              <a:t>No perturbation of the retrievals when switching to WACCMv7 (#iteration, DOFS…)</a:t>
            </a:r>
          </a:p>
          <a:p>
            <a:r>
              <a:rPr lang="en-US" dirty="0" smtClean="0"/>
              <a:t>Main difference lies in the RMS, significantly improved with ATM20 and HIT20</a:t>
            </a:r>
          </a:p>
          <a:p>
            <a:r>
              <a:rPr lang="en-US" dirty="0" smtClean="0"/>
              <a:t>HIT20 vs ATM20 ===========</a:t>
            </a:r>
            <a:r>
              <a:rPr lang="en-US" dirty="0" smtClean="0">
                <a:sym typeface="Wingdings" panose="05000000000000000000" pitchFamily="2" charset="2"/>
              </a:rPr>
              <a:t> comparable performance; spread around the 1:1 line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A15F-55BB-4D64-951F-3A5F52A3116B}" type="datetime1">
              <a:rPr lang="en-US" smtClean="0"/>
              <a:t>28-Jun-22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635789"/>
              </p:ext>
            </p:extLst>
          </p:nvPr>
        </p:nvGraphicFramePr>
        <p:xfrm>
          <a:off x="6096000" y="223838"/>
          <a:ext cx="6096000" cy="618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SPW 13.0 Graph" r:id="rId3" imgW="6219613" imgH="6315457" progId="SigmaPlotGraphicObject.12">
                  <p:embed/>
                </p:oleObj>
              </mc:Choice>
              <mc:Fallback>
                <p:oleObj name="SPW 13.0 Graph" r:id="rId3" imgW="6219613" imgH="6315457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0" y="223838"/>
                        <a:ext cx="6096000" cy="6189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042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Conditions of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Two years of spectra fitted (2008 - 2009; about 700 spectra)</a:t>
            </a:r>
          </a:p>
          <a:p>
            <a:r>
              <a:rPr lang="en-US" dirty="0" smtClean="0"/>
              <a:t>ClONO2 PLLs are used in all cases</a:t>
            </a:r>
          </a:p>
          <a:p>
            <a:r>
              <a:rPr lang="en-US" dirty="0" smtClean="0"/>
              <a:t>Everything remains the same except:</a:t>
            </a:r>
          </a:p>
          <a:p>
            <a:pPr lvl="1"/>
            <a:r>
              <a:rPr lang="en-US" dirty="0" smtClean="0"/>
              <a:t>The spectroscopy for the interfering gases (ATM20 or HIT20 or HIT08)</a:t>
            </a:r>
          </a:p>
          <a:p>
            <a:pPr lvl="1"/>
            <a:r>
              <a:rPr lang="en-US" dirty="0" smtClean="0"/>
              <a:t>WACCMv7 used with ATM20 and HIT20</a:t>
            </a:r>
          </a:p>
          <a:p>
            <a:pPr lvl="1"/>
            <a:r>
              <a:rPr lang="en-US" dirty="0" smtClean="0"/>
              <a:t>SFIT-4 v1.0.16 </a:t>
            </a:r>
            <a:r>
              <a:rPr lang="en-US" dirty="0" err="1" smtClean="0"/>
              <a:t>i.o</a:t>
            </a:r>
            <a:r>
              <a:rPr lang="en-US" dirty="0" smtClean="0"/>
              <a:t>. v0.9.4.4</a:t>
            </a:r>
          </a:p>
          <a:p>
            <a:r>
              <a:rPr lang="en-US" dirty="0" smtClean="0"/>
              <a:t>We compare the a priori and retrieved TOTCOL, RMS , DOFS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6DB-59CA-4773-87CC-861311B4023A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57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WACCMv7 vs WACCMv6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957184"/>
              </p:ext>
            </p:extLst>
          </p:nvPr>
        </p:nvGraphicFramePr>
        <p:xfrm>
          <a:off x="6492207" y="581427"/>
          <a:ext cx="5699794" cy="5480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SPW 13.0 Graph" r:id="rId3" imgW="6673542" imgH="6416057" progId="SigmaPlotGraphicObject.12">
                  <p:embed/>
                </p:oleObj>
              </mc:Choice>
              <mc:Fallback>
                <p:oleObj name="SPW 13.0 Graph" r:id="rId3" imgW="6673542" imgH="6416057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92207" y="581427"/>
                        <a:ext cx="5699794" cy="5480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0414" y="3183637"/>
            <a:ext cx="5885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WACCMv7 </a:t>
            </a:r>
            <a:r>
              <a:rPr lang="en-US" sz="2400" u="sng" dirty="0" smtClean="0"/>
              <a:t>a priori columns </a:t>
            </a:r>
            <a:r>
              <a:rPr lang="en-US" sz="2400" dirty="0" smtClean="0"/>
              <a:t>are lower by 3.6%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086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720" y="365125"/>
            <a:ext cx="10515600" cy="1325563"/>
          </a:xfrm>
        </p:spPr>
        <p:txBody>
          <a:bodyPr/>
          <a:lstStyle/>
          <a:p>
            <a:r>
              <a:rPr lang="en-US" dirty="0" smtClean="0"/>
              <a:t>HIT20 vs HIT08 | TCOL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0414" y="3183637"/>
            <a:ext cx="533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Retrieved ClONO2 total columns larger  </a:t>
            </a:r>
          </a:p>
          <a:p>
            <a:r>
              <a:rPr lang="en-US" sz="2400" dirty="0" smtClean="0"/>
              <a:t>by 5.6 % with HIT20; compact correlation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686980"/>
              </p:ext>
            </p:extLst>
          </p:nvPr>
        </p:nvGraphicFramePr>
        <p:xfrm>
          <a:off x="5869856" y="219868"/>
          <a:ext cx="6130569" cy="6049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SPW 13.0 Graph" r:id="rId3" imgW="6504396" imgH="6417499" progId="SigmaPlotGraphicObject.12">
                  <p:embed/>
                </p:oleObj>
              </mc:Choice>
              <mc:Fallback>
                <p:oleObj name="SPW 13.0 Graph" r:id="rId3" imgW="6504396" imgH="6417499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9856" y="219868"/>
                        <a:ext cx="6130569" cy="6049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52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HIT20 vs HIT08 | 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0414" y="3183637"/>
            <a:ext cx="4755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Improvement of the </a:t>
            </a:r>
            <a:r>
              <a:rPr lang="en-US" sz="2400" u="sng" dirty="0" smtClean="0"/>
              <a:t>fitting residuals </a:t>
            </a:r>
          </a:p>
          <a:p>
            <a:r>
              <a:rPr lang="en-US" sz="2400" dirty="0" smtClean="0"/>
              <a:t>with HIT20 by ~20%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188091"/>
              </p:ext>
            </p:extLst>
          </p:nvPr>
        </p:nvGraphicFramePr>
        <p:xfrm>
          <a:off x="5810866" y="95865"/>
          <a:ext cx="6237134" cy="6203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SPW 13.0 Graph" r:id="rId3" imgW="6390195" imgH="6355120" progId="SigmaPlotGraphicObject.12">
                  <p:embed/>
                </p:oleObj>
              </mc:Choice>
              <mc:Fallback>
                <p:oleObj name="SPW 13.0 Graph" r:id="rId3" imgW="6390195" imgH="6355120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0866" y="95865"/>
                        <a:ext cx="6237134" cy="6203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5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HIT20 vs HIT08 | DOFS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0414" y="3183637"/>
            <a:ext cx="3766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Marginal effect on the </a:t>
            </a:r>
            <a:r>
              <a:rPr lang="en-US" sz="2400" u="sng" dirty="0" smtClean="0"/>
              <a:t>DOFS </a:t>
            </a:r>
          </a:p>
          <a:p>
            <a:r>
              <a:rPr lang="en-US" sz="2400" dirty="0" smtClean="0"/>
              <a:t>lower by &lt; 1% with HIT20</a:t>
            </a:r>
            <a:endParaRPr 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556058"/>
              </p:ext>
            </p:extLst>
          </p:nvPr>
        </p:nvGraphicFramePr>
        <p:xfrm>
          <a:off x="6096001" y="209506"/>
          <a:ext cx="5956352" cy="6096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SPW 13.0 Graph" r:id="rId3" imgW="6219613" imgH="6365576" progId="SigmaPlotGraphicObject.12">
                  <p:embed/>
                </p:oleObj>
              </mc:Choice>
              <mc:Fallback>
                <p:oleObj name="SPW 13.0 Graph" r:id="rId3" imgW="6219613" imgH="6365576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1" y="209506"/>
                        <a:ext cx="5956352" cy="6096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62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52" y="365125"/>
            <a:ext cx="10515600" cy="1325563"/>
          </a:xfrm>
        </p:spPr>
        <p:txBody>
          <a:bodyPr/>
          <a:lstStyle/>
          <a:p>
            <a:r>
              <a:rPr lang="en-US" dirty="0" smtClean="0"/>
              <a:t>ATM20 vs HIT08 | TCOL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0414" y="3183637"/>
            <a:ext cx="5544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Retrieved ClONO2 total columns larger  </a:t>
            </a:r>
          </a:p>
          <a:p>
            <a:r>
              <a:rPr lang="en-US" sz="2400" dirty="0" smtClean="0"/>
              <a:t>by 9.5% with ATM20; compact correlation</a:t>
            </a:r>
            <a:endParaRPr 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581735"/>
              </p:ext>
            </p:extLst>
          </p:nvPr>
        </p:nvGraphicFramePr>
        <p:xfrm>
          <a:off x="5806952" y="66368"/>
          <a:ext cx="6385048" cy="6289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SPW 13.0 Graph" r:id="rId3" imgW="6504396" imgH="6407042" progId="SigmaPlotGraphicObject.12">
                  <p:embed/>
                </p:oleObj>
              </mc:Choice>
              <mc:Fallback>
                <p:oleObj name="SPW 13.0 Graph" r:id="rId3" imgW="6504396" imgH="6407042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06952" y="66368"/>
                        <a:ext cx="6385048" cy="6289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078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ATM20 vs HIT08 | 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0414" y="3183637"/>
            <a:ext cx="4755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Improvement of the </a:t>
            </a:r>
            <a:r>
              <a:rPr lang="en-US" sz="2400" u="sng" dirty="0" smtClean="0"/>
              <a:t>fitting residuals </a:t>
            </a:r>
          </a:p>
          <a:p>
            <a:r>
              <a:rPr lang="en-US" sz="2400" dirty="0" smtClean="0"/>
              <a:t>with ATM20 by ~18%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66668"/>
              </p:ext>
            </p:extLst>
          </p:nvPr>
        </p:nvGraphicFramePr>
        <p:xfrm>
          <a:off x="6096000" y="41276"/>
          <a:ext cx="6096000" cy="618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SPW 13.0 Graph" r:id="rId3" imgW="6219613" imgH="6315457" progId="SigmaPlotGraphicObject.12">
                  <p:embed/>
                </p:oleObj>
              </mc:Choice>
              <mc:Fallback>
                <p:oleObj name="SPW 13.0 Graph" r:id="rId3" imgW="6219613" imgH="6315457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0" y="41276"/>
                        <a:ext cx="6096000" cy="6189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0204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ATM20 vs HIT08 | DOFS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1B5-674E-4B58-8B6A-CB2E74E4FE40}" type="datetime1">
              <a:rPr lang="en-US" smtClean="0"/>
              <a:t>28-Jun-22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IRWG2022 Linelist testing for ClONO2 | emmanuel.mahieu@uliege.be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92D3-4F9D-45E2-AA79-FB81BA412526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0414" y="3183637"/>
            <a:ext cx="3766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Marginal effect on the </a:t>
            </a:r>
            <a:r>
              <a:rPr lang="en-US" sz="2400" u="sng" dirty="0" smtClean="0"/>
              <a:t>DOFS </a:t>
            </a:r>
          </a:p>
          <a:p>
            <a:r>
              <a:rPr lang="en-US" sz="2400" dirty="0" smtClean="0"/>
              <a:t>lower by &lt; 1% with ATM20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701072"/>
              </p:ext>
            </p:extLst>
          </p:nvPr>
        </p:nvGraphicFramePr>
        <p:xfrm>
          <a:off x="6266141" y="184149"/>
          <a:ext cx="5925859" cy="6054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SPW 13.0 Graph" r:id="rId3" imgW="6219613" imgH="6355120" progId="SigmaPlotGraphicObject.12">
                  <p:embed/>
                </p:oleObj>
              </mc:Choice>
              <mc:Fallback>
                <p:oleObj name="SPW 13.0 Graph" r:id="rId3" imgW="6219613" imgH="6355120" progId="SigmaPlotGraphicObjec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66141" y="184149"/>
                        <a:ext cx="5925859" cy="6054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206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318</Words>
  <Application>Microsoft Office PowerPoint</Application>
  <PresentationFormat>Widescreen</PresentationFormat>
  <Paragraphs>65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SigmaPlot 13.0 Graph</vt:lpstr>
      <vt:lpstr>Linelists evaluation</vt:lpstr>
      <vt:lpstr>Conditions of tests</vt:lpstr>
      <vt:lpstr>WACCMv7 vs WACCMv6</vt:lpstr>
      <vt:lpstr>HIT20 vs HIT08 | TCOL</vt:lpstr>
      <vt:lpstr>HIT20 vs HIT08 | RMS</vt:lpstr>
      <vt:lpstr>HIT20 vs HIT08 | DOFS</vt:lpstr>
      <vt:lpstr>ATM20 vs HIT08 | TCOL</vt:lpstr>
      <vt:lpstr>ATM20 vs HIT08 | RMS</vt:lpstr>
      <vt:lpstr>ATM20 vs HIT08 | DOFS</vt:lpstr>
      <vt:lpstr>Primary conclusions</vt:lpstr>
    </vt:vector>
  </TitlesOfParts>
  <Company>Université de Liège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Linelists evaluation</dc:title>
  <dc:creator>Emmanuel Mahieu</dc:creator>
  <cp:lastModifiedBy>Emmanuel Mahieu</cp:lastModifiedBy>
  <cp:revision>5</cp:revision>
  <dcterms:created xsi:type="dcterms:W3CDTF">2022-06-28T10:44:17Z</dcterms:created>
  <dcterms:modified xsi:type="dcterms:W3CDTF">2022-06-28T11:04:39Z</dcterms:modified>
</cp:coreProperties>
</file>