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1" r:id="rId5"/>
    <p:sldId id="267" r:id="rId6"/>
    <p:sldId id="264" r:id="rId7"/>
    <p:sldId id="265" r:id="rId8"/>
    <p:sldId id="270" r:id="rId9"/>
    <p:sldId id="271" r:id="rId10"/>
    <p:sldId id="268" r:id="rId11"/>
    <p:sldId id="269" r:id="rId12"/>
    <p:sldId id="266" r:id="rId13"/>
    <p:sldId id="257" r:id="rId14"/>
    <p:sldId id="258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maira Garcia" initials="OG" lastIdx="1" clrIdx="0">
    <p:extLst>
      <p:ext uri="{19B8F6BF-5375-455C-9EA6-DF929625EA0E}">
        <p15:presenceInfo xmlns:p15="http://schemas.microsoft.com/office/powerpoint/2012/main" userId="Omaira Garc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4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8804-8CC4-44FB-B5B9-D36EA01AF15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B3C-9FBC-4A1C-9317-E90E876FE4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773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8804-8CC4-44FB-B5B9-D36EA01AF15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B3C-9FBC-4A1C-9317-E90E876FE4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1147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8804-8CC4-44FB-B5B9-D36EA01AF15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B3C-9FBC-4A1C-9317-E90E876FE4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449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8804-8CC4-44FB-B5B9-D36EA01AF15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B3C-9FBC-4A1C-9317-E90E876FE4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93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8804-8CC4-44FB-B5B9-D36EA01AF15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B3C-9FBC-4A1C-9317-E90E876FE4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702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8804-8CC4-44FB-B5B9-D36EA01AF15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B3C-9FBC-4A1C-9317-E90E876FE4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19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8804-8CC4-44FB-B5B9-D36EA01AF15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B3C-9FBC-4A1C-9317-E90E876FE4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539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8804-8CC4-44FB-B5B9-D36EA01AF15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B3C-9FBC-4A1C-9317-E90E876FE4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326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8804-8CC4-44FB-B5B9-D36EA01AF15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B3C-9FBC-4A1C-9317-E90E876FE4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125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8804-8CC4-44FB-B5B9-D36EA01AF15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B3C-9FBC-4A1C-9317-E90E876FE4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3299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8804-8CC4-44FB-B5B9-D36EA01AF15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3B3C-9FBC-4A1C-9317-E90E876FE4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415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B8804-8CC4-44FB-B5B9-D36EA01AF151}" type="datetimeFigureOut">
              <a:rPr lang="es-ES" smtClean="0"/>
              <a:t>30/06/2022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E3B3C-9FBC-4A1C-9317-E90E876FE4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626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49075" y="1126934"/>
            <a:ext cx="1062118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IRWG spectral line list </a:t>
            </a:r>
            <a:r>
              <a:rPr lang="en-GB" sz="6000" b="1" dirty="0" smtClean="0"/>
              <a:t/>
            </a:r>
            <a:br>
              <a:rPr lang="en-GB" sz="6000" b="1" dirty="0" smtClean="0"/>
            </a:br>
            <a:r>
              <a:rPr lang="en-GB" sz="6000" b="1" dirty="0" smtClean="0"/>
              <a:t>evaluation project</a:t>
            </a:r>
          </a:p>
          <a:p>
            <a:pPr algn="ctr"/>
            <a:endParaRPr lang="en-GB" sz="6000" b="1" dirty="0"/>
          </a:p>
          <a:p>
            <a:pPr algn="ctr"/>
            <a:r>
              <a:rPr lang="es-ES" sz="6000" b="1" dirty="0" smtClean="0"/>
              <a:t>O3+Temperature </a:t>
            </a:r>
            <a:r>
              <a:rPr lang="es-ES" sz="6000" b="1" dirty="0" err="1" smtClean="0"/>
              <a:t>Retrieval</a:t>
            </a:r>
            <a:endParaRPr lang="es-ES" sz="6000" b="1" dirty="0" smtClean="0"/>
          </a:p>
          <a:p>
            <a:pPr algn="ctr"/>
            <a:r>
              <a:rPr lang="es-ES" sz="6000" b="1" dirty="0" err="1" smtClean="0"/>
              <a:t>Izaña</a:t>
            </a:r>
            <a:endParaRPr lang="en-GB" sz="6000" b="1" dirty="0"/>
          </a:p>
        </p:txBody>
      </p:sp>
    </p:spTree>
    <p:extLst>
      <p:ext uri="{BB962C8B-B14F-4D97-AF65-F5344CB8AC3E}">
        <p14:creationId xmlns:p14="http://schemas.microsoft.com/office/powerpoint/2010/main" val="150216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7E3720F8-C09A-1A45-831F-6AF2C50D4D5F}"/>
              </a:ext>
            </a:extLst>
          </p:cNvPr>
          <p:cNvSpPr txBox="1"/>
          <p:nvPr/>
        </p:nvSpPr>
        <p:spPr>
          <a:xfrm>
            <a:off x="61993" y="21963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/>
              <a:t>Sonde</a:t>
            </a:r>
            <a:r>
              <a:rPr lang="en-US" sz="3600" b="1" dirty="0" smtClean="0"/>
              <a:t> comparison of VMR profile: median for strategies</a:t>
            </a:r>
            <a:endParaRPr lang="en-US" sz="3600" b="1" dirty="0"/>
          </a:p>
        </p:txBody>
      </p:sp>
      <p:sp>
        <p:nvSpPr>
          <p:cNvPr id="7" name="TextBox 3"/>
          <p:cNvSpPr txBox="1"/>
          <p:nvPr/>
        </p:nvSpPr>
        <p:spPr>
          <a:xfrm>
            <a:off x="2365002" y="1052292"/>
            <a:ext cx="22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(O3SONDE-FTIR)/</a:t>
            </a:r>
            <a:r>
              <a:rPr lang="nl-BE" dirty="0" smtClean="0"/>
              <a:t>FTIR</a:t>
            </a:r>
            <a:endParaRPr lang="nl-BE" dirty="0"/>
          </a:p>
        </p:txBody>
      </p:sp>
      <p:sp>
        <p:nvSpPr>
          <p:cNvPr id="8" name="TextBox 6"/>
          <p:cNvSpPr txBox="1"/>
          <p:nvPr/>
        </p:nvSpPr>
        <p:spPr>
          <a:xfrm>
            <a:off x="7406154" y="861372"/>
            <a:ext cx="31289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(O3SONDE-FTIR</a:t>
            </a:r>
            <a:r>
              <a:rPr lang="nl-BE" dirty="0"/>
              <a:t>)/</a:t>
            </a:r>
            <a:r>
              <a:rPr lang="nl-BE" dirty="0" smtClean="0"/>
              <a:t>FTIR</a:t>
            </a:r>
          </a:p>
          <a:p>
            <a:pPr algn="ctr"/>
            <a:r>
              <a:rPr lang="en-US" dirty="0" err="1" smtClean="0"/>
              <a:t>Sonde</a:t>
            </a:r>
            <a:r>
              <a:rPr lang="en-US" dirty="0" smtClean="0"/>
              <a:t> smoothed with FTIR AVK</a:t>
            </a:r>
            <a:endParaRPr lang="nl-BE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4" y="1450553"/>
            <a:ext cx="11503176" cy="5413259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899632" y="601965"/>
            <a:ext cx="3093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err="1" smtClean="0"/>
              <a:t>Without</a:t>
            </a:r>
            <a:r>
              <a:rPr lang="es-ES" b="1" dirty="0" smtClean="0"/>
              <a:t> </a:t>
            </a:r>
            <a:r>
              <a:rPr lang="es-ES" b="1" dirty="0" err="1" smtClean="0"/>
              <a:t>temperature</a:t>
            </a:r>
            <a:r>
              <a:rPr lang="es-ES" b="1" dirty="0" smtClean="0"/>
              <a:t> </a:t>
            </a:r>
            <a:r>
              <a:rPr lang="es-ES" b="1" dirty="0" err="1" smtClean="0"/>
              <a:t>retrieval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82306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7E3720F8-C09A-1A45-831F-6AF2C50D4D5F}"/>
              </a:ext>
            </a:extLst>
          </p:cNvPr>
          <p:cNvSpPr txBox="1"/>
          <p:nvPr/>
        </p:nvSpPr>
        <p:spPr>
          <a:xfrm>
            <a:off x="61993" y="21963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/>
              <a:t>Sonde</a:t>
            </a:r>
            <a:r>
              <a:rPr lang="en-US" sz="3600" b="1" dirty="0" smtClean="0"/>
              <a:t> comparison of VMR profile: median for strategies</a:t>
            </a:r>
            <a:endParaRPr lang="en-US" sz="3600" b="1" dirty="0"/>
          </a:p>
        </p:txBody>
      </p:sp>
      <p:sp>
        <p:nvSpPr>
          <p:cNvPr id="7" name="TextBox 3"/>
          <p:cNvSpPr txBox="1"/>
          <p:nvPr/>
        </p:nvSpPr>
        <p:spPr>
          <a:xfrm>
            <a:off x="2365002" y="1052292"/>
            <a:ext cx="22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(O3SONDE-FTIR)/</a:t>
            </a:r>
            <a:r>
              <a:rPr lang="nl-BE" dirty="0" smtClean="0"/>
              <a:t>FTIR</a:t>
            </a:r>
            <a:endParaRPr lang="nl-BE" dirty="0"/>
          </a:p>
        </p:txBody>
      </p:sp>
      <p:sp>
        <p:nvSpPr>
          <p:cNvPr id="8" name="TextBox 6"/>
          <p:cNvSpPr txBox="1"/>
          <p:nvPr/>
        </p:nvSpPr>
        <p:spPr>
          <a:xfrm>
            <a:off x="7406154" y="861372"/>
            <a:ext cx="31289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 smtClean="0"/>
              <a:t>(O3SONDE-FTIR</a:t>
            </a:r>
            <a:r>
              <a:rPr lang="nl-BE" dirty="0"/>
              <a:t>)/</a:t>
            </a:r>
            <a:r>
              <a:rPr lang="nl-BE" dirty="0" smtClean="0"/>
              <a:t>FTIR</a:t>
            </a:r>
          </a:p>
          <a:p>
            <a:pPr algn="ctr"/>
            <a:r>
              <a:rPr lang="en-US" dirty="0" err="1" smtClean="0"/>
              <a:t>Sonde</a:t>
            </a:r>
            <a:r>
              <a:rPr lang="en-US" dirty="0" smtClean="0"/>
              <a:t> smoothed with FTIR AVK</a:t>
            </a:r>
            <a:endParaRPr lang="nl-BE" dirty="0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4" y="1444741"/>
            <a:ext cx="11503176" cy="5413259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899632" y="601965"/>
            <a:ext cx="2766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err="1" smtClean="0"/>
              <a:t>With</a:t>
            </a:r>
            <a:r>
              <a:rPr lang="es-ES" b="1" dirty="0" smtClean="0"/>
              <a:t> </a:t>
            </a:r>
            <a:r>
              <a:rPr lang="es-ES" b="1" dirty="0" err="1" smtClean="0"/>
              <a:t>temperature</a:t>
            </a:r>
            <a:r>
              <a:rPr lang="es-ES" b="1" dirty="0" smtClean="0"/>
              <a:t> </a:t>
            </a:r>
            <a:r>
              <a:rPr lang="es-ES" b="1" dirty="0" err="1" smtClean="0"/>
              <a:t>retrieval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13395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1"/>
          <p:cNvGraphicFramePr>
            <a:graphicFrameLocks noGrp="1"/>
          </p:cNvGraphicFramePr>
          <p:nvPr>
            <p:extLst/>
          </p:nvPr>
        </p:nvGraphicFramePr>
        <p:xfrm>
          <a:off x="443346" y="1051074"/>
          <a:ext cx="1155469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909">
                  <a:extLst>
                    <a:ext uri="{9D8B030D-6E8A-4147-A177-3AD203B41FA5}">
                      <a16:colId xmlns:a16="http://schemas.microsoft.com/office/drawing/2014/main" xmlns="" val="2739627034"/>
                    </a:ext>
                  </a:extLst>
                </a:gridCol>
                <a:gridCol w="1094509">
                  <a:extLst>
                    <a:ext uri="{9D8B030D-6E8A-4147-A177-3AD203B41FA5}">
                      <a16:colId xmlns:a16="http://schemas.microsoft.com/office/drawing/2014/main" xmlns="" val="1578335213"/>
                    </a:ext>
                  </a:extLst>
                </a:gridCol>
                <a:gridCol w="1213655">
                  <a:extLst>
                    <a:ext uri="{9D8B030D-6E8A-4147-A177-3AD203B41FA5}">
                      <a16:colId xmlns:a16="http://schemas.microsoft.com/office/drawing/2014/main" xmlns="" val="1269468981"/>
                    </a:ext>
                  </a:extLst>
                </a:gridCol>
                <a:gridCol w="1183181"/>
                <a:gridCol w="1366477"/>
                <a:gridCol w="1349014"/>
                <a:gridCol w="1371600"/>
                <a:gridCol w="1413164"/>
                <a:gridCol w="1316181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N=43,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22-29.5 km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1MW-HIT08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4MW-HIT08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1MW-HIT08</a:t>
                      </a:r>
                      <a:br>
                        <a:rPr lang="nl-BE" sz="1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4MW-HIT08</a:t>
                      </a:r>
                      <a:br>
                        <a:rPr lang="nl-BE" sz="1600" dirty="0" smtClean="0"/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323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Median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1.79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3.27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1.87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3.55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1.71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2.95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1.99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3.45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981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3.45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3.21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3.45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3.31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3.64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2.89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3.67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3.18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817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STD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4.54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4.36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4.78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4.54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4.79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4.38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5.07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4.92</a:t>
                      </a:r>
                      <a:endParaRPr lang="nl-BE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0" y="6493177"/>
            <a:ext cx="37427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MAD: Mean </a:t>
            </a:r>
            <a:r>
              <a:rPr lang="en-US" sz="1200" dirty="0"/>
              <a:t>Absolute </a:t>
            </a:r>
            <a:r>
              <a:rPr lang="en-US" sz="1200" dirty="0" smtClean="0"/>
              <a:t>Deviation; STD: Standard Deviation</a:t>
            </a:r>
            <a:endParaRPr lang="nl-BE" sz="1200" dirty="0"/>
          </a:p>
        </p:txBody>
      </p:sp>
      <p:graphicFrame>
        <p:nvGraphicFramePr>
          <p:cNvPr id="12" name="Table 1"/>
          <p:cNvGraphicFramePr>
            <a:graphicFrameLocks noGrp="1"/>
          </p:cNvGraphicFramePr>
          <p:nvPr>
            <p:extLst/>
          </p:nvPr>
        </p:nvGraphicFramePr>
        <p:xfrm>
          <a:off x="443346" y="3877959"/>
          <a:ext cx="1155469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909">
                  <a:extLst>
                    <a:ext uri="{9D8B030D-6E8A-4147-A177-3AD203B41FA5}">
                      <a16:colId xmlns:a16="http://schemas.microsoft.com/office/drawing/2014/main" xmlns="" val="2739627034"/>
                    </a:ext>
                  </a:extLst>
                </a:gridCol>
                <a:gridCol w="1094509">
                  <a:extLst>
                    <a:ext uri="{9D8B030D-6E8A-4147-A177-3AD203B41FA5}">
                      <a16:colId xmlns:a16="http://schemas.microsoft.com/office/drawing/2014/main" xmlns="" val="1578335213"/>
                    </a:ext>
                  </a:extLst>
                </a:gridCol>
                <a:gridCol w="1213655">
                  <a:extLst>
                    <a:ext uri="{9D8B030D-6E8A-4147-A177-3AD203B41FA5}">
                      <a16:colId xmlns:a16="http://schemas.microsoft.com/office/drawing/2014/main" xmlns="" val="1269468981"/>
                    </a:ext>
                  </a:extLst>
                </a:gridCol>
                <a:gridCol w="1183181"/>
                <a:gridCol w="1366477"/>
                <a:gridCol w="1349014"/>
                <a:gridCol w="1371600"/>
                <a:gridCol w="1413164"/>
                <a:gridCol w="1316181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N=43,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22-29.5 km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1MW-HIT20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4MW-HIT20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1MW-HIT20</a:t>
                      </a:r>
                      <a:br>
                        <a:rPr lang="nl-BE" sz="1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4MW-HIT20</a:t>
                      </a:r>
                      <a:br>
                        <a:rPr lang="nl-BE" sz="1600" dirty="0" smtClean="0"/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323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Median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0.14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1.28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0.04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1.49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-0.55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0.51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-0.82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1.40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981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3.39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3.19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3.47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3.27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3.51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3.81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3.55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3.08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817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STD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4.55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4.35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4.75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4.47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4.64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4.27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4.93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4.73</a:t>
                      </a:r>
                      <a:endParaRPr lang="nl-BE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7E3720F8-C09A-1A45-831F-6AF2C50D4D5F}"/>
              </a:ext>
            </a:extLst>
          </p:cNvPr>
          <p:cNvSpPr txBox="1"/>
          <p:nvPr/>
        </p:nvSpPr>
        <p:spPr>
          <a:xfrm>
            <a:off x="1476260" y="98029"/>
            <a:ext cx="9670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err="1" smtClean="0"/>
              <a:t>Sonde</a:t>
            </a:r>
            <a:r>
              <a:rPr lang="en-US" sz="3600" b="1" dirty="0" smtClean="0"/>
              <a:t> comparison: </a:t>
            </a:r>
            <a:r>
              <a:rPr lang="en-US" sz="3600" b="1" dirty="0"/>
              <a:t>altitudes of 1 </a:t>
            </a:r>
            <a:r>
              <a:rPr lang="en-US" sz="3600" b="1" dirty="0" smtClean="0"/>
              <a:t>DOF 22-29.5 km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8623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0" y="6493177"/>
            <a:ext cx="37427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MAD: Mean </a:t>
            </a:r>
            <a:r>
              <a:rPr lang="en-US" sz="1200" dirty="0"/>
              <a:t>Absolute </a:t>
            </a:r>
            <a:r>
              <a:rPr lang="en-US" sz="1200" dirty="0" smtClean="0"/>
              <a:t>Deviation; STD: Standard Deviation</a:t>
            </a:r>
            <a:endParaRPr lang="nl-BE" sz="1200" dirty="0"/>
          </a:p>
        </p:txBody>
      </p:sp>
      <p:sp>
        <p:nvSpPr>
          <p:cNvPr id="10" name="TextBox 5">
            <a:extLst>
              <a:ext uri="{FF2B5EF4-FFF2-40B4-BE49-F238E27FC236}">
                <a16:creationId xmlns:a16="http://schemas.microsoft.com/office/drawing/2014/main" xmlns="" id="{7E3720F8-C09A-1A45-831F-6AF2C50D4D5F}"/>
              </a:ext>
            </a:extLst>
          </p:cNvPr>
          <p:cNvSpPr txBox="1"/>
          <p:nvPr/>
        </p:nvSpPr>
        <p:spPr>
          <a:xfrm>
            <a:off x="1" y="-8159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/>
              <a:t>FTIR&amp;Brewer</a:t>
            </a:r>
            <a:r>
              <a:rPr lang="en-US" sz="3600" b="1" dirty="0" smtClean="0"/>
              <a:t> comparison</a:t>
            </a:r>
            <a:endParaRPr lang="en-US" sz="3600" b="1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xmlns="" id="{BB9BA9B6-29F6-6D40-A7EE-A41FA17D2A7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7158" y="832374"/>
          <a:ext cx="10868629" cy="2200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898">
                  <a:extLst>
                    <a:ext uri="{9D8B030D-6E8A-4147-A177-3AD203B41FA5}">
                      <a16:colId xmlns:a16="http://schemas.microsoft.com/office/drawing/2014/main" xmlns="" val="3590218850"/>
                    </a:ext>
                  </a:extLst>
                </a:gridCol>
                <a:gridCol w="1404162"/>
                <a:gridCol w="1203767"/>
                <a:gridCol w="1400537">
                  <a:extLst>
                    <a:ext uri="{9D8B030D-6E8A-4147-A177-3AD203B41FA5}">
                      <a16:colId xmlns:a16="http://schemas.microsoft.com/office/drawing/2014/main" xmlns="" val="745849013"/>
                    </a:ext>
                  </a:extLst>
                </a:gridCol>
                <a:gridCol w="1377387">
                  <a:extLst>
                    <a:ext uri="{9D8B030D-6E8A-4147-A177-3AD203B41FA5}">
                      <a16:colId xmlns:a16="http://schemas.microsoft.com/office/drawing/2014/main" xmlns="" val="2717875574"/>
                    </a:ext>
                  </a:extLst>
                </a:gridCol>
                <a:gridCol w="1331088"/>
                <a:gridCol w="1284790"/>
              </a:tblGrid>
              <a:tr h="342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 MW-HIT08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4MW-HIT08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MW-Atm20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MW-Atm20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MW-HIT20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MW-HIT20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3589698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Median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3.129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3.170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3.130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3.160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0.748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0.880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8680095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0.734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0.720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0.734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0.724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0.717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0700917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STD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1.035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1.035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0.995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4517380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Number of spectra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863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848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865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847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866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6545789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Conclusions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effectLst/>
                        </a:rPr>
                        <a:t>4MWs-HIT20 gives the best results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xmlns="" id="{BB9BA9B6-29F6-6D40-A7EE-A41FA17D2A7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7158" y="3357072"/>
          <a:ext cx="10868629" cy="2407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898">
                  <a:extLst>
                    <a:ext uri="{9D8B030D-6E8A-4147-A177-3AD203B41FA5}">
                      <a16:colId xmlns:a16="http://schemas.microsoft.com/office/drawing/2014/main" xmlns="" val="3590218850"/>
                    </a:ext>
                  </a:extLst>
                </a:gridCol>
                <a:gridCol w="1404162"/>
                <a:gridCol w="1203767"/>
                <a:gridCol w="1400537">
                  <a:extLst>
                    <a:ext uri="{9D8B030D-6E8A-4147-A177-3AD203B41FA5}">
                      <a16:colId xmlns:a16="http://schemas.microsoft.com/office/drawing/2014/main" xmlns="" val="745849013"/>
                    </a:ext>
                  </a:extLst>
                </a:gridCol>
                <a:gridCol w="1377387">
                  <a:extLst>
                    <a:ext uri="{9D8B030D-6E8A-4147-A177-3AD203B41FA5}">
                      <a16:colId xmlns:a16="http://schemas.microsoft.com/office/drawing/2014/main" xmlns="" val="2717875574"/>
                    </a:ext>
                  </a:extLst>
                </a:gridCol>
                <a:gridCol w="1331088"/>
                <a:gridCol w="1284790"/>
              </a:tblGrid>
              <a:tr h="342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+Temperature Retrieval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 MW-HIT08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4MW-HIT08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MW-Atm20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MW-Atm20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MW-HIT20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MW-HIT20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3589698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Median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2.679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3.022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3.384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3.446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0.902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0.905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8680095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0.614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0.594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0.606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0.607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0.581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0700917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STD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1.172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1.195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1.167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4517380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Number of spectra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861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847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860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842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865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6545789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Conclusions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effectLst/>
                        </a:rPr>
                        <a:t>4MWs-HIT20 gives the best results. Temperature retrieval improves the Brewer-FTIR agreement!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47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xmlns="" id="{BB9BA9B6-29F6-6D40-A7EE-A41FA17D2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842746"/>
              </p:ext>
            </p:extLst>
          </p:nvPr>
        </p:nvGraphicFramePr>
        <p:xfrm>
          <a:off x="661685" y="3237928"/>
          <a:ext cx="10868629" cy="2200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898">
                  <a:extLst>
                    <a:ext uri="{9D8B030D-6E8A-4147-A177-3AD203B41FA5}">
                      <a16:colId xmlns:a16="http://schemas.microsoft.com/office/drawing/2014/main" xmlns="" val="3590218850"/>
                    </a:ext>
                  </a:extLst>
                </a:gridCol>
                <a:gridCol w="1404162"/>
                <a:gridCol w="1203767"/>
                <a:gridCol w="1400537">
                  <a:extLst>
                    <a:ext uri="{9D8B030D-6E8A-4147-A177-3AD203B41FA5}">
                      <a16:colId xmlns:a16="http://schemas.microsoft.com/office/drawing/2014/main" xmlns="" val="745849013"/>
                    </a:ext>
                  </a:extLst>
                </a:gridCol>
                <a:gridCol w="1377387">
                  <a:extLst>
                    <a:ext uri="{9D8B030D-6E8A-4147-A177-3AD203B41FA5}">
                      <a16:colId xmlns:a16="http://schemas.microsoft.com/office/drawing/2014/main" xmlns="" val="2717875574"/>
                    </a:ext>
                  </a:extLst>
                </a:gridCol>
                <a:gridCol w="1331088"/>
                <a:gridCol w="1284790"/>
              </a:tblGrid>
              <a:tr h="342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Temperature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from CO2 lines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 MW-HIT08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4MW-HIT08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MW-Atm20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MW-Atm20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MW-HIT20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MW-HIT20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3589698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Median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3.813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3.760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1.321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1.445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8680095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0.834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0.811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0.816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0700917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STD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1.132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1.088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4517380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Number of spectra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843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828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846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6545789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Conclusions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effectLst/>
                        </a:rPr>
                        <a:t>4MWs-HIT20 gives the best results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xmlns="" id="{BB9BA9B6-29F6-6D40-A7EE-A41FA17D2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191263"/>
              </p:ext>
            </p:extLst>
          </p:nvPr>
        </p:nvGraphicFramePr>
        <p:xfrm>
          <a:off x="633256" y="802051"/>
          <a:ext cx="10868629" cy="2200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898">
                  <a:extLst>
                    <a:ext uri="{9D8B030D-6E8A-4147-A177-3AD203B41FA5}">
                      <a16:colId xmlns:a16="http://schemas.microsoft.com/office/drawing/2014/main" xmlns="" val="3590218850"/>
                    </a:ext>
                  </a:extLst>
                </a:gridCol>
                <a:gridCol w="1404162"/>
                <a:gridCol w="1203767"/>
                <a:gridCol w="1400537">
                  <a:extLst>
                    <a:ext uri="{9D8B030D-6E8A-4147-A177-3AD203B41FA5}">
                      <a16:colId xmlns:a16="http://schemas.microsoft.com/office/drawing/2014/main" xmlns="" val="745849013"/>
                    </a:ext>
                  </a:extLst>
                </a:gridCol>
                <a:gridCol w="1377387">
                  <a:extLst>
                    <a:ext uri="{9D8B030D-6E8A-4147-A177-3AD203B41FA5}">
                      <a16:colId xmlns:a16="http://schemas.microsoft.com/office/drawing/2014/main" xmlns="" val="2717875574"/>
                    </a:ext>
                  </a:extLst>
                </a:gridCol>
                <a:gridCol w="1331088"/>
                <a:gridCol w="1284790"/>
              </a:tblGrid>
              <a:tr h="342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+Temperature Retrieval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 MW-HIT08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4MW-HIT08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MW-Atm20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MW-Atm20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MW-HIT20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MW-HIT20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3589698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Median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2.679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3.022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3.384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3.446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0.902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0.905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8680095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0.614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0.594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0.606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0.607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0.581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0700917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STD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1.172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1.195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1.167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4517380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Number of spectra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861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847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860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842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865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6545789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Conclusions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effectLst/>
                        </a:rPr>
                        <a:t>4MWs-HIT20 gives the best results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5">
            <a:extLst>
              <a:ext uri="{FF2B5EF4-FFF2-40B4-BE49-F238E27FC236}">
                <a16:creationId xmlns:a16="http://schemas.microsoft.com/office/drawing/2014/main" xmlns="" id="{7E3720F8-C09A-1A45-831F-6AF2C50D4D5F}"/>
              </a:ext>
            </a:extLst>
          </p:cNvPr>
          <p:cNvSpPr txBox="1"/>
          <p:nvPr/>
        </p:nvSpPr>
        <p:spPr>
          <a:xfrm>
            <a:off x="-28428" y="29375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/>
              <a:t>FTIR&amp;Brewer</a:t>
            </a:r>
            <a:r>
              <a:rPr lang="en-US" sz="3600" b="1" dirty="0" smtClean="0"/>
              <a:t> comparison</a:t>
            </a:r>
            <a:endParaRPr lang="en-US" sz="3600" b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428083" y="5673805"/>
            <a:ext cx="11335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/>
              <a:t>Note </a:t>
            </a:r>
            <a:r>
              <a:rPr lang="es-ES" sz="1600" dirty="0" err="1" smtClean="0"/>
              <a:t>that</a:t>
            </a:r>
            <a:r>
              <a:rPr lang="es-ES" sz="1600" dirty="0" smtClean="0"/>
              <a:t> </a:t>
            </a:r>
            <a:r>
              <a:rPr lang="es-ES" sz="1600" dirty="0" err="1" smtClean="0"/>
              <a:t>the</a:t>
            </a:r>
            <a:r>
              <a:rPr lang="es-ES" sz="1600" dirty="0" smtClean="0"/>
              <a:t> “temperatura </a:t>
            </a:r>
            <a:r>
              <a:rPr lang="es-ES" sz="1600" dirty="0" err="1" smtClean="0"/>
              <a:t>from</a:t>
            </a:r>
            <a:r>
              <a:rPr lang="es-ES" sz="1600" dirty="0" smtClean="0"/>
              <a:t> CO2 </a:t>
            </a:r>
            <a:r>
              <a:rPr lang="es-ES" sz="1600" dirty="0" err="1" smtClean="0"/>
              <a:t>lines</a:t>
            </a:r>
            <a:r>
              <a:rPr lang="es-ES" sz="1600" dirty="0" smtClean="0"/>
              <a:t>” </a:t>
            </a:r>
            <a:r>
              <a:rPr lang="es-ES" sz="1600" dirty="0" err="1" smtClean="0"/>
              <a:t>is</a:t>
            </a:r>
            <a:r>
              <a:rPr lang="es-ES" sz="1600" dirty="0" smtClean="0"/>
              <a:t> </a:t>
            </a:r>
            <a:r>
              <a:rPr lang="es-ES" sz="1600" dirty="0" err="1" smtClean="0"/>
              <a:t>an</a:t>
            </a:r>
            <a:r>
              <a:rPr lang="es-ES" sz="1600" dirty="0" smtClean="0"/>
              <a:t> </a:t>
            </a:r>
            <a:r>
              <a:rPr lang="es-ES" sz="1600" dirty="0" err="1" smtClean="0"/>
              <a:t>intermediate</a:t>
            </a:r>
            <a:r>
              <a:rPr lang="es-ES" sz="1600" dirty="0" smtClean="0"/>
              <a:t> test, </a:t>
            </a:r>
            <a:r>
              <a:rPr lang="es-ES" sz="1600" dirty="0" err="1" smtClean="0"/>
              <a:t>which</a:t>
            </a:r>
            <a:r>
              <a:rPr lang="es-ES" sz="1600" dirty="0" smtClean="0"/>
              <a:t> uses a </a:t>
            </a:r>
            <a:r>
              <a:rPr lang="es-ES" sz="1600" dirty="0" err="1" smtClean="0"/>
              <a:t>two-step</a:t>
            </a:r>
            <a:r>
              <a:rPr lang="es-ES" sz="1600" dirty="0" smtClean="0"/>
              <a:t> </a:t>
            </a:r>
            <a:r>
              <a:rPr lang="es-ES" sz="1600" dirty="0" err="1" smtClean="0"/>
              <a:t>strategy</a:t>
            </a:r>
            <a:r>
              <a:rPr lang="es-ES" sz="1600" dirty="0" smtClean="0"/>
              <a:t> </a:t>
            </a:r>
            <a:r>
              <a:rPr lang="es-ES" sz="1600" dirty="0" err="1" smtClean="0"/>
              <a:t>for</a:t>
            </a:r>
            <a:r>
              <a:rPr lang="es-ES" sz="1600" dirty="0" smtClean="0"/>
              <a:t> O3 </a:t>
            </a:r>
            <a:r>
              <a:rPr lang="es-ES" sz="1600" dirty="0" err="1" smtClean="0"/>
              <a:t>inversions</a:t>
            </a:r>
            <a:r>
              <a:rPr lang="es-ES" sz="1600" dirty="0" smtClean="0"/>
              <a:t>: (1) </a:t>
            </a:r>
            <a:r>
              <a:rPr lang="es-ES" sz="1600" dirty="0" err="1" smtClean="0"/>
              <a:t>the</a:t>
            </a:r>
            <a:r>
              <a:rPr lang="es-ES" sz="1600" dirty="0" smtClean="0"/>
              <a:t> </a:t>
            </a:r>
            <a:r>
              <a:rPr lang="es-ES" sz="1600" dirty="0" err="1" smtClean="0"/>
              <a:t>temperature</a:t>
            </a:r>
            <a:r>
              <a:rPr lang="es-ES" sz="1600" dirty="0" smtClean="0"/>
              <a:t> </a:t>
            </a:r>
            <a:r>
              <a:rPr lang="es-ES" sz="1600" dirty="0" err="1" smtClean="0"/>
              <a:t>profiles</a:t>
            </a:r>
            <a:r>
              <a:rPr lang="es-ES" sz="1600" dirty="0" smtClean="0"/>
              <a:t> are </a:t>
            </a:r>
            <a:r>
              <a:rPr lang="es-ES" sz="1600" dirty="0" err="1" smtClean="0"/>
              <a:t>retrieved</a:t>
            </a:r>
            <a:r>
              <a:rPr lang="es-ES" sz="1600" dirty="0" smtClean="0"/>
              <a:t> </a:t>
            </a:r>
            <a:r>
              <a:rPr lang="es-ES" sz="1600" dirty="0" err="1" smtClean="0"/>
              <a:t>from</a:t>
            </a:r>
            <a:r>
              <a:rPr lang="es-ES" sz="1600" dirty="0" smtClean="0"/>
              <a:t> </a:t>
            </a:r>
            <a:r>
              <a:rPr lang="es-ES" sz="1600" dirty="0" err="1" smtClean="0"/>
              <a:t>the</a:t>
            </a:r>
            <a:r>
              <a:rPr lang="es-ES" sz="1600" dirty="0" smtClean="0"/>
              <a:t> 4 CO2 </a:t>
            </a:r>
            <a:r>
              <a:rPr lang="es-ES" sz="1600" dirty="0" err="1" smtClean="0"/>
              <a:t>lines</a:t>
            </a:r>
            <a:r>
              <a:rPr lang="es-ES" sz="1600" dirty="0"/>
              <a:t> </a:t>
            </a:r>
            <a:r>
              <a:rPr lang="es-ES" sz="1600" dirty="0" err="1" smtClean="0"/>
              <a:t>using</a:t>
            </a:r>
            <a:r>
              <a:rPr lang="es-ES" sz="1600" dirty="0" smtClean="0"/>
              <a:t> </a:t>
            </a:r>
            <a:r>
              <a:rPr lang="es-ES" sz="1600" dirty="0" err="1" smtClean="0"/>
              <a:t>the</a:t>
            </a:r>
            <a:r>
              <a:rPr lang="es-ES" sz="1600" dirty="0" smtClean="0"/>
              <a:t> NCEP PT </a:t>
            </a:r>
            <a:r>
              <a:rPr lang="es-ES" sz="1600" dirty="0" err="1" smtClean="0"/>
              <a:t>profiles</a:t>
            </a:r>
            <a:r>
              <a:rPr lang="es-ES" sz="1600" dirty="0" smtClean="0"/>
              <a:t> as a priori, and </a:t>
            </a:r>
            <a:r>
              <a:rPr lang="es-ES" sz="1600" dirty="0" err="1" smtClean="0"/>
              <a:t>then</a:t>
            </a:r>
            <a:r>
              <a:rPr lang="es-ES" sz="1600" dirty="0" smtClean="0"/>
              <a:t> (2) </a:t>
            </a:r>
            <a:r>
              <a:rPr lang="es-ES" sz="1600" dirty="0" err="1" smtClean="0"/>
              <a:t>these</a:t>
            </a:r>
            <a:r>
              <a:rPr lang="es-ES" sz="1600" dirty="0" smtClean="0"/>
              <a:t> </a:t>
            </a:r>
            <a:r>
              <a:rPr lang="es-ES" sz="1600" dirty="0" err="1" smtClean="0"/>
              <a:t>updated</a:t>
            </a:r>
            <a:r>
              <a:rPr lang="es-ES" sz="1600" dirty="0" smtClean="0"/>
              <a:t> </a:t>
            </a:r>
            <a:r>
              <a:rPr lang="es-ES" sz="1600" dirty="0" err="1" smtClean="0"/>
              <a:t>Temp</a:t>
            </a:r>
            <a:r>
              <a:rPr lang="es-ES" sz="1600" dirty="0" smtClean="0"/>
              <a:t> </a:t>
            </a:r>
            <a:r>
              <a:rPr lang="es-ES" sz="1600" dirty="0" err="1" smtClean="0"/>
              <a:t>profiles</a:t>
            </a:r>
            <a:r>
              <a:rPr lang="es-ES" sz="1600" dirty="0" smtClean="0"/>
              <a:t> are </a:t>
            </a:r>
            <a:r>
              <a:rPr lang="es-ES" sz="1600" dirty="0" err="1" smtClean="0"/>
              <a:t>used</a:t>
            </a:r>
            <a:r>
              <a:rPr lang="es-ES" sz="1600" dirty="0" smtClean="0"/>
              <a:t> to </a:t>
            </a:r>
            <a:r>
              <a:rPr lang="es-ES" sz="1600" dirty="0" err="1" smtClean="0"/>
              <a:t>retrieve</a:t>
            </a:r>
            <a:r>
              <a:rPr lang="es-ES" sz="1600" dirty="0" smtClean="0"/>
              <a:t> O3 </a:t>
            </a:r>
            <a:r>
              <a:rPr lang="es-ES" sz="1600" dirty="0" err="1" smtClean="0"/>
              <a:t>profiles</a:t>
            </a:r>
            <a:r>
              <a:rPr lang="es-ES" sz="1600" dirty="0" smtClean="0"/>
              <a:t> </a:t>
            </a:r>
            <a:r>
              <a:rPr lang="es-ES" sz="1600" dirty="0" err="1" smtClean="0"/>
              <a:t>using</a:t>
            </a:r>
            <a:r>
              <a:rPr lang="es-ES" sz="1600" dirty="0" smtClean="0"/>
              <a:t> </a:t>
            </a:r>
            <a:r>
              <a:rPr lang="es-ES" sz="1600" dirty="0" err="1" smtClean="0"/>
              <a:t>the</a:t>
            </a:r>
            <a:r>
              <a:rPr lang="es-ES" sz="1600" dirty="0" smtClean="0"/>
              <a:t> standard </a:t>
            </a:r>
            <a:r>
              <a:rPr lang="es-ES" sz="1600" dirty="0" err="1" smtClean="0"/>
              <a:t>strategy</a:t>
            </a:r>
            <a:r>
              <a:rPr lang="es-ES" sz="1600" dirty="0" smtClean="0"/>
              <a:t> (</a:t>
            </a:r>
            <a:r>
              <a:rPr lang="es-ES" sz="1600" dirty="0" err="1" smtClean="0"/>
              <a:t>without</a:t>
            </a:r>
            <a:r>
              <a:rPr lang="es-ES" sz="1600" dirty="0" smtClean="0"/>
              <a:t> a </a:t>
            </a:r>
            <a:r>
              <a:rPr lang="es-ES" sz="1600" dirty="0" err="1" smtClean="0"/>
              <a:t>simultaneous</a:t>
            </a:r>
            <a:r>
              <a:rPr lang="es-ES" sz="1600" dirty="0" smtClean="0"/>
              <a:t> </a:t>
            </a:r>
            <a:r>
              <a:rPr lang="es-ES" sz="1600" dirty="0" err="1" smtClean="0"/>
              <a:t>temperature</a:t>
            </a:r>
            <a:r>
              <a:rPr lang="es-ES" sz="1600" dirty="0" smtClean="0"/>
              <a:t> </a:t>
            </a:r>
            <a:r>
              <a:rPr lang="es-ES" sz="1600" dirty="0" err="1" smtClean="0"/>
              <a:t>retrieval</a:t>
            </a:r>
            <a:r>
              <a:rPr lang="es-ES" sz="1600" dirty="0" smtClean="0"/>
              <a:t>).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51561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76576" y="746517"/>
            <a:ext cx="11638847" cy="3301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8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Based on “Schneider, M. and </a:t>
            </a:r>
            <a:r>
              <a:rPr lang="en-US" dirty="0" err="1" smtClean="0"/>
              <a:t>Hase</a:t>
            </a:r>
            <a:r>
              <a:rPr lang="en-US" dirty="0" smtClean="0"/>
              <a:t>, F.: Technical Note: Recipe for monitoring of total ozone with a precision of around 1 DU applying mid-infrared solar absorption spectra, Atmos. Chem. Phys., 8, 63–71, doi:10.5194/acp-8-63-2008, 2008”</a:t>
            </a:r>
            <a:endParaRPr lang="es-ES" dirty="0" smtClean="0"/>
          </a:p>
          <a:p>
            <a:pPr marL="285750" indent="-285750" algn="just">
              <a:lnSpc>
                <a:spcPct val="108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Four temperature </a:t>
            </a:r>
            <a:r>
              <a:rPr lang="en-US" dirty="0" err="1" smtClean="0"/>
              <a:t>microwindows</a:t>
            </a:r>
            <a:r>
              <a:rPr lang="en-US" dirty="0" smtClean="0"/>
              <a:t> with isolated CO2 signatures are added to the O3 </a:t>
            </a:r>
            <a:r>
              <a:rPr lang="en-US" dirty="0" err="1" smtClean="0"/>
              <a:t>microwindows</a:t>
            </a:r>
            <a:r>
              <a:rPr lang="en-US" dirty="0" smtClean="0"/>
              <a:t>: 962.80–963.80, 964.25–965.25, 967.20–968.20, 968.60–969.60 cm-1.</a:t>
            </a:r>
          </a:p>
          <a:p>
            <a:pPr marL="285750" indent="-285750" algn="just">
              <a:lnSpc>
                <a:spcPct val="108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CO2 is retrieved using a scaling retrieval, whereas temperature profile is retrieved using an optimal estimation on a linear scale simultaneously to the O3 profile. </a:t>
            </a:r>
          </a:p>
          <a:p>
            <a:pPr marL="285750" indent="-285750" algn="just">
              <a:lnSpc>
                <a:spcPct val="108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The a priori temperature profiles are taken from the daily NCEP PT profiles, and the a-priori temperature covariance is constructed assuming an uncertainty correlation length of 10 km (excluding the boundary layer, </a:t>
            </a:r>
            <a:r>
              <a:rPr lang="en-US" dirty="0" err="1" smtClean="0"/>
              <a:t>ie</a:t>
            </a:r>
            <a:r>
              <a:rPr lang="en-US" dirty="0" smtClean="0"/>
              <a:t>, the first level at IZO) and uncertainty values of 2 K in the boundary layer, 1 K throughout the rest of the troposphere, and 5 K above the tropopause.</a:t>
            </a:r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133350" y="90825"/>
            <a:ext cx="3459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err="1" smtClean="0"/>
              <a:t>Temperature</a:t>
            </a:r>
            <a:r>
              <a:rPr lang="es-ES" sz="2000" b="1" dirty="0" smtClean="0"/>
              <a:t> </a:t>
            </a:r>
            <a:r>
              <a:rPr lang="es-ES" sz="2000" b="1" dirty="0" err="1"/>
              <a:t>Retrieval</a:t>
            </a:r>
            <a:r>
              <a:rPr lang="es-ES" sz="2000" b="1" dirty="0"/>
              <a:t> </a:t>
            </a:r>
            <a:r>
              <a:rPr lang="es-ES" sz="2000" b="1" dirty="0" err="1"/>
              <a:t>Settings</a:t>
            </a:r>
            <a:endParaRPr lang="en-GB" sz="2000" b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58252" y="4303259"/>
            <a:ext cx="11557171" cy="2195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es-ES" dirty="0" err="1" smtClean="0"/>
              <a:t>Results</a:t>
            </a:r>
            <a:r>
              <a:rPr lang="es-ES" dirty="0" smtClean="0"/>
              <a:t> </a:t>
            </a:r>
            <a:r>
              <a:rPr lang="es-ES" dirty="0" err="1" smtClean="0"/>
              <a:t>shown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following</a:t>
            </a:r>
            <a:r>
              <a:rPr lang="es-ES" dirty="0" smtClean="0"/>
              <a:t> </a:t>
            </a:r>
            <a:r>
              <a:rPr lang="es-ES" dirty="0" err="1" smtClean="0"/>
              <a:t>slides</a:t>
            </a:r>
            <a:r>
              <a:rPr lang="es-ES" dirty="0" smtClean="0"/>
              <a:t> (</a:t>
            </a:r>
            <a:r>
              <a:rPr lang="es-ES" dirty="0" err="1" smtClean="0"/>
              <a:t>years</a:t>
            </a:r>
            <a:r>
              <a:rPr lang="es-ES" dirty="0" smtClean="0"/>
              <a:t> 2018-2020) </a:t>
            </a:r>
            <a:r>
              <a:rPr lang="es-ES" dirty="0" err="1" smtClean="0"/>
              <a:t>with</a:t>
            </a:r>
            <a:r>
              <a:rPr lang="es-ES" dirty="0" smtClean="0"/>
              <a:t>/</a:t>
            </a:r>
            <a:r>
              <a:rPr lang="es-ES" dirty="0" err="1" smtClean="0"/>
              <a:t>without</a:t>
            </a:r>
            <a:r>
              <a:rPr lang="es-ES" dirty="0" smtClean="0"/>
              <a:t> a </a:t>
            </a:r>
            <a:r>
              <a:rPr lang="es-ES" dirty="0" err="1" smtClean="0"/>
              <a:t>simultaneous</a:t>
            </a:r>
            <a:r>
              <a:rPr lang="es-ES" dirty="0" smtClean="0"/>
              <a:t> </a:t>
            </a:r>
            <a:r>
              <a:rPr lang="es-ES" dirty="0" err="1" smtClean="0"/>
              <a:t>temperature</a:t>
            </a:r>
            <a:r>
              <a:rPr lang="es-ES" dirty="0" smtClean="0"/>
              <a:t> </a:t>
            </a:r>
            <a:r>
              <a:rPr lang="es-ES" dirty="0" err="1" smtClean="0"/>
              <a:t>retrieval</a:t>
            </a:r>
            <a:r>
              <a:rPr lang="es-ES" dirty="0" smtClean="0"/>
              <a:t>: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/>
              <a:t> </a:t>
            </a:r>
            <a:r>
              <a:rPr lang="es-ES" dirty="0" smtClean="0"/>
              <a:t>Performance </a:t>
            </a:r>
            <a:r>
              <a:rPr lang="es-ES" dirty="0" err="1" smtClean="0"/>
              <a:t>for</a:t>
            </a:r>
            <a:r>
              <a:rPr lang="es-ES" dirty="0" smtClean="0"/>
              <a:t> 1MW/4MW </a:t>
            </a:r>
            <a:r>
              <a:rPr lang="es-ES" dirty="0" err="1" smtClean="0"/>
              <a:t>using</a:t>
            </a:r>
            <a:r>
              <a:rPr lang="es-ES" dirty="0" smtClean="0"/>
              <a:t> </a:t>
            </a:r>
            <a:r>
              <a:rPr lang="es-ES" dirty="0" err="1" smtClean="0"/>
              <a:t>different</a:t>
            </a:r>
            <a:r>
              <a:rPr lang="es-ES" dirty="0" smtClean="0"/>
              <a:t> </a:t>
            </a:r>
            <a:r>
              <a:rPr lang="es-ES" dirty="0" err="1" smtClean="0"/>
              <a:t>spectroscopic</a:t>
            </a:r>
            <a:r>
              <a:rPr lang="es-ES" dirty="0" smtClean="0"/>
              <a:t> </a:t>
            </a:r>
            <a:r>
              <a:rPr lang="es-ES" dirty="0" err="1" smtClean="0"/>
              <a:t>databases</a:t>
            </a:r>
            <a:r>
              <a:rPr lang="es-ES" dirty="0" smtClean="0"/>
              <a:t> (HIT2008, ATM2020, HIT2020) and WACCM </a:t>
            </a:r>
            <a:r>
              <a:rPr lang="es-ES" dirty="0" err="1" smtClean="0"/>
              <a:t>versions</a:t>
            </a:r>
            <a:r>
              <a:rPr lang="es-ES" dirty="0" smtClean="0"/>
              <a:t> (V6, V7)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 err="1" smtClean="0"/>
              <a:t>Comparisons</a:t>
            </a:r>
            <a:r>
              <a:rPr lang="es-ES" dirty="0" smtClean="0"/>
              <a:t> to </a:t>
            </a:r>
            <a:r>
              <a:rPr lang="es-ES" dirty="0" err="1" smtClean="0"/>
              <a:t>coincident</a:t>
            </a:r>
            <a:r>
              <a:rPr lang="es-ES" dirty="0" smtClean="0"/>
              <a:t> ECC sondes (</a:t>
            </a:r>
            <a:r>
              <a:rPr lang="es-ES" dirty="0" err="1" smtClean="0"/>
              <a:t>partial</a:t>
            </a:r>
            <a:r>
              <a:rPr lang="es-ES" dirty="0" smtClean="0"/>
              <a:t> </a:t>
            </a:r>
            <a:r>
              <a:rPr lang="es-ES" dirty="0" err="1" smtClean="0"/>
              <a:t>columns</a:t>
            </a:r>
            <a:r>
              <a:rPr lang="es-ES" dirty="0" smtClean="0"/>
              <a:t> and </a:t>
            </a:r>
            <a:r>
              <a:rPr lang="es-ES" dirty="0" err="1" smtClean="0"/>
              <a:t>profiles</a:t>
            </a:r>
            <a:r>
              <a:rPr lang="es-ES" dirty="0" smtClean="0"/>
              <a:t>)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 err="1" smtClean="0"/>
              <a:t>Comparisons</a:t>
            </a:r>
            <a:r>
              <a:rPr lang="es-ES" dirty="0" smtClean="0"/>
              <a:t> to </a:t>
            </a:r>
            <a:r>
              <a:rPr lang="es-ES" dirty="0" err="1" smtClean="0"/>
              <a:t>coincident</a:t>
            </a:r>
            <a:r>
              <a:rPr lang="es-ES" dirty="0" smtClean="0"/>
              <a:t> </a:t>
            </a:r>
            <a:r>
              <a:rPr lang="es-ES" dirty="0" err="1" smtClean="0"/>
              <a:t>Brewer</a:t>
            </a:r>
            <a:r>
              <a:rPr lang="es-ES" dirty="0" smtClean="0"/>
              <a:t> total </a:t>
            </a:r>
            <a:r>
              <a:rPr lang="es-ES" dirty="0" err="1" smtClean="0"/>
              <a:t>columns</a:t>
            </a:r>
            <a:endParaRPr lang="es-ES" dirty="0" smtClean="0"/>
          </a:p>
          <a:p>
            <a:pPr>
              <a:lnSpc>
                <a:spcPct val="108000"/>
              </a:lnSpc>
              <a:spcAft>
                <a:spcPts val="600"/>
              </a:spcAft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5417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BB9BA9B6-29F6-6D40-A7EE-A41FA17D2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657272"/>
              </p:ext>
            </p:extLst>
          </p:nvPr>
        </p:nvGraphicFramePr>
        <p:xfrm>
          <a:off x="567158" y="832374"/>
          <a:ext cx="10868629" cy="6034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898">
                  <a:extLst>
                    <a:ext uri="{9D8B030D-6E8A-4147-A177-3AD203B41FA5}">
                      <a16:colId xmlns:a16="http://schemas.microsoft.com/office/drawing/2014/main" xmlns="" val="3590218850"/>
                    </a:ext>
                  </a:extLst>
                </a:gridCol>
                <a:gridCol w="1404162"/>
                <a:gridCol w="1203767"/>
                <a:gridCol w="1400537">
                  <a:extLst>
                    <a:ext uri="{9D8B030D-6E8A-4147-A177-3AD203B41FA5}">
                      <a16:colId xmlns:a16="http://schemas.microsoft.com/office/drawing/2014/main" xmlns="" val="745849013"/>
                    </a:ext>
                  </a:extLst>
                </a:gridCol>
                <a:gridCol w="1377387">
                  <a:extLst>
                    <a:ext uri="{9D8B030D-6E8A-4147-A177-3AD203B41FA5}">
                      <a16:colId xmlns:a16="http://schemas.microsoft.com/office/drawing/2014/main" xmlns="" val="2717875574"/>
                    </a:ext>
                  </a:extLst>
                </a:gridCol>
                <a:gridCol w="1331088"/>
                <a:gridCol w="1284790"/>
              </a:tblGrid>
              <a:tr h="342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FF0000"/>
                          </a:solidFill>
                        </a:rPr>
                        <a:t>LINEFIT</a:t>
                      </a:r>
                      <a:r>
                        <a:rPr lang="es-ES" sz="16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sz="1600" dirty="0" smtClean="0">
                          <a:solidFill>
                            <a:srgbClr val="FF0000"/>
                          </a:solidFill>
                        </a:rPr>
                        <a:t>ILS</a:t>
                      </a:r>
                      <a:r>
                        <a:rPr lang="es-ES" sz="16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 MW-HIT08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4MW-HIT08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MW-Atm20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MW-Atm20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MW-HIT20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MW-HIT20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3589698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O3</a:t>
                      </a:r>
                      <a:r>
                        <a:rPr lang="en-US" sz="1600" baseline="0" dirty="0" smtClean="0"/>
                        <a:t> t</a:t>
                      </a:r>
                      <a:r>
                        <a:rPr lang="en-US" sz="1600" dirty="0" smtClean="0"/>
                        <a:t>otal column [10</a:t>
                      </a:r>
                      <a:r>
                        <a:rPr lang="en-US" sz="1600" baseline="30000" dirty="0" smtClean="0"/>
                        <a:t>18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7.89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7.90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7.89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7.89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7.71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7.72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8680095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O3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apriori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[10</a:t>
                      </a:r>
                      <a:r>
                        <a:rPr lang="en-US" sz="1600" baseline="30000" dirty="0" smtClean="0"/>
                        <a:t>18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0700917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H2O</a:t>
                      </a:r>
                      <a:r>
                        <a:rPr lang="en-US" sz="1600" baseline="0" dirty="0" smtClean="0"/>
                        <a:t> t</a:t>
                      </a:r>
                      <a:r>
                        <a:rPr lang="en-US" sz="1600" dirty="0" smtClean="0"/>
                        <a:t>otal column [10</a:t>
                      </a:r>
                      <a:r>
                        <a:rPr lang="en-US" sz="1600" baseline="30000" dirty="0" smtClean="0"/>
                        <a:t>21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1.49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1.65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4517380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H2O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apriori</a:t>
                      </a:r>
                      <a:r>
                        <a:rPr lang="en-US" sz="1600" dirty="0" smtClean="0"/>
                        <a:t> [10</a:t>
                      </a:r>
                      <a:r>
                        <a:rPr lang="en-US" sz="1600" baseline="30000" dirty="0" smtClean="0"/>
                        <a:t>21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0349925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RMS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[10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FF0000"/>
                          </a:solidFill>
                        </a:rPr>
                        <a:t>a.u.</a:t>
                      </a:r>
                      <a:r>
                        <a:rPr lang="en-US" sz="1600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0.99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0.85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0.89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0.86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0.86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0.81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4386225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/>
                        <a:t>DOF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3.85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4.15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3.93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4.14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3.96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4.18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825641"/>
                  </a:ext>
                </a:extLst>
              </a:tr>
              <a:tr h="4032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Random </a:t>
                      </a:r>
                      <a:r>
                        <a:rPr lang="en-US" sz="1600" dirty="0" smtClean="0"/>
                        <a:t>[%]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1.84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1.79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1.84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1.79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1.85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1.78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1155167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/>
                        <a:t>Systematic [%]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3.09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3.09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3.10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3.09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3.10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3.09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7688174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Diff60 [10</a:t>
                      </a:r>
                      <a:r>
                        <a:rPr lang="en-US" sz="1600" baseline="30000" dirty="0" smtClean="0"/>
                        <a:t>16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//[%]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8.56//1.09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8.68//1.10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8.57//1.09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8.73//1.11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8.38//1.09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8.39//1.09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3367886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 smtClean="0"/>
                        <a:t>σ</a:t>
                      </a:r>
                      <a:r>
                        <a:rPr lang="en-US" sz="1600" baseline="-25000" dirty="0" smtClean="0"/>
                        <a:t>daily mean  </a:t>
                      </a:r>
                      <a:r>
                        <a:rPr lang="en-US" sz="1600" dirty="0" smtClean="0"/>
                        <a:t>[10</a:t>
                      </a:r>
                      <a:r>
                        <a:rPr lang="en-US" sz="1600" baseline="30000" dirty="0" smtClean="0"/>
                        <a:t>16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3.37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3.39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3.40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3.41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3.33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3.27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4693799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Mean SNR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(Mean NSR 1001.47-1003.04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cm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0.003358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0.003286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0.003333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0.003275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0.003173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0.003164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7861474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Number of spectra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1203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1185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1205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1181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1206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1195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6545789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Conclusions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effectLst/>
                        </a:rPr>
                        <a:t>4MWs gives the best results (highest DOFS, lowest residues) independently spectroscopy database.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The LINEFIT </a:t>
                      </a:r>
                      <a:r>
                        <a:rPr lang="en-US" sz="1600" baseline="0" dirty="0" smtClean="0">
                          <a:effectLst/>
                        </a:rPr>
                        <a:t>ILS retrieved with a clamped PE offers better performance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7E3720F8-C09A-1A45-831F-6AF2C50D4D5F}"/>
              </a:ext>
            </a:extLst>
          </p:cNvPr>
          <p:cNvSpPr txBox="1"/>
          <p:nvPr/>
        </p:nvSpPr>
        <p:spPr>
          <a:xfrm>
            <a:off x="1759072" y="186043"/>
            <a:ext cx="8738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Spectroscopy: HIT08/Atm20/HIT20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4439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BB9BA9B6-29F6-6D40-A7EE-A41FA17D2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382480"/>
              </p:ext>
            </p:extLst>
          </p:nvPr>
        </p:nvGraphicFramePr>
        <p:xfrm>
          <a:off x="567158" y="832374"/>
          <a:ext cx="10868629" cy="5692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898">
                  <a:extLst>
                    <a:ext uri="{9D8B030D-6E8A-4147-A177-3AD203B41FA5}">
                      <a16:colId xmlns:a16="http://schemas.microsoft.com/office/drawing/2014/main" xmlns="" val="3590218850"/>
                    </a:ext>
                  </a:extLst>
                </a:gridCol>
                <a:gridCol w="1404162"/>
                <a:gridCol w="1203767"/>
                <a:gridCol w="1400537">
                  <a:extLst>
                    <a:ext uri="{9D8B030D-6E8A-4147-A177-3AD203B41FA5}">
                      <a16:colId xmlns:a16="http://schemas.microsoft.com/office/drawing/2014/main" xmlns="" val="745849013"/>
                    </a:ext>
                  </a:extLst>
                </a:gridCol>
                <a:gridCol w="1377387">
                  <a:extLst>
                    <a:ext uri="{9D8B030D-6E8A-4147-A177-3AD203B41FA5}">
                      <a16:colId xmlns:a16="http://schemas.microsoft.com/office/drawing/2014/main" xmlns="" val="2717875574"/>
                    </a:ext>
                  </a:extLst>
                </a:gridCol>
                <a:gridCol w="1331088"/>
                <a:gridCol w="1284790"/>
              </a:tblGrid>
              <a:tr h="342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rgbClr val="FF0000"/>
                          </a:solidFill>
                        </a:rPr>
                        <a:t>LINEFIT</a:t>
                      </a:r>
                      <a:r>
                        <a:rPr lang="es-ES" sz="16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sz="1600" dirty="0" smtClean="0">
                          <a:solidFill>
                            <a:srgbClr val="FF0000"/>
                          </a:solidFill>
                        </a:rPr>
                        <a:t>ILS</a:t>
                      </a:r>
                      <a:r>
                        <a:rPr lang="es-ES" sz="16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+ Temperature Retrieval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 MW-HIT08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4MW-HIT08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MW-Atm20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MW-Atm20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MW-HIT20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MW-HIT20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3589698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O3</a:t>
                      </a:r>
                      <a:r>
                        <a:rPr lang="en-US" sz="1600" baseline="0" dirty="0" smtClean="0"/>
                        <a:t> t</a:t>
                      </a:r>
                      <a:r>
                        <a:rPr lang="en-US" sz="1600" dirty="0" smtClean="0"/>
                        <a:t>otal column [10</a:t>
                      </a:r>
                      <a:r>
                        <a:rPr lang="en-US" sz="1600" baseline="30000" dirty="0" smtClean="0"/>
                        <a:t>18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7.85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7.88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7.91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7.91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7.72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7.72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8680095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O3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apriori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[10</a:t>
                      </a:r>
                      <a:r>
                        <a:rPr lang="en-US" sz="1600" baseline="30000" dirty="0" smtClean="0"/>
                        <a:t>18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0700917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H2O</a:t>
                      </a:r>
                      <a:r>
                        <a:rPr lang="en-US" sz="1600" baseline="0" dirty="0" smtClean="0"/>
                        <a:t> t</a:t>
                      </a:r>
                      <a:r>
                        <a:rPr lang="en-US" sz="1600" dirty="0" smtClean="0"/>
                        <a:t>otal column [10</a:t>
                      </a:r>
                      <a:r>
                        <a:rPr lang="en-US" sz="1600" baseline="30000" dirty="0" smtClean="0"/>
                        <a:t>21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1.42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1.67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4517380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H2O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apriori</a:t>
                      </a:r>
                      <a:r>
                        <a:rPr lang="en-US" sz="1600" dirty="0" smtClean="0"/>
                        <a:t> [10</a:t>
                      </a:r>
                      <a:r>
                        <a:rPr lang="en-US" sz="1600" baseline="30000" dirty="0" smtClean="0"/>
                        <a:t>21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0349925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RMS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[10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FF0000"/>
                          </a:solidFill>
                        </a:rPr>
                        <a:t>a.u.</a:t>
                      </a:r>
                      <a:r>
                        <a:rPr lang="en-US" sz="1600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0.97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0.84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0.88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0.85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0.85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0.81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4386225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/>
                        <a:t>DOF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3.75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3.98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3.81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3.97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3.84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4.01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825641"/>
                  </a:ext>
                </a:extLst>
              </a:tr>
              <a:tr h="4032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Random </a:t>
                      </a:r>
                      <a:r>
                        <a:rPr lang="en-US" sz="1600" dirty="0" smtClean="0"/>
                        <a:t>[%]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0.51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0.43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0.51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0.43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0.51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0.43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1155167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/>
                        <a:t>Systematic [%]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2.97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2.95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2.98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2.95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2.97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2.95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7688174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Diff60 [10</a:t>
                      </a:r>
                      <a:r>
                        <a:rPr lang="en-US" sz="1600" baseline="30000" dirty="0" smtClean="0"/>
                        <a:t>16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//[%]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9.60//1.23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9.53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9.68//1.23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9.64//1.22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9.43//1.23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9.35//1.22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3367886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 smtClean="0"/>
                        <a:t>σ</a:t>
                      </a:r>
                      <a:r>
                        <a:rPr lang="en-US" sz="1600" baseline="-25000" dirty="0" smtClean="0"/>
                        <a:t>daily mean  </a:t>
                      </a:r>
                      <a:r>
                        <a:rPr lang="en-US" sz="1600" dirty="0" smtClean="0"/>
                        <a:t>[10</a:t>
                      </a:r>
                      <a:r>
                        <a:rPr lang="en-US" sz="1600" baseline="30000" dirty="0" smtClean="0"/>
                        <a:t>16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4.42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4.33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4.56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4.37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4.52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4.23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4693799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Mean SNR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(Mean NSR 1001.47-1003.04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cm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0.003319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0.003269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0.003310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0.003257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0.003140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0.003137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7861474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Number of spectra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1198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1183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1192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1173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1204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1189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654578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3720F8-C09A-1A45-831F-6AF2C50D4D5F}"/>
              </a:ext>
            </a:extLst>
          </p:cNvPr>
          <p:cNvSpPr txBox="1"/>
          <p:nvPr/>
        </p:nvSpPr>
        <p:spPr>
          <a:xfrm>
            <a:off x="1836191" y="186043"/>
            <a:ext cx="8738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Spectroscopy: HIT08/Atm20/HIT20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5716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BB9BA9B6-29F6-6D40-A7EE-A41FA17D2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470730"/>
              </p:ext>
            </p:extLst>
          </p:nvPr>
        </p:nvGraphicFramePr>
        <p:xfrm>
          <a:off x="334850" y="596280"/>
          <a:ext cx="11204620" cy="6147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222">
                  <a:extLst>
                    <a:ext uri="{9D8B030D-6E8A-4147-A177-3AD203B41FA5}">
                      <a16:colId xmlns:a16="http://schemas.microsoft.com/office/drawing/2014/main" xmlns="" val="3590218850"/>
                    </a:ext>
                  </a:extLst>
                </a:gridCol>
                <a:gridCol w="2175660">
                  <a:extLst>
                    <a:ext uri="{9D8B030D-6E8A-4147-A177-3AD203B41FA5}">
                      <a16:colId xmlns:a16="http://schemas.microsoft.com/office/drawing/2014/main" xmlns="" val="2717875574"/>
                    </a:ext>
                  </a:extLst>
                </a:gridCol>
                <a:gridCol w="2240924">
                  <a:extLst>
                    <a:ext uri="{9D8B030D-6E8A-4147-A177-3AD203B41FA5}">
                      <a16:colId xmlns:a16="http://schemas.microsoft.com/office/drawing/2014/main" xmlns="" val="1320649858"/>
                    </a:ext>
                  </a:extLst>
                </a:gridCol>
                <a:gridCol w="1996225"/>
                <a:gridCol w="1957589"/>
              </a:tblGrid>
              <a:tr h="342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1MW, HIT08,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LINEFIT ILS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WACCM v6</a:t>
                      </a:r>
                    </a:p>
                    <a:p>
                      <a:pPr algn="ctr"/>
                      <a:r>
                        <a:rPr lang="en-US" sz="1600" dirty="0" smtClean="0"/>
                        <a:t>Without temperature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WACCM v7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Without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temperature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WACCM v6</a:t>
                      </a:r>
                    </a:p>
                    <a:p>
                      <a:pPr algn="ctr"/>
                      <a:r>
                        <a:rPr lang="en-US" sz="1600" dirty="0" smtClean="0"/>
                        <a:t>With temperature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WACCM v7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With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temperature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3589698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O3</a:t>
                      </a:r>
                      <a:r>
                        <a:rPr lang="en-US" sz="1600" baseline="0" dirty="0" smtClean="0"/>
                        <a:t> t</a:t>
                      </a:r>
                      <a:r>
                        <a:rPr lang="en-US" sz="1600" dirty="0" smtClean="0"/>
                        <a:t>otal column [10</a:t>
                      </a:r>
                      <a:r>
                        <a:rPr lang="en-US" sz="1600" baseline="30000" dirty="0" smtClean="0"/>
                        <a:t>18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7.89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7.89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7.85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7.85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8680095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O3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apriori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[10</a:t>
                      </a:r>
                      <a:r>
                        <a:rPr lang="en-US" sz="1600" baseline="30000" dirty="0" smtClean="0"/>
                        <a:t>18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0700917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H2O</a:t>
                      </a:r>
                      <a:r>
                        <a:rPr lang="en-US" sz="1600" baseline="0" dirty="0" smtClean="0"/>
                        <a:t> t</a:t>
                      </a:r>
                      <a:r>
                        <a:rPr lang="en-US" sz="1600" dirty="0" smtClean="0"/>
                        <a:t>otal column [10</a:t>
                      </a:r>
                      <a:r>
                        <a:rPr lang="en-US" sz="1600" baseline="30000" dirty="0" smtClean="0"/>
                        <a:t>21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4517380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H2O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apriori</a:t>
                      </a:r>
                      <a:r>
                        <a:rPr lang="en-US" sz="1600" dirty="0" smtClean="0"/>
                        <a:t> [10</a:t>
                      </a:r>
                      <a:r>
                        <a:rPr lang="en-US" sz="1600" baseline="30000" dirty="0" smtClean="0"/>
                        <a:t>21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0349925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RMS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[10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FF0000"/>
                          </a:solidFill>
                        </a:rPr>
                        <a:t>a.u.</a:t>
                      </a:r>
                      <a:r>
                        <a:rPr lang="en-US" sz="1600" baseline="0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1.04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1.03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1.01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1.01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4386225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/>
                        <a:t>DOF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3.82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3.83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3.72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3.72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825641"/>
                  </a:ext>
                </a:extLst>
              </a:tr>
              <a:tr h="4874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Random </a:t>
                      </a:r>
                      <a:r>
                        <a:rPr lang="en-US" sz="1600" dirty="0" smtClean="0"/>
                        <a:t>[%]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1.84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1.84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0.52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0.52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1155167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/>
                        <a:t>Systematic [%]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3.09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3.09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2.96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2.96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7688174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Diff60 [10</a:t>
                      </a:r>
                      <a:r>
                        <a:rPr lang="en-US" sz="1600" baseline="30000" dirty="0" smtClean="0"/>
                        <a:t>16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//[%]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8.39//1.06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8.23//1.06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9.48//1.21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9.42//1.20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3367886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 smtClean="0"/>
                        <a:t>σ</a:t>
                      </a:r>
                      <a:r>
                        <a:rPr lang="en-US" sz="1600" baseline="-25000" dirty="0" smtClean="0"/>
                        <a:t>daily mean  </a:t>
                      </a:r>
                      <a:r>
                        <a:rPr lang="en-US" sz="1600" dirty="0" smtClean="0"/>
                        <a:t>[10</a:t>
                      </a:r>
                      <a:r>
                        <a:rPr lang="en-US" sz="1600" baseline="30000" dirty="0" smtClean="0"/>
                        <a:t>16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molec</a:t>
                      </a:r>
                      <a:r>
                        <a:rPr lang="en-US" sz="1600" dirty="0" smtClean="0"/>
                        <a:t>/cm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3.22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3.23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4.31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4.33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4693799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Mean SNR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(Mean NSR 1001.47-1003.04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cm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0.0035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0.0035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0.0035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0.0035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7861474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Number of</a:t>
                      </a:r>
                      <a:r>
                        <a:rPr lang="en-US" sz="1600" baseline="0" dirty="0" smtClean="0"/>
                        <a:t> spectra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1197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1170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1183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1156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2324153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Conclusions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Switching to WACCM v7 is similar to WACCM v6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935470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3720F8-C09A-1A45-831F-6AF2C50D4D5F}"/>
              </a:ext>
            </a:extLst>
          </p:cNvPr>
          <p:cNvSpPr txBox="1"/>
          <p:nvPr/>
        </p:nvSpPr>
        <p:spPr>
          <a:xfrm>
            <a:off x="2286748" y="0"/>
            <a:ext cx="5950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                WACCM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5206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1"/>
          <p:cNvGraphicFramePr>
            <a:graphicFrameLocks noGrp="1"/>
          </p:cNvGraphicFramePr>
          <p:nvPr>
            <p:extLst/>
          </p:nvPr>
        </p:nvGraphicFramePr>
        <p:xfrm>
          <a:off x="443346" y="1051074"/>
          <a:ext cx="1155469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909">
                  <a:extLst>
                    <a:ext uri="{9D8B030D-6E8A-4147-A177-3AD203B41FA5}">
                      <a16:colId xmlns:a16="http://schemas.microsoft.com/office/drawing/2014/main" xmlns="" val="2739627034"/>
                    </a:ext>
                  </a:extLst>
                </a:gridCol>
                <a:gridCol w="1094509">
                  <a:extLst>
                    <a:ext uri="{9D8B030D-6E8A-4147-A177-3AD203B41FA5}">
                      <a16:colId xmlns:a16="http://schemas.microsoft.com/office/drawing/2014/main" xmlns="" val="1578335213"/>
                    </a:ext>
                  </a:extLst>
                </a:gridCol>
                <a:gridCol w="1213655">
                  <a:extLst>
                    <a:ext uri="{9D8B030D-6E8A-4147-A177-3AD203B41FA5}">
                      <a16:colId xmlns:a16="http://schemas.microsoft.com/office/drawing/2014/main" xmlns="" val="1269468981"/>
                    </a:ext>
                  </a:extLst>
                </a:gridCol>
                <a:gridCol w="1183181"/>
                <a:gridCol w="1366477"/>
                <a:gridCol w="1349014"/>
                <a:gridCol w="1371600"/>
                <a:gridCol w="1413164"/>
                <a:gridCol w="1316181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N=43,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Surf-13 km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1MW-HIT08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4MW-HIT08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1MW-HIT08</a:t>
                      </a:r>
                      <a:br>
                        <a:rPr lang="nl-BE" sz="1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4MW-HIT08</a:t>
                      </a:r>
                      <a:br>
                        <a:rPr lang="nl-BE" sz="1600" dirty="0" smtClean="0"/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323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Median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1.74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2.29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1.70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1.91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0.12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0.96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1.67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1.66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981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5.88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3.32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5.50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3.26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5.29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3.34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5.34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3.26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817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STD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7.62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4.69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7.06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4.61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7.12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4.76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6.90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4.58</a:t>
                      </a:r>
                      <a:endParaRPr lang="nl-BE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0" y="6493177"/>
            <a:ext cx="37427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MAD: Mean </a:t>
            </a:r>
            <a:r>
              <a:rPr lang="en-US" sz="1200" dirty="0"/>
              <a:t>Absolute </a:t>
            </a:r>
            <a:r>
              <a:rPr lang="en-US" sz="1200" dirty="0" smtClean="0"/>
              <a:t>Deviation; STD: Standard Deviation</a:t>
            </a:r>
            <a:endParaRPr lang="nl-BE" sz="1200" dirty="0"/>
          </a:p>
        </p:txBody>
      </p:sp>
      <p:sp>
        <p:nvSpPr>
          <p:cNvPr id="10" name="TextBox 5">
            <a:extLst>
              <a:ext uri="{FF2B5EF4-FFF2-40B4-BE49-F238E27FC236}">
                <a16:creationId xmlns:a16="http://schemas.microsoft.com/office/drawing/2014/main" xmlns="" id="{7E3720F8-C09A-1A45-831F-6AF2C50D4D5F}"/>
              </a:ext>
            </a:extLst>
          </p:cNvPr>
          <p:cNvSpPr txBox="1"/>
          <p:nvPr/>
        </p:nvSpPr>
        <p:spPr>
          <a:xfrm>
            <a:off x="1266935" y="0"/>
            <a:ext cx="9707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err="1" smtClean="0"/>
              <a:t>Sonde</a:t>
            </a:r>
            <a:r>
              <a:rPr lang="en-US" sz="3600" b="1" dirty="0" smtClean="0"/>
              <a:t> comparison: </a:t>
            </a:r>
            <a:r>
              <a:rPr lang="en-US" sz="3600" b="1" dirty="0"/>
              <a:t>altitudes of 1 </a:t>
            </a:r>
            <a:r>
              <a:rPr lang="en-US" sz="3600" b="1" dirty="0" smtClean="0"/>
              <a:t>DOF Surf-13 km </a:t>
            </a:r>
            <a:endParaRPr lang="en-US" sz="3600" b="1" dirty="0"/>
          </a:p>
        </p:txBody>
      </p:sp>
      <p:graphicFrame>
        <p:nvGraphicFramePr>
          <p:cNvPr id="12" name="Table 1"/>
          <p:cNvGraphicFramePr>
            <a:graphicFrameLocks noGrp="1"/>
          </p:cNvGraphicFramePr>
          <p:nvPr>
            <p:extLst/>
          </p:nvPr>
        </p:nvGraphicFramePr>
        <p:xfrm>
          <a:off x="443346" y="3877959"/>
          <a:ext cx="1155469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909">
                  <a:extLst>
                    <a:ext uri="{9D8B030D-6E8A-4147-A177-3AD203B41FA5}">
                      <a16:colId xmlns:a16="http://schemas.microsoft.com/office/drawing/2014/main" xmlns="" val="2739627034"/>
                    </a:ext>
                  </a:extLst>
                </a:gridCol>
                <a:gridCol w="1094509">
                  <a:extLst>
                    <a:ext uri="{9D8B030D-6E8A-4147-A177-3AD203B41FA5}">
                      <a16:colId xmlns:a16="http://schemas.microsoft.com/office/drawing/2014/main" xmlns="" val="1578335213"/>
                    </a:ext>
                  </a:extLst>
                </a:gridCol>
                <a:gridCol w="1213655">
                  <a:extLst>
                    <a:ext uri="{9D8B030D-6E8A-4147-A177-3AD203B41FA5}">
                      <a16:colId xmlns:a16="http://schemas.microsoft.com/office/drawing/2014/main" xmlns="" val="1269468981"/>
                    </a:ext>
                  </a:extLst>
                </a:gridCol>
                <a:gridCol w="1183181"/>
                <a:gridCol w="1366477"/>
                <a:gridCol w="1349014"/>
                <a:gridCol w="1371600"/>
                <a:gridCol w="1413164"/>
                <a:gridCol w="1316181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N=43,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surf-13 km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1MW-HIT20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4MW-HIT20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1MW-HIT20</a:t>
                      </a:r>
                      <a:br>
                        <a:rPr lang="nl-BE" sz="1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4MW-HIT20</a:t>
                      </a:r>
                      <a:br>
                        <a:rPr lang="nl-BE" sz="1600" dirty="0" smtClean="0"/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323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Median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-1.11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-0.79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-0.47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-0.47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-2.00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-1.86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-0.72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-0.96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981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5.53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3.29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5.35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3.21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5.01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3.29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5.23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3.17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817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STD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7.20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4.63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6.91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4.58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6.77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4.66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6.80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4.53</a:t>
                      </a:r>
                      <a:endParaRPr lang="nl-BE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06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1"/>
          <p:cNvGraphicFramePr>
            <a:graphicFrameLocks noGrp="1"/>
          </p:cNvGraphicFramePr>
          <p:nvPr>
            <p:extLst/>
          </p:nvPr>
        </p:nvGraphicFramePr>
        <p:xfrm>
          <a:off x="294468" y="1051074"/>
          <a:ext cx="11703568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5787">
                  <a:extLst>
                    <a:ext uri="{9D8B030D-6E8A-4147-A177-3AD203B41FA5}">
                      <a16:colId xmlns:a16="http://schemas.microsoft.com/office/drawing/2014/main" xmlns="" val="2739627034"/>
                    </a:ext>
                  </a:extLst>
                </a:gridCol>
                <a:gridCol w="1094509">
                  <a:extLst>
                    <a:ext uri="{9D8B030D-6E8A-4147-A177-3AD203B41FA5}">
                      <a16:colId xmlns:a16="http://schemas.microsoft.com/office/drawing/2014/main" xmlns="" val="1578335213"/>
                    </a:ext>
                  </a:extLst>
                </a:gridCol>
                <a:gridCol w="1213655">
                  <a:extLst>
                    <a:ext uri="{9D8B030D-6E8A-4147-A177-3AD203B41FA5}">
                      <a16:colId xmlns:a16="http://schemas.microsoft.com/office/drawing/2014/main" xmlns="" val="1269468981"/>
                    </a:ext>
                  </a:extLst>
                </a:gridCol>
                <a:gridCol w="1183181"/>
                <a:gridCol w="1366477"/>
                <a:gridCol w="1349014"/>
                <a:gridCol w="1371600"/>
                <a:gridCol w="1413164"/>
                <a:gridCol w="1316181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N=43,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11.5-23.5 km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1MW-HIT08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4MW-HIT08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1MW-HIT08</a:t>
                      </a:r>
                      <a:br>
                        <a:rPr lang="nl-BE" sz="1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4MW-HIT08</a:t>
                      </a:r>
                      <a:br>
                        <a:rPr lang="nl-BE" sz="1600" dirty="0" smtClean="0"/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323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Median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3.17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5.25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2.89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5.38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1.98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3.74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3.30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5.17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981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4.80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3.16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4.36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3.41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4.74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3.41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4.61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3.62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817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STD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5.94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4.10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5.54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4.37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5.83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4.31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5.88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4.73</a:t>
                      </a:r>
                      <a:endParaRPr lang="nl-BE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0" y="6493177"/>
            <a:ext cx="37427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MAD: Mean </a:t>
            </a:r>
            <a:r>
              <a:rPr lang="en-US" sz="1200" dirty="0"/>
              <a:t>Absolute </a:t>
            </a:r>
            <a:r>
              <a:rPr lang="en-US" sz="1200" dirty="0" smtClean="0"/>
              <a:t>Deviation; STD: Standard Deviation</a:t>
            </a:r>
            <a:endParaRPr lang="nl-BE" sz="1200" dirty="0"/>
          </a:p>
        </p:txBody>
      </p:sp>
      <p:graphicFrame>
        <p:nvGraphicFramePr>
          <p:cNvPr id="12" name="Table 1"/>
          <p:cNvGraphicFramePr>
            <a:graphicFrameLocks noGrp="1"/>
          </p:cNvGraphicFramePr>
          <p:nvPr>
            <p:extLst/>
          </p:nvPr>
        </p:nvGraphicFramePr>
        <p:xfrm>
          <a:off x="309967" y="3877959"/>
          <a:ext cx="1168807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289">
                  <a:extLst>
                    <a:ext uri="{9D8B030D-6E8A-4147-A177-3AD203B41FA5}">
                      <a16:colId xmlns:a16="http://schemas.microsoft.com/office/drawing/2014/main" xmlns="" val="2739627034"/>
                    </a:ext>
                  </a:extLst>
                </a:gridCol>
                <a:gridCol w="1094509">
                  <a:extLst>
                    <a:ext uri="{9D8B030D-6E8A-4147-A177-3AD203B41FA5}">
                      <a16:colId xmlns:a16="http://schemas.microsoft.com/office/drawing/2014/main" xmlns="" val="1578335213"/>
                    </a:ext>
                  </a:extLst>
                </a:gridCol>
                <a:gridCol w="1213655">
                  <a:extLst>
                    <a:ext uri="{9D8B030D-6E8A-4147-A177-3AD203B41FA5}">
                      <a16:colId xmlns:a16="http://schemas.microsoft.com/office/drawing/2014/main" xmlns="" val="1269468981"/>
                    </a:ext>
                  </a:extLst>
                </a:gridCol>
                <a:gridCol w="1183181"/>
                <a:gridCol w="1366477"/>
                <a:gridCol w="1349014"/>
                <a:gridCol w="1371600"/>
                <a:gridCol w="1413164"/>
                <a:gridCol w="1316181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N=43,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11.5-23.5 km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1MW-HIT20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4MW-HIT20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1MW-HIT20</a:t>
                      </a:r>
                      <a:br>
                        <a:rPr lang="nl-BE" sz="1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4MW-HIT20</a:t>
                      </a:r>
                      <a:br>
                        <a:rPr lang="nl-BE" sz="1600" dirty="0" smtClean="0"/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323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Median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0.61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2.47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-0.25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2.16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-0.24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0.92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-0.32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1.51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981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4.58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3.19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4.33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3.44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4.76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3.40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4.61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3.70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817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STD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5.75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4.15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5.51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4.39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5.87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4.27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5.86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4.79</a:t>
                      </a:r>
                      <a:endParaRPr lang="nl-BE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7E3720F8-C09A-1A45-831F-6AF2C50D4D5F}"/>
              </a:ext>
            </a:extLst>
          </p:cNvPr>
          <p:cNvSpPr txBox="1"/>
          <p:nvPr/>
        </p:nvSpPr>
        <p:spPr>
          <a:xfrm>
            <a:off x="1509310" y="92458"/>
            <a:ext cx="10100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err="1" smtClean="0"/>
              <a:t>Sonde</a:t>
            </a:r>
            <a:r>
              <a:rPr lang="en-US" sz="3600" b="1" dirty="0" smtClean="0"/>
              <a:t> comparison: </a:t>
            </a:r>
            <a:r>
              <a:rPr lang="en-US" sz="3600" b="1" dirty="0"/>
              <a:t>altitudes of 1 </a:t>
            </a:r>
            <a:r>
              <a:rPr lang="en-US" sz="3600" b="1" dirty="0" smtClean="0"/>
              <a:t>DOF 11.5-23.5 km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0330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1"/>
          <p:cNvGraphicFramePr>
            <a:graphicFrameLocks noGrp="1"/>
          </p:cNvGraphicFramePr>
          <p:nvPr>
            <p:extLst/>
          </p:nvPr>
        </p:nvGraphicFramePr>
        <p:xfrm>
          <a:off x="443346" y="1051074"/>
          <a:ext cx="1155469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909">
                  <a:extLst>
                    <a:ext uri="{9D8B030D-6E8A-4147-A177-3AD203B41FA5}">
                      <a16:colId xmlns="" xmlns:a16="http://schemas.microsoft.com/office/drawing/2014/main" val="2739627034"/>
                    </a:ext>
                  </a:extLst>
                </a:gridCol>
                <a:gridCol w="1094509">
                  <a:extLst>
                    <a:ext uri="{9D8B030D-6E8A-4147-A177-3AD203B41FA5}">
                      <a16:colId xmlns="" xmlns:a16="http://schemas.microsoft.com/office/drawing/2014/main" val="1578335213"/>
                    </a:ext>
                  </a:extLst>
                </a:gridCol>
                <a:gridCol w="1213655">
                  <a:extLst>
                    <a:ext uri="{9D8B030D-6E8A-4147-A177-3AD203B41FA5}">
                      <a16:colId xmlns="" xmlns:a16="http://schemas.microsoft.com/office/drawing/2014/main" val="1269468981"/>
                    </a:ext>
                  </a:extLst>
                </a:gridCol>
                <a:gridCol w="1183181"/>
                <a:gridCol w="1366477"/>
                <a:gridCol w="1349014"/>
                <a:gridCol w="1371600"/>
                <a:gridCol w="1413164"/>
                <a:gridCol w="1316181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N=43,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22-29.5 km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1MW-HIT08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4MW-HIT08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1MW-HIT08</a:t>
                      </a:r>
                      <a:br>
                        <a:rPr lang="nl-BE" sz="1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4MW-HIT08</a:t>
                      </a:r>
                      <a:br>
                        <a:rPr lang="nl-BE" sz="1600" dirty="0" smtClean="0"/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8323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Median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1.79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3.27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1.87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3.55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1.71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2.95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1.99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3.45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1981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3.45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3.21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3.45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3.31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3.64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2.89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3.67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3.18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2817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STD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4.54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4.36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4.78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4.54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4.79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4.38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5.07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4.92</a:t>
                      </a:r>
                      <a:endParaRPr lang="nl-BE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0" y="6493177"/>
            <a:ext cx="37427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MAD: Mean </a:t>
            </a:r>
            <a:r>
              <a:rPr lang="en-US" sz="1200" dirty="0"/>
              <a:t>Absolute </a:t>
            </a:r>
            <a:r>
              <a:rPr lang="en-US" sz="1200" dirty="0" smtClean="0"/>
              <a:t>Deviation; STD: Standard Deviation</a:t>
            </a:r>
            <a:endParaRPr lang="nl-BE" sz="1200" dirty="0"/>
          </a:p>
        </p:txBody>
      </p:sp>
      <p:graphicFrame>
        <p:nvGraphicFramePr>
          <p:cNvPr id="12" name="Table 1"/>
          <p:cNvGraphicFramePr>
            <a:graphicFrameLocks noGrp="1"/>
          </p:cNvGraphicFramePr>
          <p:nvPr>
            <p:extLst/>
          </p:nvPr>
        </p:nvGraphicFramePr>
        <p:xfrm>
          <a:off x="443346" y="3877959"/>
          <a:ext cx="1155469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909">
                  <a:extLst>
                    <a:ext uri="{9D8B030D-6E8A-4147-A177-3AD203B41FA5}">
                      <a16:colId xmlns="" xmlns:a16="http://schemas.microsoft.com/office/drawing/2014/main" val="2739627034"/>
                    </a:ext>
                  </a:extLst>
                </a:gridCol>
                <a:gridCol w="1094509">
                  <a:extLst>
                    <a:ext uri="{9D8B030D-6E8A-4147-A177-3AD203B41FA5}">
                      <a16:colId xmlns="" xmlns:a16="http://schemas.microsoft.com/office/drawing/2014/main" val="1578335213"/>
                    </a:ext>
                  </a:extLst>
                </a:gridCol>
                <a:gridCol w="1213655">
                  <a:extLst>
                    <a:ext uri="{9D8B030D-6E8A-4147-A177-3AD203B41FA5}">
                      <a16:colId xmlns="" xmlns:a16="http://schemas.microsoft.com/office/drawing/2014/main" val="1269468981"/>
                    </a:ext>
                  </a:extLst>
                </a:gridCol>
                <a:gridCol w="1183181"/>
                <a:gridCol w="1366477"/>
                <a:gridCol w="1349014"/>
                <a:gridCol w="1371600"/>
                <a:gridCol w="1413164"/>
                <a:gridCol w="1316181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N=43,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22-29.5 km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1MW-HIT20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4MW-HIT20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1MW-HIT20</a:t>
                      </a:r>
                      <a:br>
                        <a:rPr lang="nl-BE" sz="1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4MW-HIT20</a:t>
                      </a:r>
                      <a:br>
                        <a:rPr lang="nl-BE" sz="1600" dirty="0" smtClean="0"/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8323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Median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0.14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1.28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0.04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1.49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-0.55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0.51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-0.82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1.40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1981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3.39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3.19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3.47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3.27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3.51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3.81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3.55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3.08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2817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STD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4.55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4.35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4.75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4.47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4.64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4.27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4.93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4.73</a:t>
                      </a:r>
                      <a:endParaRPr lang="nl-BE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5">
            <a:extLst>
              <a:ext uri="{FF2B5EF4-FFF2-40B4-BE49-F238E27FC236}">
                <a16:creationId xmlns="" xmlns:a16="http://schemas.microsoft.com/office/drawing/2014/main" id="{7E3720F8-C09A-1A45-831F-6AF2C50D4D5F}"/>
              </a:ext>
            </a:extLst>
          </p:cNvPr>
          <p:cNvSpPr txBox="1"/>
          <p:nvPr/>
        </p:nvSpPr>
        <p:spPr>
          <a:xfrm>
            <a:off x="935065" y="0"/>
            <a:ext cx="10321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err="1" smtClean="0"/>
              <a:t>Sonde</a:t>
            </a:r>
            <a:r>
              <a:rPr lang="en-US" sz="3600" b="1" dirty="0" smtClean="0"/>
              <a:t> comparison: </a:t>
            </a:r>
            <a:r>
              <a:rPr lang="en-US" sz="3600" b="1" dirty="0"/>
              <a:t>altitudes of 1 </a:t>
            </a:r>
            <a:r>
              <a:rPr lang="en-US" sz="3600" b="1" dirty="0" smtClean="0"/>
              <a:t>DOF 22-29.5 km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10607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1"/>
          <p:cNvGraphicFramePr>
            <a:graphicFrameLocks noGrp="1"/>
          </p:cNvGraphicFramePr>
          <p:nvPr>
            <p:extLst/>
          </p:nvPr>
        </p:nvGraphicFramePr>
        <p:xfrm>
          <a:off x="443346" y="1051074"/>
          <a:ext cx="1155469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909">
                  <a:extLst>
                    <a:ext uri="{9D8B030D-6E8A-4147-A177-3AD203B41FA5}">
                      <a16:colId xmlns="" xmlns:a16="http://schemas.microsoft.com/office/drawing/2014/main" val="2739627034"/>
                    </a:ext>
                  </a:extLst>
                </a:gridCol>
                <a:gridCol w="1094509">
                  <a:extLst>
                    <a:ext uri="{9D8B030D-6E8A-4147-A177-3AD203B41FA5}">
                      <a16:colId xmlns="" xmlns:a16="http://schemas.microsoft.com/office/drawing/2014/main" val="1578335213"/>
                    </a:ext>
                  </a:extLst>
                </a:gridCol>
                <a:gridCol w="1213655">
                  <a:extLst>
                    <a:ext uri="{9D8B030D-6E8A-4147-A177-3AD203B41FA5}">
                      <a16:colId xmlns="" xmlns:a16="http://schemas.microsoft.com/office/drawing/2014/main" val="1269468981"/>
                    </a:ext>
                  </a:extLst>
                </a:gridCol>
                <a:gridCol w="1183181"/>
                <a:gridCol w="1366477"/>
                <a:gridCol w="1349014"/>
                <a:gridCol w="1371600"/>
                <a:gridCol w="1413164"/>
                <a:gridCol w="1316181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N=43,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surf-29.5 km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1MW-HIT08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4MW-HIT08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1MW-HIT08</a:t>
                      </a:r>
                      <a:br>
                        <a:rPr lang="nl-BE" sz="1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4MW-HIT08</a:t>
                      </a:r>
                      <a:br>
                        <a:rPr lang="nl-BE" sz="1600" dirty="0" smtClean="0"/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8323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Median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1.68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4.08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1.90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4.11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0.96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3.16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1.70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4.04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1981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2.54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2.56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2.57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2.56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2.54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2.56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2.62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2.57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2817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STD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3.22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3.40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3.31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3.45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3.37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3.61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3.59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3.86</a:t>
                      </a:r>
                      <a:endParaRPr lang="nl-BE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0" y="6493177"/>
            <a:ext cx="37427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MAD: Mean </a:t>
            </a:r>
            <a:r>
              <a:rPr lang="en-US" sz="1200" dirty="0"/>
              <a:t>Absolute </a:t>
            </a:r>
            <a:r>
              <a:rPr lang="en-US" sz="1200" dirty="0" smtClean="0"/>
              <a:t>Deviation; STD: Standard Deviation</a:t>
            </a:r>
            <a:endParaRPr lang="nl-BE" sz="1200" dirty="0"/>
          </a:p>
        </p:txBody>
      </p:sp>
      <p:graphicFrame>
        <p:nvGraphicFramePr>
          <p:cNvPr id="12" name="Table 1"/>
          <p:cNvGraphicFramePr>
            <a:graphicFrameLocks noGrp="1"/>
          </p:cNvGraphicFramePr>
          <p:nvPr>
            <p:extLst/>
          </p:nvPr>
        </p:nvGraphicFramePr>
        <p:xfrm>
          <a:off x="443346" y="3877959"/>
          <a:ext cx="1155469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909">
                  <a:extLst>
                    <a:ext uri="{9D8B030D-6E8A-4147-A177-3AD203B41FA5}">
                      <a16:colId xmlns="" xmlns:a16="http://schemas.microsoft.com/office/drawing/2014/main" val="2739627034"/>
                    </a:ext>
                  </a:extLst>
                </a:gridCol>
                <a:gridCol w="1094509">
                  <a:extLst>
                    <a:ext uri="{9D8B030D-6E8A-4147-A177-3AD203B41FA5}">
                      <a16:colId xmlns="" xmlns:a16="http://schemas.microsoft.com/office/drawing/2014/main" val="1578335213"/>
                    </a:ext>
                  </a:extLst>
                </a:gridCol>
                <a:gridCol w="1213655">
                  <a:extLst>
                    <a:ext uri="{9D8B030D-6E8A-4147-A177-3AD203B41FA5}">
                      <a16:colId xmlns="" xmlns:a16="http://schemas.microsoft.com/office/drawing/2014/main" val="1269468981"/>
                    </a:ext>
                  </a:extLst>
                </a:gridCol>
                <a:gridCol w="1183181"/>
                <a:gridCol w="1366477"/>
                <a:gridCol w="1349014"/>
                <a:gridCol w="1371600"/>
                <a:gridCol w="1413164"/>
                <a:gridCol w="1316181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N=43,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surf-29.5 km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1MW-HIT20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4MW-HIT20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>
                          <a:solidFill>
                            <a:schemeClr val="bg1"/>
                          </a:solidFill>
                        </a:rPr>
                        <a:t>1MW-HIT20</a:t>
                      </a:r>
                      <a:br>
                        <a:rPr lang="nl-BE" sz="1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4MW-HIT20</a:t>
                      </a:r>
                      <a:br>
                        <a:rPr lang="nl-BE" sz="1600" dirty="0" smtClean="0"/>
                      </a:br>
                      <a:r>
                        <a:rPr lang="nl-BE" sz="1600" dirty="0" smtClean="0">
                          <a:solidFill>
                            <a:srgbClr val="FF0000"/>
                          </a:solidFill>
                        </a:rPr>
                        <a:t>+Temperature</a:t>
                      </a:r>
                      <a:r>
                        <a:rPr lang="nl-BE" sz="1600" baseline="0" dirty="0" smtClean="0">
                          <a:solidFill>
                            <a:srgbClr val="FF0000"/>
                          </a:solidFill>
                        </a:rPr>
                        <a:t> Retrieval</a:t>
                      </a:r>
                      <a:endParaRPr lang="nl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B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 smtClean="0"/>
                        <a:t>(O3SONDE-FTIR)/FTIR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Same but smoothed O3SONDE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8323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Median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-0.74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1.61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-0.44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1.84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-1.71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0.52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-1.03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1.06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1981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2.54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2.55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2.56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2.56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2.51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2.49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2.59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2.61</a:t>
                      </a:r>
                      <a:endParaRPr lang="nl-BE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2817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600" dirty="0" smtClean="0"/>
                        <a:t>STD [%]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3.21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3.37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3.29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3.42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3.33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3.53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3.53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smtClean="0"/>
                        <a:t>3.83</a:t>
                      </a:r>
                      <a:endParaRPr lang="nl-BE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5">
            <a:extLst>
              <a:ext uri="{FF2B5EF4-FFF2-40B4-BE49-F238E27FC236}">
                <a16:creationId xmlns="" xmlns:a16="http://schemas.microsoft.com/office/drawing/2014/main" id="{7E3720F8-C09A-1A45-831F-6AF2C50D4D5F}"/>
              </a:ext>
            </a:extLst>
          </p:cNvPr>
          <p:cNvSpPr txBox="1"/>
          <p:nvPr/>
        </p:nvSpPr>
        <p:spPr>
          <a:xfrm>
            <a:off x="2542885" y="92458"/>
            <a:ext cx="7106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err="1" smtClean="0"/>
              <a:t>Sonde</a:t>
            </a:r>
            <a:r>
              <a:rPr lang="en-US" sz="3600" b="1" dirty="0" smtClean="0"/>
              <a:t> comparison: </a:t>
            </a:r>
            <a:r>
              <a:rPr lang="en-US" sz="3600" b="1" dirty="0" smtClean="0"/>
              <a:t>surface-29.5 </a:t>
            </a:r>
            <a:r>
              <a:rPr lang="en-US" sz="3600" b="1" dirty="0" smtClean="0"/>
              <a:t>km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22639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1846</Words>
  <Application>Microsoft Office PowerPoint</Application>
  <PresentationFormat>Panorámica</PresentationFormat>
  <Paragraphs>813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Omaira Garcia</dc:creator>
  <cp:lastModifiedBy>Omaira Garcia</cp:lastModifiedBy>
  <cp:revision>36</cp:revision>
  <dcterms:created xsi:type="dcterms:W3CDTF">2022-06-30T13:39:40Z</dcterms:created>
  <dcterms:modified xsi:type="dcterms:W3CDTF">2022-06-30T19:48:52Z</dcterms:modified>
</cp:coreProperties>
</file>