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86" d="100"/>
          <a:sy n="86" d="100"/>
        </p:scale>
        <p:origin x="-474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860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80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8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03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0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76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30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85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47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54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46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466C5-0947-49B3-B0BF-2DC316103050}" type="datetimeFigureOut">
              <a:rPr lang="es-ES" smtClean="0"/>
              <a:t>27/06/2022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D700E-1BC4-45F4-85AA-FACEBBCEB9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79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C7E9BB5-872F-F547-960B-543EEA3981FA}"/>
              </a:ext>
            </a:extLst>
          </p:cNvPr>
          <p:cNvSpPr txBox="1"/>
          <p:nvPr/>
        </p:nvSpPr>
        <p:spPr>
          <a:xfrm>
            <a:off x="268941" y="-49638"/>
            <a:ext cx="6978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Microwindos</a:t>
            </a:r>
            <a:r>
              <a:rPr lang="en-US" sz="3600" b="1" dirty="0" smtClean="0"/>
              <a:t> and Mean </a:t>
            </a:r>
            <a:r>
              <a:rPr lang="en-US" sz="3600" b="1" dirty="0" smtClean="0"/>
              <a:t>Residuals</a:t>
            </a:r>
            <a:endParaRPr lang="en-US" sz="3600" b="1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A39AB0-9F4E-664C-8E4C-13FE05E312F6}"/>
              </a:ext>
            </a:extLst>
          </p:cNvPr>
          <p:cNvSpPr/>
          <p:nvPr/>
        </p:nvSpPr>
        <p:spPr>
          <a:xfrm rot="16200000">
            <a:off x="-270306" y="1650908"/>
            <a:ext cx="103265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Hit08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6A18A297-D9C3-0C48-A21A-24692CAF7EDA}"/>
              </a:ext>
            </a:extLst>
          </p:cNvPr>
          <p:cNvSpPr/>
          <p:nvPr/>
        </p:nvSpPr>
        <p:spPr>
          <a:xfrm rot="16200000">
            <a:off x="-307101" y="5322224"/>
            <a:ext cx="122488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Atm20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DC296B6-A1DF-9D4B-8B94-4FC604B2B338}"/>
              </a:ext>
            </a:extLst>
          </p:cNvPr>
          <p:cNvSpPr/>
          <p:nvPr/>
        </p:nvSpPr>
        <p:spPr>
          <a:xfrm rot="16200000">
            <a:off x="-270306" y="3452276"/>
            <a:ext cx="103265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Hit20</a:t>
            </a:r>
            <a:endParaRPr lang="en-US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751690" y="1114399"/>
            <a:ext cx="5066757" cy="5672267"/>
            <a:chOff x="2939854" y="777090"/>
            <a:chExt cx="5066757" cy="5808384"/>
          </a:xfrm>
        </p:grpSpPr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E0FBEB3D-8925-9F4A-9CA2-68B2056CAF44}"/>
                </a:ext>
              </a:extLst>
            </p:cNvPr>
            <p:cNvSpPr txBox="1"/>
            <p:nvPr/>
          </p:nvSpPr>
          <p:spPr>
            <a:xfrm>
              <a:off x="4814034" y="4289085"/>
              <a:ext cx="120902" cy="166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9854" y="780924"/>
              <a:ext cx="5066756" cy="190976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9854" y="2736320"/>
              <a:ext cx="5054262" cy="190339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9854" y="4688444"/>
              <a:ext cx="5066757" cy="1897030"/>
            </a:xfrm>
            <a:prstGeom prst="rect">
              <a:avLst/>
            </a:prstGeom>
          </p:spPr>
        </p:pic>
        <p:cxnSp>
          <p:nvCxnSpPr>
            <p:cNvPr id="7" name="Straight Connector 6"/>
            <p:cNvCxnSpPr/>
            <p:nvPr/>
          </p:nvCxnSpPr>
          <p:spPr>
            <a:xfrm>
              <a:off x="3931159" y="777090"/>
              <a:ext cx="0" cy="575379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641226" y="802107"/>
              <a:ext cx="0" cy="575379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403908" y="797554"/>
              <a:ext cx="0" cy="575379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987795" y="5599223"/>
            <a:ext cx="597423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Marked most important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O lines which have changed. Atm20 gives </a:t>
            </a:r>
            <a:r>
              <a:rPr lang="en-US" sz="1600" dirty="0" smtClean="0"/>
              <a:t>the lowest </a:t>
            </a:r>
            <a:r>
              <a:rPr lang="en-US" sz="1600" dirty="0" smtClean="0"/>
              <a:t>residuals for these </a:t>
            </a:r>
            <a:r>
              <a:rPr lang="en-US" sz="1600" dirty="0" smtClean="0"/>
              <a:t>lines.</a:t>
            </a:r>
          </a:p>
          <a:p>
            <a:pPr algn="just"/>
            <a:r>
              <a:rPr lang="en-US" sz="1100" dirty="0" smtClean="0"/>
              <a:t>(</a:t>
            </a:r>
            <a:r>
              <a:rPr lang="en-US" sz="1100" dirty="0" smtClean="0"/>
              <a:t>Wavenumbers: </a:t>
            </a:r>
            <a:r>
              <a:rPr lang="nl-BE" sz="1100" dirty="0" smtClean="0"/>
              <a:t>1000.28894,  1003.68917, </a:t>
            </a:r>
            <a:r>
              <a:rPr lang="nl-BE" sz="1100" dirty="0" smtClean="0"/>
              <a:t>1004.44656 cm</a:t>
            </a:r>
            <a:r>
              <a:rPr lang="nl-BE" sz="1100" baseline="30000" dirty="0" smtClean="0"/>
              <a:t>-1</a:t>
            </a:r>
            <a:r>
              <a:rPr lang="nl-BE" sz="1100" dirty="0" smtClean="0"/>
              <a:t>)</a:t>
            </a:r>
            <a:endParaRPr lang="nl-BE" sz="1100" dirty="0"/>
          </a:p>
        </p:txBody>
      </p:sp>
      <p:sp>
        <p:nvSpPr>
          <p:cNvPr id="2" name="Rectángulo 1"/>
          <p:cNvSpPr/>
          <p:nvPr/>
        </p:nvSpPr>
        <p:spPr>
          <a:xfrm>
            <a:off x="11084004" y="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Maido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endParaRPr lang="en-GB" sz="2400" dirty="0"/>
          </a:p>
        </p:txBody>
      </p:sp>
      <p:pic>
        <p:nvPicPr>
          <p:cNvPr id="18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615" y="1158747"/>
            <a:ext cx="6249810" cy="1754486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2565080" y="773303"/>
            <a:ext cx="2050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1MW (current)</a:t>
            </a:r>
            <a:endParaRPr lang="en-GB" sz="2400" dirty="0"/>
          </a:p>
        </p:txBody>
      </p:sp>
      <p:sp>
        <p:nvSpPr>
          <p:cNvPr id="21" name="Rectángulo 20"/>
          <p:cNvSpPr/>
          <p:nvPr/>
        </p:nvSpPr>
        <p:spPr>
          <a:xfrm>
            <a:off x="8168583" y="784130"/>
            <a:ext cx="204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MW (Omaira)</a:t>
            </a:r>
            <a:endParaRPr lang="en-GB" sz="2400" dirty="0"/>
          </a:p>
        </p:txBody>
      </p:sp>
      <p:sp>
        <p:nvSpPr>
          <p:cNvPr id="22" name="Rectángulo 21"/>
          <p:cNvSpPr/>
          <p:nvPr/>
        </p:nvSpPr>
        <p:spPr>
          <a:xfrm>
            <a:off x="6034621" y="3385053"/>
            <a:ext cx="60036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/>
              <a:t>1MW (</a:t>
            </a:r>
            <a:r>
              <a:rPr lang="es-ES" sz="1600" dirty="0" err="1" smtClean="0"/>
              <a:t>current</a:t>
            </a:r>
            <a:r>
              <a:rPr lang="es-ES" sz="1600" dirty="0" smtClean="0"/>
              <a:t>)  =&gt; 1000-1005 cm</a:t>
            </a:r>
            <a:r>
              <a:rPr lang="es-ES" sz="1600" baseline="30000" dirty="0" smtClean="0"/>
              <a:t>-1</a:t>
            </a:r>
          </a:p>
          <a:p>
            <a:endParaRPr lang="es-ES" sz="1600" dirty="0"/>
          </a:p>
          <a:p>
            <a:r>
              <a:rPr lang="es-ES" sz="1600" dirty="0" smtClean="0"/>
              <a:t>4MW (Omaira) =&gt; 991.25-993.80, 1001.47-1003.04, 1005.00-1006.90, 	             1007.347-1009.003 cm</a:t>
            </a:r>
            <a:r>
              <a:rPr lang="es-ES" sz="1600" baseline="30000" dirty="0" smtClean="0"/>
              <a:t>-1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9846318" y="4462047"/>
            <a:ext cx="21157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 smtClean="0"/>
              <a:t>O. García et al., AMT, 2022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1234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xmlns="" id="{6CF6274A-7C67-4364-9A78-62D5B96BA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8709"/>
              </p:ext>
            </p:extLst>
          </p:nvPr>
        </p:nvGraphicFramePr>
        <p:xfrm>
          <a:off x="1326344" y="735192"/>
          <a:ext cx="9398806" cy="4708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702">
                  <a:extLst>
                    <a:ext uri="{9D8B030D-6E8A-4147-A177-3AD203B41FA5}">
                      <a16:colId xmlns:a16="http://schemas.microsoft.com/office/drawing/2014/main" xmlns="" val="2516188933"/>
                    </a:ext>
                  </a:extLst>
                </a:gridCol>
                <a:gridCol w="1071735">
                  <a:extLst>
                    <a:ext uri="{9D8B030D-6E8A-4147-A177-3AD203B41FA5}">
                      <a16:colId xmlns:a16="http://schemas.microsoft.com/office/drawing/2014/main" xmlns="" val="3456278935"/>
                    </a:ext>
                  </a:extLst>
                </a:gridCol>
                <a:gridCol w="1405919"/>
                <a:gridCol w="2274539"/>
                <a:gridCol w="1092820"/>
                <a:gridCol w="1503091"/>
              </a:tblGrid>
              <a:tr h="34003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dirty="0" smtClean="0"/>
                        <a:t>Lauder:</a:t>
                      </a:r>
                      <a:r>
                        <a:rPr lang="en-NZ" sz="1600" baseline="0" dirty="0" smtClean="0"/>
                        <a:t> </a:t>
                      </a:r>
                      <a:r>
                        <a:rPr lang="en-NZ" sz="1600" dirty="0" smtClean="0"/>
                        <a:t>FTIR/Dob72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dirty="0" err="1" smtClean="0"/>
                        <a:t>Izaña</a:t>
                      </a:r>
                      <a:r>
                        <a:rPr lang="en-NZ" sz="1600" dirty="0" smtClean="0"/>
                        <a:t>:</a:t>
                      </a:r>
                      <a:r>
                        <a:rPr lang="en-NZ" sz="1600" baseline="0" dirty="0" smtClean="0"/>
                        <a:t> FTIR/Brewer</a:t>
                      </a:r>
                      <a:endParaRPr lang="en-N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3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>
                          <a:solidFill>
                            <a:schemeClr val="bg1"/>
                          </a:solidFill>
                        </a:rPr>
                        <a:t>Strategy</a:t>
                      </a:r>
                    </a:p>
                    <a:p>
                      <a:pPr algn="ctr"/>
                      <a:endParaRPr lang="en-N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>
                          <a:solidFill>
                            <a:schemeClr val="bg1"/>
                          </a:solidFill>
                        </a:rPr>
                        <a:t>Period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>
                          <a:solidFill>
                            <a:schemeClr val="bg1"/>
                          </a:solidFill>
                        </a:rPr>
                        <a:t>Ratio (bias,</a:t>
                      </a:r>
                      <a:r>
                        <a:rPr lang="en-NZ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NZ" sz="1400" baseline="0" dirty="0" err="1" smtClean="0">
                          <a:solidFill>
                            <a:schemeClr val="bg1"/>
                          </a:solidFill>
                        </a:rPr>
                        <a:t>std</a:t>
                      </a:r>
                      <a:r>
                        <a:rPr lang="en-NZ" sz="14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N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>
                          <a:solidFill>
                            <a:schemeClr val="bg1"/>
                          </a:solidFill>
                        </a:rPr>
                        <a:t>Strategy</a:t>
                      </a:r>
                    </a:p>
                    <a:p>
                      <a:pPr algn="ctr"/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>
                          <a:solidFill>
                            <a:schemeClr val="bg1"/>
                          </a:solidFill>
                        </a:rPr>
                        <a:t>Period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>
                          <a:solidFill>
                            <a:schemeClr val="bg1"/>
                          </a:solidFill>
                        </a:rPr>
                        <a:t>Ratio (bias,</a:t>
                      </a:r>
                      <a:r>
                        <a:rPr lang="en-NZ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NZ" sz="1400" baseline="0" dirty="0" err="1" smtClean="0">
                          <a:solidFill>
                            <a:schemeClr val="bg1"/>
                          </a:solidFill>
                        </a:rPr>
                        <a:t>std</a:t>
                      </a:r>
                      <a:r>
                        <a:rPr lang="en-NZ" sz="14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N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926699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NZ" sz="1400" dirty="0" smtClean="0"/>
                        <a:t>Standard hi08</a:t>
                      </a:r>
                    </a:p>
                    <a:p>
                      <a:pPr algn="l"/>
                      <a:r>
                        <a:rPr lang="en-NZ" sz="1400" dirty="0" smtClean="0"/>
                        <a:t>(</a:t>
                      </a:r>
                      <a:r>
                        <a:rPr lang="en-NZ" sz="1400" dirty="0" err="1" smtClean="0"/>
                        <a:t>Vigouroux</a:t>
                      </a:r>
                      <a:r>
                        <a:rPr lang="en-NZ" sz="1400" dirty="0" smtClean="0"/>
                        <a:t>, ACP, 2015) 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2001-2018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/>
                        <a:t>1.067 (0.047)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 smtClean="0"/>
                        <a:t>Standard</a:t>
                      </a:r>
                      <a:r>
                        <a:rPr lang="en-NZ" sz="1400" baseline="0" dirty="0" smtClean="0"/>
                        <a:t> hi08</a:t>
                      </a:r>
                    </a:p>
                    <a:p>
                      <a:pPr algn="l"/>
                      <a:r>
                        <a:rPr lang="en-NZ" sz="1400" baseline="0" dirty="0" smtClean="0"/>
                        <a:t>(1MW, WACCMv6, TIK)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2018-2020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1.032 (0.01035)</a:t>
                      </a:r>
                      <a:endParaRPr lang="en-N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25163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2015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/>
                        <a:t>1.059 (0.049)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 smtClean="0"/>
                        <a:t>Standard</a:t>
                      </a:r>
                      <a:r>
                        <a:rPr lang="en-NZ" sz="1400" baseline="0" dirty="0" smtClean="0"/>
                        <a:t> hi08</a:t>
                      </a:r>
                    </a:p>
                    <a:p>
                      <a:pPr algn="l"/>
                      <a:r>
                        <a:rPr lang="en-NZ" sz="1400" baseline="0" dirty="0" smtClean="0"/>
                        <a:t>(1MW, WACCMv7, TIK)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2018-2020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1.033 (0.01050)</a:t>
                      </a:r>
                    </a:p>
                    <a:p>
                      <a:pPr algn="ctr"/>
                      <a:endParaRPr lang="en-N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10122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/>
                        <a:t>Standard </a:t>
                      </a:r>
                      <a:r>
                        <a:rPr lang="en-NZ" sz="1400" dirty="0" smtClean="0"/>
                        <a:t>hi20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(</a:t>
                      </a:r>
                      <a:r>
                        <a:rPr lang="en-NZ" sz="1400" dirty="0" err="1" smtClean="0"/>
                        <a:t>Vigouroux</a:t>
                      </a:r>
                      <a:r>
                        <a:rPr lang="en-NZ" sz="1400" dirty="0" smtClean="0"/>
                        <a:t>, ACP, 2015)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2001-2018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/>
                        <a:t>1.036 (0.047)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 smtClean="0"/>
                        <a:t>Standard</a:t>
                      </a:r>
                      <a:r>
                        <a:rPr lang="en-NZ" sz="1400" baseline="0" dirty="0" smtClean="0"/>
                        <a:t> </a:t>
                      </a:r>
                      <a:r>
                        <a:rPr lang="en-NZ" sz="1400" baseline="0" dirty="0" smtClean="0"/>
                        <a:t>hi20</a:t>
                      </a:r>
                      <a:endParaRPr lang="en-NZ" sz="1400" baseline="0" dirty="0" smtClean="0"/>
                    </a:p>
                    <a:p>
                      <a:pPr algn="l"/>
                      <a:r>
                        <a:rPr lang="en-NZ" sz="1400" baseline="0" dirty="0" smtClean="0"/>
                        <a:t>(1MW, </a:t>
                      </a:r>
                      <a:r>
                        <a:rPr lang="en-NZ" sz="1400" baseline="0" dirty="0" smtClean="0"/>
                        <a:t>WACCMv6</a:t>
                      </a:r>
                      <a:r>
                        <a:rPr lang="en-NZ" sz="1400" baseline="0" dirty="0" smtClean="0"/>
                        <a:t>, TIK)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2018-2020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1.008 (0.01011)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97013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2015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/>
                        <a:t>1.035 (0.048)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 smtClean="0"/>
                        <a:t>Standard</a:t>
                      </a:r>
                      <a:r>
                        <a:rPr lang="en-NZ" sz="1400" baseline="0" dirty="0" smtClean="0"/>
                        <a:t> </a:t>
                      </a:r>
                      <a:r>
                        <a:rPr lang="en-NZ" sz="1400" baseline="0" dirty="0" smtClean="0"/>
                        <a:t>hi20</a:t>
                      </a:r>
                      <a:endParaRPr lang="en-NZ" sz="1400" baseline="0" dirty="0" smtClean="0"/>
                    </a:p>
                    <a:p>
                      <a:pPr algn="l"/>
                      <a:r>
                        <a:rPr lang="en-NZ" sz="1400" baseline="0" dirty="0" smtClean="0"/>
                        <a:t>(1MW, </a:t>
                      </a:r>
                      <a:r>
                        <a:rPr lang="en-NZ" sz="1400" baseline="0" dirty="0" smtClean="0"/>
                        <a:t>WACCMv7</a:t>
                      </a:r>
                      <a:r>
                        <a:rPr lang="en-NZ" sz="1400" baseline="0" dirty="0" smtClean="0"/>
                        <a:t>, TIK)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2018-2020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1.008 (0.01014)</a:t>
                      </a:r>
                      <a:endParaRPr lang="en-N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575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NZ" sz="1400" dirty="0"/>
                        <a:t>FH5MW </a:t>
                      </a:r>
                      <a:r>
                        <a:rPr lang="en-NZ" sz="1400" dirty="0" smtClean="0"/>
                        <a:t>hi08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2015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/>
                        <a:t>1.05 (0.049)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/>
                        <a:t>FH5MW </a:t>
                      </a:r>
                      <a:r>
                        <a:rPr lang="en-NZ" sz="1400" dirty="0" smtClean="0"/>
                        <a:t>hi08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2018-2020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On-going</a:t>
                      </a:r>
                      <a:endParaRPr lang="en-N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12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NZ" sz="1400" dirty="0"/>
                        <a:t>FH5MW </a:t>
                      </a:r>
                      <a:r>
                        <a:rPr lang="en-NZ" sz="1400" dirty="0" smtClean="0"/>
                        <a:t>hi20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2015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/>
                        <a:t>1.029 (0.045)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/>
                        <a:t>FH5MW </a:t>
                      </a:r>
                      <a:r>
                        <a:rPr lang="en-NZ" sz="1400" dirty="0" smtClean="0"/>
                        <a:t>hi20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2018-2020</a:t>
                      </a:r>
                      <a:endParaRPr lang="en-N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/>
                        <a:t>On-going</a:t>
                      </a:r>
                      <a:endParaRPr lang="en-N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5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NZ" sz="1400" dirty="0">
                          <a:solidFill>
                            <a:srgbClr val="FF0000"/>
                          </a:solidFill>
                        </a:rPr>
                        <a:t>4MW_OPT (hi20,WACCMv7,TIK1000)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FF0000"/>
                          </a:solidFill>
                        </a:rPr>
                        <a:t>2001-2018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>
                          <a:solidFill>
                            <a:srgbClr val="FF0000"/>
                          </a:solidFill>
                        </a:rPr>
                        <a:t>1.037 (0.046)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4MW_OPT </a:t>
                      </a:r>
                      <a:endParaRPr lang="en-NZ" sz="1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(4MW</a:t>
                      </a:r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hi20, WACCMv6</a:t>
                      </a:r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, TIK)</a:t>
                      </a:r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2018-2020</a:t>
                      </a:r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1.009 (0.00995)</a:t>
                      </a:r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70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4MW_OPT </a:t>
                      </a:r>
                      <a:endParaRPr lang="en-NZ" sz="1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(4MW</a:t>
                      </a:r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hi20, WACCMv7</a:t>
                      </a:r>
                      <a:r>
                        <a:rPr lang="en-NZ" sz="1400" baseline="0" dirty="0" smtClean="0">
                          <a:solidFill>
                            <a:srgbClr val="FF0000"/>
                          </a:solidFill>
                        </a:rPr>
                        <a:t>, TIK)</a:t>
                      </a:r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2018-2020</a:t>
                      </a:r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1.009 (0.00998)</a:t>
                      </a:r>
                    </a:p>
                    <a:p>
                      <a:pPr algn="ctr"/>
                      <a:endParaRPr lang="en-NZ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EC7E9BB5-872F-F547-960B-543EEA3981FA}"/>
              </a:ext>
            </a:extLst>
          </p:cNvPr>
          <p:cNvSpPr txBox="1"/>
          <p:nvPr/>
        </p:nvSpPr>
        <p:spPr>
          <a:xfrm>
            <a:off x="268941" y="-49638"/>
            <a:ext cx="6978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Total Column Comparisons</a:t>
            </a:r>
            <a:endParaRPr lang="en-US" sz="3600" b="1" dirty="0"/>
          </a:p>
        </p:txBody>
      </p:sp>
      <p:grpSp>
        <p:nvGrpSpPr>
          <p:cNvPr id="8" name="Grupo 7"/>
          <p:cNvGrpSpPr/>
          <p:nvPr/>
        </p:nvGrpSpPr>
        <p:grpSpPr>
          <a:xfrm>
            <a:off x="12537872" y="1694054"/>
            <a:ext cx="4840034" cy="3395625"/>
            <a:chOff x="7230046" y="159311"/>
            <a:chExt cx="4840034" cy="33956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0BCE64C6-6EEE-43B6-A6A8-FDB99210B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30046" y="159311"/>
              <a:ext cx="4840034" cy="3395625"/>
            </a:xfrm>
            <a:prstGeom prst="rect">
              <a:avLst/>
            </a:prstGeom>
          </p:spPr>
        </p:pic>
        <p:sp>
          <p:nvSpPr>
            <p:cNvPr id="3" name="CuadroTexto 2"/>
            <p:cNvSpPr txBox="1"/>
            <p:nvPr/>
          </p:nvSpPr>
          <p:spPr>
            <a:xfrm>
              <a:off x="8686799" y="412027"/>
              <a:ext cx="832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 err="1" smtClean="0"/>
                <a:t>Lauder</a:t>
              </a:r>
              <a:endParaRPr lang="es-ES" b="1" dirty="0"/>
            </a:p>
          </p:txBody>
        </p:sp>
      </p:grpSp>
      <p:sp>
        <p:nvSpPr>
          <p:cNvPr id="10" name="TextBox 10">
            <a:extLst>
              <a:ext uri="{FF2B5EF4-FFF2-40B4-BE49-F238E27FC236}">
                <a16:creationId xmlns:a16="http://schemas.microsoft.com/office/drawing/2014/main" xmlns="" id="{7A73DEC7-9B75-4119-9D2B-C384E55E8039}"/>
              </a:ext>
            </a:extLst>
          </p:cNvPr>
          <p:cNvSpPr txBox="1"/>
          <p:nvPr/>
        </p:nvSpPr>
        <p:spPr>
          <a:xfrm>
            <a:off x="326090" y="5582524"/>
            <a:ext cx="11865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Regardless of strategy, </a:t>
            </a:r>
            <a:r>
              <a:rPr lang="en-NZ" dirty="0" smtClean="0"/>
              <a:t>Hitran2020 provides </a:t>
            </a:r>
            <a:r>
              <a:rPr lang="en-NZ" dirty="0"/>
              <a:t>a better comparison to the </a:t>
            </a:r>
            <a:r>
              <a:rPr lang="en-NZ" dirty="0" smtClean="0"/>
              <a:t>Dobson/Brewer.</a:t>
            </a:r>
            <a:endParaRPr lang="en-N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4MW_OPT (FH5MW) </a:t>
            </a:r>
            <a:r>
              <a:rPr lang="en-NZ" dirty="0"/>
              <a:t>is minimally better than the standard recipe. </a:t>
            </a:r>
            <a:r>
              <a:rPr lang="es-ES" dirty="0" smtClean="0"/>
              <a:t>FH5MW =&gt; 4MW (Omaira)+1011.147-1013.553 cm</a:t>
            </a:r>
            <a:r>
              <a:rPr lang="es-ES" baseline="30000" dirty="0" smtClean="0"/>
              <a:t>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FH5MW: Saturation of the </a:t>
            </a:r>
            <a:r>
              <a:rPr lang="en-US" smtClean="0"/>
              <a:t>O</a:t>
            </a:r>
            <a:r>
              <a:rPr lang="en-US" baseline="-25000" smtClean="0"/>
              <a:t>3</a:t>
            </a:r>
            <a:r>
              <a:rPr lang="en-US" smtClean="0"/>
              <a:t> lines </a:t>
            </a:r>
            <a:r>
              <a:rPr lang="en-US" dirty="0" smtClean="0"/>
              <a:t>at the greatest wavenumber can actually help in setting/fitting the </a:t>
            </a:r>
            <a:r>
              <a:rPr lang="en-US" dirty="0" err="1" smtClean="0"/>
              <a:t>zerolevel</a:t>
            </a:r>
            <a:r>
              <a:rPr lang="en-US" dirty="0" smtClean="0"/>
              <a:t>, important for MCT spectra.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8928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309</Words>
  <Application>Microsoft Office PowerPoint</Application>
  <PresentationFormat>Panorámica</PresentationFormat>
  <Paragraphs>77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Omaira Garcia</dc:creator>
  <cp:lastModifiedBy>Omaira Garcia</cp:lastModifiedBy>
  <cp:revision>36</cp:revision>
  <dcterms:created xsi:type="dcterms:W3CDTF">2022-06-27T08:42:10Z</dcterms:created>
  <dcterms:modified xsi:type="dcterms:W3CDTF">2022-06-27T10:29:16Z</dcterms:modified>
</cp:coreProperties>
</file>