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344" r:id="rId2"/>
    <p:sldId id="302" r:id="rId3"/>
    <p:sldId id="356" r:id="rId4"/>
    <p:sldId id="285" r:id="rId5"/>
    <p:sldId id="470" r:id="rId6"/>
    <p:sldId id="492" r:id="rId7"/>
    <p:sldId id="473" r:id="rId8"/>
    <p:sldId id="493" r:id="rId9"/>
    <p:sldId id="490" r:id="rId10"/>
    <p:sldId id="497" r:id="rId11"/>
    <p:sldId id="400" r:id="rId12"/>
    <p:sldId id="333" r:id="rId13"/>
    <p:sldId id="373" r:id="rId14"/>
    <p:sldId id="359" r:id="rId15"/>
    <p:sldId id="491" r:id="rId16"/>
    <p:sldId id="399" r:id="rId17"/>
    <p:sldId id="462" r:id="rId18"/>
    <p:sldId id="481" r:id="rId19"/>
    <p:sldId id="482" r:id="rId20"/>
    <p:sldId id="480" r:id="rId21"/>
    <p:sldId id="483" r:id="rId22"/>
    <p:sldId id="484" r:id="rId23"/>
    <p:sldId id="485" r:id="rId24"/>
    <p:sldId id="487" r:id="rId25"/>
    <p:sldId id="494" r:id="rId26"/>
    <p:sldId id="49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33"/>
    <a:srgbClr val="FF0000"/>
    <a:srgbClr val="0000FF"/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97628" autoAdjust="0"/>
  </p:normalViewPr>
  <p:slideViewPr>
    <p:cSldViewPr>
      <p:cViewPr varScale="1">
        <p:scale>
          <a:sx n="63" d="100"/>
          <a:sy n="63" d="100"/>
        </p:scale>
        <p:origin x="12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eannette.wild\Documents\ppt_presentations\ndsc\sc_21\DataAccessSta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eannette.wild\Documents\ppt_presentations\ndsc\sc_21\DataAccessSta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eannette.wild\Documents\ppt_presentations\ndsc\sc_21\DataAccessSta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eannette.wild\Documents\ppt_presentations\ndsc\sc_21\DataAccess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204CE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>
                <a:solidFill>
                  <a:srgbClr val="1204CE"/>
                </a:solidFill>
              </a:rPr>
              <a:t>Number of New Files Submitted to NDACC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204C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204C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'file totals'!$A$6:$A$31</c:f>
              <c:numCache>
                <c:formatCode>0</c:formatCode>
                <c:ptCount val="26"/>
                <c:pt idx="0" formatCode="General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'file totals'!$B$6:$B$31</c:f>
              <c:numCache>
                <c:formatCode>General</c:formatCode>
                <c:ptCount val="26"/>
                <c:pt idx="0">
                  <c:v>419</c:v>
                </c:pt>
                <c:pt idx="1">
                  <c:v>479</c:v>
                </c:pt>
                <c:pt idx="2">
                  <c:v>964</c:v>
                </c:pt>
                <c:pt idx="3">
                  <c:v>2111</c:v>
                </c:pt>
                <c:pt idx="4">
                  <c:v>3213</c:v>
                </c:pt>
                <c:pt idx="5">
                  <c:v>5341</c:v>
                </c:pt>
                <c:pt idx="6">
                  <c:v>10453</c:v>
                </c:pt>
                <c:pt idx="7">
                  <c:v>2175</c:v>
                </c:pt>
                <c:pt idx="8">
                  <c:v>4780</c:v>
                </c:pt>
                <c:pt idx="9">
                  <c:v>3664</c:v>
                </c:pt>
                <c:pt idx="10">
                  <c:v>3570</c:v>
                </c:pt>
                <c:pt idx="11">
                  <c:v>1838</c:v>
                </c:pt>
                <c:pt idx="12">
                  <c:v>2183</c:v>
                </c:pt>
                <c:pt idx="13">
                  <c:v>3062</c:v>
                </c:pt>
                <c:pt idx="14">
                  <c:v>7473</c:v>
                </c:pt>
                <c:pt idx="15">
                  <c:v>4187</c:v>
                </c:pt>
                <c:pt idx="16">
                  <c:v>14972</c:v>
                </c:pt>
                <c:pt idx="17">
                  <c:v>10405</c:v>
                </c:pt>
                <c:pt idx="18">
                  <c:v>42255</c:v>
                </c:pt>
                <c:pt idx="19">
                  <c:v>27683</c:v>
                </c:pt>
                <c:pt idx="20">
                  <c:v>13347</c:v>
                </c:pt>
                <c:pt idx="21">
                  <c:v>8878</c:v>
                </c:pt>
                <c:pt idx="22">
                  <c:v>10319</c:v>
                </c:pt>
                <c:pt idx="23">
                  <c:v>12723</c:v>
                </c:pt>
                <c:pt idx="24">
                  <c:v>24193</c:v>
                </c:pt>
                <c:pt idx="25">
                  <c:v>36487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2-4989-A353-C8DD4C328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6096896"/>
        <c:axId val="186101056"/>
      </c:barChart>
      <c:catAx>
        <c:axId val="1860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01056"/>
        <c:crosses val="autoZero"/>
        <c:auto val="1"/>
        <c:lblAlgn val="ctr"/>
        <c:lblOffset val="100"/>
        <c:noMultiLvlLbl val="0"/>
      </c:catAx>
      <c:valAx>
        <c:axId val="18610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9689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204CE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>
                <a:solidFill>
                  <a:srgbClr val="1204CE"/>
                </a:solidFill>
              </a:rPr>
              <a:t>Number of Files in NDACC Database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204C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204C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'file totals'!$A$6:$A$31</c:f>
              <c:numCache>
                <c:formatCode>0</c:formatCode>
                <c:ptCount val="26"/>
                <c:pt idx="0" formatCode="General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'file totals'!$C$6:$C$31</c:f>
              <c:numCache>
                <c:formatCode>General</c:formatCode>
                <c:ptCount val="26"/>
                <c:pt idx="0">
                  <c:v>419</c:v>
                </c:pt>
                <c:pt idx="1">
                  <c:v>898</c:v>
                </c:pt>
                <c:pt idx="2">
                  <c:v>1862</c:v>
                </c:pt>
                <c:pt idx="3">
                  <c:v>3973</c:v>
                </c:pt>
                <c:pt idx="4">
                  <c:v>7186</c:v>
                </c:pt>
                <c:pt idx="5">
                  <c:v>12527</c:v>
                </c:pt>
                <c:pt idx="6">
                  <c:v>22980</c:v>
                </c:pt>
                <c:pt idx="7">
                  <c:v>25155</c:v>
                </c:pt>
                <c:pt idx="8">
                  <c:v>29935</c:v>
                </c:pt>
                <c:pt idx="9">
                  <c:v>33599</c:v>
                </c:pt>
                <c:pt idx="10">
                  <c:v>37169</c:v>
                </c:pt>
                <c:pt idx="11">
                  <c:v>39007</c:v>
                </c:pt>
                <c:pt idx="12">
                  <c:v>41190</c:v>
                </c:pt>
                <c:pt idx="13">
                  <c:v>44252</c:v>
                </c:pt>
                <c:pt idx="14">
                  <c:v>51725</c:v>
                </c:pt>
                <c:pt idx="15">
                  <c:v>55912</c:v>
                </c:pt>
                <c:pt idx="16">
                  <c:v>70884</c:v>
                </c:pt>
                <c:pt idx="17">
                  <c:v>81289</c:v>
                </c:pt>
                <c:pt idx="18">
                  <c:v>123544</c:v>
                </c:pt>
                <c:pt idx="19">
                  <c:v>124691</c:v>
                </c:pt>
                <c:pt idx="20">
                  <c:v>126969</c:v>
                </c:pt>
                <c:pt idx="21">
                  <c:v>128212</c:v>
                </c:pt>
                <c:pt idx="22">
                  <c:v>140834</c:v>
                </c:pt>
                <c:pt idx="23">
                  <c:v>158018</c:v>
                </c:pt>
                <c:pt idx="24">
                  <c:v>180041</c:v>
                </c:pt>
                <c:pt idx="25">
                  <c:v>233850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6-47A5-B41F-92D67B05B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6096896"/>
        <c:axId val="186101056"/>
      </c:barChart>
      <c:catAx>
        <c:axId val="1860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01056"/>
        <c:crosses val="autoZero"/>
        <c:auto val="1"/>
        <c:lblAlgn val="ctr"/>
        <c:lblOffset val="100"/>
        <c:noMultiLvlLbl val="0"/>
      </c:catAx>
      <c:valAx>
        <c:axId val="18610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9689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6"/>
                </a:solidFill>
              </a:rPr>
              <a:t>Monthly File Ingest (2021)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'file totals'!$P$6:$P$17</c:f>
              <c:numCache>
                <c:formatCode>mmm\-yy</c:formatCode>
                <c:ptCount val="12"/>
                <c:pt idx="0">
                  <c:v>44489</c:v>
                </c:pt>
                <c:pt idx="1">
                  <c:v>44520</c:v>
                </c:pt>
                <c:pt idx="2">
                  <c:v>44550</c:v>
                </c:pt>
                <c:pt idx="3">
                  <c:v>44217</c:v>
                </c:pt>
                <c:pt idx="4">
                  <c:v>44248</c:v>
                </c:pt>
                <c:pt idx="5">
                  <c:v>44276</c:v>
                </c:pt>
                <c:pt idx="6">
                  <c:v>44307</c:v>
                </c:pt>
                <c:pt idx="7">
                  <c:v>44337</c:v>
                </c:pt>
                <c:pt idx="8">
                  <c:v>44368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'file totals'!$Q$6:$Q$17</c:f>
              <c:numCache>
                <c:formatCode>General</c:formatCode>
                <c:ptCount val="12"/>
                <c:pt idx="0">
                  <c:v>9985</c:v>
                </c:pt>
                <c:pt idx="1">
                  <c:v>3171</c:v>
                </c:pt>
                <c:pt idx="2">
                  <c:v>5817</c:v>
                </c:pt>
                <c:pt idx="3">
                  <c:v>12890</c:v>
                </c:pt>
                <c:pt idx="4">
                  <c:v>8510</c:v>
                </c:pt>
                <c:pt idx="5">
                  <c:v>3649</c:v>
                </c:pt>
                <c:pt idx="6">
                  <c:v>3502</c:v>
                </c:pt>
                <c:pt idx="7">
                  <c:v>1081</c:v>
                </c:pt>
                <c:pt idx="8">
                  <c:v>3246</c:v>
                </c:pt>
                <c:pt idx="9">
                  <c:v>3015</c:v>
                </c:pt>
                <c:pt idx="10">
                  <c:v>3824</c:v>
                </c:pt>
                <c:pt idx="11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9-45FF-85C6-8F547A9B4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77392"/>
        <c:axId val="210164496"/>
      </c:barChart>
      <c:catAx>
        <c:axId val="210177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64496"/>
        <c:crosses val="autoZero"/>
        <c:auto val="0"/>
        <c:lblAlgn val="ctr"/>
        <c:lblOffset val="100"/>
        <c:noMultiLvlLbl val="0"/>
      </c:catAx>
      <c:valAx>
        <c:axId val="21016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7739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B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B0"/>
                </a:solidFill>
              </a:rPr>
              <a:t>NDACC</a:t>
            </a:r>
            <a:r>
              <a:rPr lang="en-US" b="1" baseline="0">
                <a:solidFill>
                  <a:srgbClr val="0000B0"/>
                </a:solidFill>
              </a:rPr>
              <a:t> Yearly Download (Average per Month)</a:t>
            </a:r>
            <a:endParaRPr lang="en-US" b="1">
              <a:solidFill>
                <a:srgbClr val="0000B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B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access!$H$15:$H$29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access!$L$15:$L$29</c:f>
              <c:numCache>
                <c:formatCode>General</c:formatCode>
                <c:ptCount val="15"/>
                <c:pt idx="0">
                  <c:v>85403.5</c:v>
                </c:pt>
                <c:pt idx="1">
                  <c:v>34561.416666666664</c:v>
                </c:pt>
                <c:pt idx="2">
                  <c:v>125300.5</c:v>
                </c:pt>
                <c:pt idx="3">
                  <c:v>58171.416666666664</c:v>
                </c:pt>
                <c:pt idx="4">
                  <c:v>44607.333333333336</c:v>
                </c:pt>
                <c:pt idx="5">
                  <c:v>54580.833333333336</c:v>
                </c:pt>
                <c:pt idx="6">
                  <c:v>51058.875</c:v>
                </c:pt>
                <c:pt idx="7">
                  <c:v>65334.193548387091</c:v>
                </c:pt>
                <c:pt idx="8">
                  <c:v>175429</c:v>
                </c:pt>
                <c:pt idx="9">
                  <c:v>78904.111111111109</c:v>
                </c:pt>
                <c:pt idx="10">
                  <c:v>99500.555555555562</c:v>
                </c:pt>
                <c:pt idx="11">
                  <c:v>149031.5</c:v>
                </c:pt>
                <c:pt idx="12">
                  <c:v>126907.88888888889</c:v>
                </c:pt>
                <c:pt idx="13">
                  <c:v>114922.22222222222</c:v>
                </c:pt>
                <c:pt idx="14">
                  <c:v>130520.25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2-416E-8EFF-28B3F9737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0114576"/>
        <c:axId val="210116656"/>
      </c:barChart>
      <c:catAx>
        <c:axId val="210114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16656"/>
        <c:crosses val="autoZero"/>
        <c:auto val="1"/>
        <c:lblAlgn val="ctr"/>
        <c:lblOffset val="100"/>
        <c:noMultiLvlLbl val="0"/>
      </c:catAx>
      <c:valAx>
        <c:axId val="21011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# downloads per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14576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B6666-5988-4F28-81AF-C633745C485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F06A-4F42-4E6E-8834-DFFF8254B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06A-4F42-4E6E-8834-DFFF8254B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9ED9-ABFE-43D7-B4CD-136C7744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023-DB65-495C-87E2-39C07300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6CE0-D418-4B45-BECA-458E019D0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5E75-D7F6-4ACB-AA0C-63E18C0B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C6E5-7F1E-479C-B48C-BEE4858E4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CE9A-C562-4103-9C1B-DA8043253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0CA9-CACD-4DB6-8330-A18E42AD0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314F-18BF-4A38-B49C-DA4013FC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9163-CF71-46B0-B7F9-9A3C5A25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0D1FD-C838-4735-916E-3BE7B692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3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1D0B-C363-49E0-9FDE-4CDDF4B2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43B0010-7486-479B-9FDF-3FD3C047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awsis.meteoswiss.ch/GAWSIS" TargetMode="External"/><Relationship Id="rId3" Type="http://schemas.openxmlformats.org/officeDocument/2006/relationships/hyperlink" Target="https://cams27.aeronomie.be/" TargetMode="External"/><Relationship Id="rId7" Type="http://schemas.openxmlformats.org/officeDocument/2006/relationships/hyperlink" Target="https://www.woudc.org/" TargetMode="External"/><Relationship Id="rId2" Type="http://schemas.openxmlformats.org/officeDocument/2006/relationships/hyperlink" Target="https://www.ceda.ac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tris.nilu.no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nors.aeronomie.be/index.php/nors-validation-server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atmosphere.copernicus.eu/" TargetMode="Externa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daccdemo.org/sites/default/files/docs/NDACC_Data_Versioning_2_3_Main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acc.org/" TargetMode="External"/><Relationship Id="rId2" Type="http://schemas.openxmlformats.org/officeDocument/2006/relationships/hyperlink" Target="http://www.ndsc.ncep.noaa.gov/P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ir.larc.nasa.gov/cgi-bin/NDscan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-air.larc.nasa.gov/missions/nda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-air.larc.nasa.gov/missions/nda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ndacc.org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www.ndsc.ncep.noaa.gov/P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9129" y="701873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NDACC Data Host Facility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551" y="3057118"/>
            <a:ext cx="7943849" cy="2657882"/>
          </a:xfrm>
        </p:spPr>
        <p:txBody>
          <a:bodyPr/>
          <a:lstStyle/>
          <a:p>
            <a:pPr marL="234950" indent="-234950" algn="l" eaLnBrk="1" hangingPunct="1">
              <a:lnSpc>
                <a:spcPct val="80000"/>
              </a:lnSpc>
            </a:pPr>
            <a:r>
              <a:rPr lang="en-US" sz="2800" dirty="0"/>
              <a:t>• Data Archiving </a:t>
            </a:r>
          </a:p>
          <a:p>
            <a:pPr marL="231775" indent="-231775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Data Retrieval</a:t>
            </a:r>
          </a:p>
          <a:p>
            <a:pPr marL="234950" indent="-234950" algn="l" eaLnBrk="1" hangingPunct="1">
              <a:lnSpc>
                <a:spcPct val="80000"/>
              </a:lnSpc>
              <a:buFontTx/>
              <a:buChar char="•"/>
            </a:pPr>
            <a:r>
              <a:rPr lang="en-US" sz="2800" dirty="0"/>
              <a:t>NDACC Partners and Downstream Databases</a:t>
            </a:r>
          </a:p>
          <a:p>
            <a:pPr marL="234950" indent="-234950" algn="l" eaLnBrk="1" hangingPunct="1">
              <a:lnSpc>
                <a:spcPct val="80000"/>
              </a:lnSpc>
              <a:buFontTx/>
              <a:buChar char="•"/>
            </a:pPr>
            <a:r>
              <a:rPr lang="en-US" sz="2800" dirty="0"/>
              <a:t>DOI, Data License, Data Versions</a:t>
            </a:r>
          </a:p>
          <a:p>
            <a:pPr marL="234950" indent="-234950" algn="l" eaLnBrk="1" hangingPunct="1">
              <a:lnSpc>
                <a:spcPct val="80000"/>
              </a:lnSpc>
              <a:buFontTx/>
              <a:buChar char="•"/>
            </a:pPr>
            <a:r>
              <a:rPr lang="en-US" sz="2800" dirty="0"/>
              <a:t>Transition to </a:t>
            </a:r>
            <a:r>
              <a:rPr lang="en-US" sz="2800" dirty="0" err="1"/>
              <a:t>LaRC</a:t>
            </a:r>
            <a:endParaRPr lang="en-US" sz="2800" dirty="0"/>
          </a:p>
          <a:p>
            <a:pPr marL="234950" indent="-234950" algn="l" eaLnBrk="1" hangingPunct="1">
              <a:lnSpc>
                <a:spcPct val="80000"/>
              </a:lnSpc>
              <a:buFontTx/>
              <a:buChar char="•"/>
            </a:pPr>
            <a:r>
              <a:rPr lang="en-US" sz="2800" dirty="0"/>
              <a:t>Resource Information</a:t>
            </a:r>
          </a:p>
          <a:p>
            <a:pPr algn="l"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14475" y="1875177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J. D. Wild ESSIC/UMD; NOAA/NESDIS</a:t>
            </a:r>
          </a:p>
          <a:p>
            <a:pPr algn="ctr"/>
            <a:r>
              <a:rPr lang="en-US" sz="1600" i="1" dirty="0"/>
              <a:t>G. Chen:  NASA/</a:t>
            </a:r>
            <a:r>
              <a:rPr lang="en-US" sz="1600" i="1" dirty="0" err="1"/>
              <a:t>LaRC</a:t>
            </a:r>
            <a:r>
              <a:rPr lang="en-US" sz="1600" i="1" dirty="0"/>
              <a:t>, A. </a:t>
            </a:r>
            <a:r>
              <a:rPr lang="en-US" sz="1600" i="1" dirty="0" err="1"/>
              <a:t>Aknan</a:t>
            </a:r>
            <a:r>
              <a:rPr lang="en-US" sz="1600" i="1" dirty="0"/>
              <a:t>:  SSAI; NASA/</a:t>
            </a:r>
            <a:r>
              <a:rPr lang="en-US" sz="1600" i="1" dirty="0" err="1"/>
              <a:t>LaRC</a:t>
            </a:r>
            <a:endParaRPr lang="en-US" sz="1600" i="1" dirty="0"/>
          </a:p>
          <a:p>
            <a:pPr algn="ctr"/>
            <a:endParaRPr lang="en-US" sz="1600" i="1" dirty="0"/>
          </a:p>
          <a:p>
            <a:pPr algn="ctr"/>
            <a:r>
              <a:rPr lang="en-US" b="1" i="1" dirty="0">
                <a:solidFill>
                  <a:srgbClr val="00B050"/>
                </a:solidFill>
              </a:rPr>
              <a:t>R. Lin now retired!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2" name="Picture 11" descr="noaal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DACC_Logo_C10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1524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**</a:t>
            </a:r>
            <a:r>
              <a:rPr lang="en-US" sz="2400" b="1" dirty="0">
                <a:solidFill>
                  <a:srgbClr val="0000FF"/>
                </a:solidFill>
              </a:rPr>
              <a:t> RD Submissions </a:t>
            </a:r>
            <a:r>
              <a:rPr lang="en-US" sz="2400" b="1" dirty="0">
                <a:solidFill>
                  <a:srgbClr val="FF0000"/>
                </a:solidFill>
              </a:rPr>
              <a:t>**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509" y="913219"/>
            <a:ext cx="474889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</a:tabLst>
            </a:pPr>
            <a:r>
              <a:rPr lang="en-US" sz="1600" b="1" u="sng" dirty="0">
                <a:solidFill>
                  <a:srgbClr val="0000FF"/>
                </a:solidFill>
              </a:rPr>
              <a:t>Use of RD Directories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RD directories are a service to NDACC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RD Data submitted to these directories is </a:t>
            </a:r>
            <a:r>
              <a:rPr lang="en-US" sz="1400" b="1" dirty="0">
                <a:solidFill>
                  <a:srgbClr val="FF0000"/>
                </a:solidFill>
              </a:rPr>
              <a:t>NOT NDACC data</a:t>
            </a:r>
            <a:r>
              <a:rPr lang="en-US" sz="1400" dirty="0"/>
              <a:t>, and does not satisfy data submissions requirements as per Data Protocol for Data Providers.</a:t>
            </a:r>
          </a:p>
          <a:p>
            <a:pPr marL="803275" indent="-803275">
              <a:tabLst>
                <a:tab pos="803275" algn="l"/>
              </a:tabLst>
            </a:pPr>
            <a:endParaRPr lang="en-US" sz="1400" b="1" dirty="0"/>
          </a:p>
          <a:p>
            <a:pPr>
              <a:tabLst>
                <a:tab pos="1257300" algn="l"/>
              </a:tabLst>
            </a:pPr>
            <a:r>
              <a:rPr lang="en-US" sz="1600" b="1" u="sng" dirty="0">
                <a:solidFill>
                  <a:srgbClr val="0000FF"/>
                </a:solidFill>
              </a:rPr>
              <a:t>PI stated reasons for using  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have a CAMS obligation to submit 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CAMS is a timeline requirement, not a data type requirement.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tabLst>
                <a:tab pos="1257300" algn="l"/>
              </a:tabLst>
            </a:pPr>
            <a:endParaRPr lang="en-US" sz="1600" b="1" u="sng" dirty="0"/>
          </a:p>
          <a:p>
            <a:pPr>
              <a:tabLst>
                <a:tab pos="1257300" algn="l"/>
              </a:tabLst>
            </a:pPr>
            <a:r>
              <a:rPr lang="en-US" sz="1600" b="1" u="sng" dirty="0">
                <a:solidFill>
                  <a:srgbClr val="0000FF"/>
                </a:solidFill>
              </a:rPr>
              <a:t>Sole reasons to submit data to RD directories</a:t>
            </a:r>
          </a:p>
          <a:p>
            <a:pPr marL="342900" indent="-342900">
              <a:buFont typeface="+mj-lt"/>
              <a:buAutoNum type="arabicPeriod"/>
              <a:tabLst>
                <a:tab pos="803275" algn="l"/>
                <a:tab pos="1257300" algn="l"/>
              </a:tabLst>
            </a:pPr>
            <a:r>
              <a:rPr lang="en-US" sz="1400" dirty="0"/>
              <a:t>Data is </a:t>
            </a:r>
            <a:r>
              <a:rPr lang="en-US" sz="1400" b="1" dirty="0">
                <a:solidFill>
                  <a:srgbClr val="FF0000"/>
                </a:solidFill>
              </a:rPr>
              <a:t>not final NDACC verified product </a:t>
            </a:r>
            <a:r>
              <a:rPr lang="en-US" sz="1400" dirty="0"/>
              <a:t>– not up to NDACC standards, has not been validated, is preliminary, etc.</a:t>
            </a:r>
          </a:p>
          <a:p>
            <a:pPr marL="342900" indent="-342900">
              <a:buFont typeface="+mj-lt"/>
              <a:buAutoNum type="arabicPeriod"/>
              <a:tabLst>
                <a:tab pos="803275" algn="l"/>
                <a:tab pos="1257300" algn="l"/>
              </a:tabLst>
            </a:pPr>
            <a:r>
              <a:rPr lang="en-US" sz="1400" dirty="0"/>
              <a:t>Data is </a:t>
            </a:r>
            <a:r>
              <a:rPr lang="en-US" sz="1400" b="1" dirty="0">
                <a:solidFill>
                  <a:srgbClr val="FF0000"/>
                </a:solidFill>
              </a:rPr>
              <a:t>not from an NDACC affiliated instrument</a:t>
            </a:r>
            <a:r>
              <a:rPr lang="en-US" sz="1400" dirty="0"/>
              <a:t>, or is not and NDACC affiliated data product (</a:t>
            </a:r>
            <a:r>
              <a:rPr lang="en-US" sz="1400" dirty="0" err="1"/>
              <a:t>offaxis</a:t>
            </a:r>
            <a:r>
              <a:rPr lang="en-US" sz="1400" dirty="0"/>
              <a:t> for </a:t>
            </a:r>
            <a:r>
              <a:rPr lang="en-US" sz="1400" dirty="0" err="1"/>
              <a:t>UVVis</a:t>
            </a:r>
            <a:r>
              <a:rPr lang="en-US" sz="1400" dirty="0"/>
              <a:t>).</a:t>
            </a:r>
          </a:p>
          <a:p>
            <a:pPr marL="342900" indent="-342900">
              <a:buFont typeface="+mj-lt"/>
              <a:buAutoNum type="arabicPeriod"/>
              <a:tabLst>
                <a:tab pos="803275" algn="l"/>
                <a:tab pos="1257300" algn="l"/>
              </a:tabLst>
            </a:pPr>
            <a:r>
              <a:rPr lang="en-US" sz="1400" dirty="0"/>
              <a:t>Data is </a:t>
            </a:r>
            <a:r>
              <a:rPr lang="en-US" sz="1400" b="1" dirty="0">
                <a:solidFill>
                  <a:srgbClr val="FF0000"/>
                </a:solidFill>
              </a:rPr>
              <a:t>not of standard granularity </a:t>
            </a:r>
            <a:r>
              <a:rPr lang="en-US" sz="1400" dirty="0"/>
              <a:t>(</a:t>
            </a:r>
            <a:r>
              <a:rPr lang="en-US" sz="1400" dirty="0" err="1"/>
              <a:t>ie</a:t>
            </a:r>
            <a:r>
              <a:rPr lang="en-US" sz="1400" dirty="0"/>
              <a:t> submitting fast delivery daily files to be later consolidated to monthly or yearly files and resubmitted to Consolidated Directories).</a:t>
            </a:r>
          </a:p>
          <a:p>
            <a:pPr>
              <a:tabLst>
                <a:tab pos="803275" algn="l"/>
                <a:tab pos="1257300" algn="l"/>
              </a:tabLst>
            </a:pPr>
            <a:endParaRPr lang="en-US" sz="1400" dirty="0"/>
          </a:p>
          <a:p>
            <a:pPr>
              <a:tabLst>
                <a:tab pos="1257300" algn="l"/>
              </a:tabLst>
            </a:pP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61" y="738419"/>
            <a:ext cx="2761239" cy="3985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495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NDACC Affiliated Data</a:t>
            </a:r>
          </a:p>
          <a:p>
            <a:r>
              <a:rPr lang="en-US" dirty="0"/>
              <a:t>NDACC Service Directories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534401" y="2514600"/>
            <a:ext cx="4571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599" y="4218570"/>
            <a:ext cx="667761" cy="1053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62599" y="3351956"/>
            <a:ext cx="667761" cy="8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2599" y="1600200"/>
            <a:ext cx="667761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599" y="2970957"/>
            <a:ext cx="667761" cy="89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534400" y="2057400"/>
            <a:ext cx="4571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62599" y="1600200"/>
            <a:ext cx="0" cy="3505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991599" y="2057400"/>
            <a:ext cx="1" cy="335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534400" y="5410200"/>
            <a:ext cx="457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F6B5A0-9600-4509-B143-65A45DB89F99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23" name="Picture 22" descr="noaalg">
              <a:extLst>
                <a:ext uri="{FF2B5EF4-FFF2-40B4-BE49-F238E27FC236}">
                  <a16:creationId xmlns:a16="http://schemas.microsoft.com/office/drawing/2014/main" id="{A8602DD2-8892-4707-AEA9-5E37B39B7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NDACC_Logo_C10_small">
              <a:extLst>
                <a:ext uri="{FF2B5EF4-FFF2-40B4-BE49-F238E27FC236}">
                  <a16:creationId xmlns:a16="http://schemas.microsoft.com/office/drawing/2014/main" id="{3ECEE218-07BF-4092-B99C-3DD61F369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A3CB80-ECF0-4452-962F-369592DF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F90EA4C7-7C10-4A67-AC3B-6554EAFB4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11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848600" cy="1066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Data Retrieval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File Counts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44738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F14416-7ABD-4C60-8B63-0170D8491D82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2" name="Picture 11" descr="noaalg">
              <a:extLst>
                <a:ext uri="{FF2B5EF4-FFF2-40B4-BE49-F238E27FC236}">
                  <a16:creationId xmlns:a16="http://schemas.microsoft.com/office/drawing/2014/main" id="{53B4B0E3-CD77-4888-AC9F-99B001A97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DACC_Logo_C10_small">
              <a:extLst>
                <a:ext uri="{FF2B5EF4-FFF2-40B4-BE49-F238E27FC236}">
                  <a16:creationId xmlns:a16="http://schemas.microsoft.com/office/drawing/2014/main" id="{C08EF1C7-E9D7-4C28-BF7A-C70794957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A7D42D-AA1C-4016-8381-244D3FF29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74C2CB3D-70CE-4D9E-BCCD-A8D1FDF78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56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848600" cy="4572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Top 2021 Data Users: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050"/>
              </p:ext>
            </p:extLst>
          </p:nvPr>
        </p:nvGraphicFramePr>
        <p:xfrm>
          <a:off x="76199" y="762000"/>
          <a:ext cx="8991601" cy="3981750"/>
        </p:xfrm>
        <a:graphic>
          <a:graphicData uri="http://schemas.openxmlformats.org/drawingml/2006/table">
            <a:tbl>
              <a:tblPr firstRow="1" firstCol="1" bandRow="1"/>
              <a:tblGrid>
                <a:gridCol w="67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39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NDACC DHF at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CPC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NDACC DHF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at </a:t>
                      </a:r>
                      <a:r>
                        <a:rPr lang="en-US" sz="1600" b="1" baseline="0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LaRC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986713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108910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NASA, GSFC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6667581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BIRA, Belgium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OMA, Belgium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599203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NASA, GSFC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Univ. of Science and Tech, China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69697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Cox Communications, Virginia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Telecom, Norway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65730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NASA, Redstone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Arsenal, Alabama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32687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OMA,</a:t>
                      </a:r>
                      <a:r>
                        <a:rPr lang="en-US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Belgium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Bremen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30759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Univ.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Pierre&amp;Madame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Currie, 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14848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NASA,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California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21583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Univ. Leeds, Great Britain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8080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DWD, Germany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Telecom, Belgium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5885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Leibniz-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Germany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15690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DWD, Germany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5751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NASA,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Redstone Arsenal, Alabama, Washington State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OHP, 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5630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Microsoft Corp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4924961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Top 2020 Data Users:</a:t>
            </a:r>
            <a:r>
              <a:rPr lang="en-US" sz="1600" dirty="0"/>
              <a:t>  Univ. Science/Tech, China (206037), University of Toronto (134922)</a:t>
            </a:r>
          </a:p>
          <a:p>
            <a:r>
              <a:rPr lang="en-US" sz="1600" b="1" dirty="0"/>
              <a:t>Top 2019 Data Users:  </a:t>
            </a:r>
            <a:r>
              <a:rPr lang="en-US" sz="1600" dirty="0"/>
              <a:t>Chinese </a:t>
            </a:r>
            <a:r>
              <a:rPr lang="en-US" sz="1600" dirty="0" err="1"/>
              <a:t>Acad</a:t>
            </a:r>
            <a:r>
              <a:rPr lang="en-US" sz="1600" dirty="0"/>
              <a:t> of Science(249590), Rutherford Appleton (152526)</a:t>
            </a:r>
          </a:p>
          <a:p>
            <a:r>
              <a:rPr lang="en-US" sz="1600" b="1" dirty="0"/>
              <a:t>Top 2018 Data Users:  </a:t>
            </a:r>
            <a:r>
              <a:rPr lang="en-US" sz="1600" dirty="0"/>
              <a:t>BIRA, Belgium (263667), NASA GSFC (257647)</a:t>
            </a:r>
          </a:p>
          <a:p>
            <a:r>
              <a:rPr lang="en-US" sz="1600" b="1" dirty="0"/>
              <a:t>Top 2017 Data Users:  </a:t>
            </a:r>
            <a:r>
              <a:rPr lang="en-US" sz="1600" dirty="0"/>
              <a:t>Telecom, Netherlands (403659); </a:t>
            </a:r>
            <a:r>
              <a:rPr lang="en-US" sz="1600" dirty="0" err="1"/>
              <a:t>Obs</a:t>
            </a:r>
            <a:r>
              <a:rPr lang="en-US" sz="1600" dirty="0"/>
              <a:t> Midi-Pyrenees (35447)</a:t>
            </a:r>
          </a:p>
          <a:p>
            <a:r>
              <a:rPr lang="en-US" sz="1600" b="1" dirty="0"/>
              <a:t>Top 2016 Data Users:  </a:t>
            </a:r>
            <a:r>
              <a:rPr lang="en-US" sz="1600" dirty="0"/>
              <a:t>Univ. Leeds (120528); US EPA (111587)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3F171A-8628-4B08-BCD5-63949A63F28D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4" name="Picture 13" descr="noaalg">
              <a:extLst>
                <a:ext uri="{FF2B5EF4-FFF2-40B4-BE49-F238E27FC236}">
                  <a16:creationId xmlns:a16="http://schemas.microsoft.com/office/drawing/2014/main" id="{5989C8E4-FDA7-4E19-AE31-19471A68A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NDACC_Logo_C10_small">
              <a:extLst>
                <a:ext uri="{FF2B5EF4-FFF2-40B4-BE49-F238E27FC236}">
                  <a16:creationId xmlns:a16="http://schemas.microsoft.com/office/drawing/2014/main" id="{8DCA1224-C316-4FEF-AA86-2CB1C5CF6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5A28DA-DE63-41F4-9321-3426AF251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CC4E28CF-4AC4-4E56-B55A-23E267223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228601"/>
            <a:ext cx="77724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>
                <a:solidFill>
                  <a:srgbClr val="0000FF"/>
                </a:solidFill>
              </a:rPr>
              <a:t>NDACC Data Retrieval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6" name="Picture 5" descr="noaal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NDACC_Logo_C10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September 2021 – Virtual meeting</a:t>
              </a:r>
            </a:p>
          </p:txBody>
        </p:sp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66963"/>
              </p:ext>
            </p:extLst>
          </p:nvPr>
        </p:nvGraphicFramePr>
        <p:xfrm>
          <a:off x="838200" y="1133825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461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5800" y="228601"/>
            <a:ext cx="77724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>
                <a:solidFill>
                  <a:srgbClr val="0000FF"/>
                </a:solidFill>
              </a:rPr>
              <a:t>NDACC Data Retrieval</a:t>
            </a:r>
          </a:p>
        </p:txBody>
      </p:sp>
      <p:graphicFrame>
        <p:nvGraphicFramePr>
          <p:cNvPr id="11" name="Group 5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2745"/>
              </p:ext>
            </p:extLst>
          </p:nvPr>
        </p:nvGraphicFramePr>
        <p:xfrm>
          <a:off x="228600" y="722701"/>
          <a:ext cx="8610599" cy="5525699"/>
        </p:xfrm>
        <a:graphic>
          <a:graphicData uri="http://schemas.openxmlformats.org/drawingml/2006/table">
            <a:tbl>
              <a:tblPr/>
              <a:tblGrid>
                <a:gridCol w="105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2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2541">
                  <a:extLst>
                    <a:ext uri="{9D8B030D-6E8A-4147-A177-3AD203B41FA5}">
                      <a16:colId xmlns:a16="http://schemas.microsoft.com/office/drawing/2014/main" val="2474766650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files in database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file transfers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files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CPC Web (Private)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CPC Anon ftp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Bksnde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Brewer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Dobson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8459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9425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45444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Dustsonde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32542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Lidar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33858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116472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93698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71682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Mwave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34866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36965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135488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119290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O3sonde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48607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299949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101633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Spt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UV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 Vis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56444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88786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212064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167758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210324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WVsonde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180041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233850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908566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447216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519407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EA1AD4E-43C4-4F30-9636-D91356ABA4E7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4" name="Picture 13" descr="noaalg">
              <a:extLst>
                <a:ext uri="{FF2B5EF4-FFF2-40B4-BE49-F238E27FC236}">
                  <a16:creationId xmlns:a16="http://schemas.microsoft.com/office/drawing/2014/main" id="{45EE8005-36FA-449B-9DB5-52EEB6C71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NDACC_Logo_C10_small">
              <a:extLst>
                <a:ext uri="{FF2B5EF4-FFF2-40B4-BE49-F238E27FC236}">
                  <a16:creationId xmlns:a16="http://schemas.microsoft.com/office/drawing/2014/main" id="{E11924A5-5C2B-4639-A827-96D3E8A32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0193AD-9E61-4EF6-B512-9D2D24EB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C9E2668C-E72F-4443-A82B-A1EEE7601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64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6" y="1219200"/>
            <a:ext cx="7658100" cy="1600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DHF Partners and Downstream Databases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13C833-46DF-4942-9AAC-321FD4F54C4B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0" name="Picture 9" descr="noaalg">
              <a:extLst>
                <a:ext uri="{FF2B5EF4-FFF2-40B4-BE49-F238E27FC236}">
                  <a16:creationId xmlns:a16="http://schemas.microsoft.com/office/drawing/2014/main" id="{17E07A16-D845-4AA7-B32B-DC3272AAA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DACC_Logo_C10_small">
              <a:extLst>
                <a:ext uri="{FF2B5EF4-FFF2-40B4-BE49-F238E27FC236}">
                  <a16:creationId xmlns:a16="http://schemas.microsoft.com/office/drawing/2014/main" id="{C1D18FE3-3528-491F-B440-4BAE20F52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9B0516-54F8-405C-908C-C3A00C48C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4D49CD59-BFBF-4EB3-92E0-729B7F9F7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85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967" y="152906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DHF Partners and Downstream Databases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" y="762000"/>
            <a:ext cx="9067800" cy="55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kern="0" dirty="0"/>
              <a:t>CEDA – 	(was BADC) Has mirrored NDACC DHF since 1991.  Is retaining all data mirrored so far, 	but not reorganizing codes to mirror DHF at </a:t>
            </a:r>
            <a:r>
              <a:rPr lang="en-US" altLang="en-US" sz="1400" kern="0" dirty="0" err="1"/>
              <a:t>LaRC</a:t>
            </a:r>
            <a:r>
              <a:rPr lang="en-US" altLang="en-US" sz="1400" kern="0" dirty="0"/>
              <a:t>, </a:t>
            </a:r>
            <a:r>
              <a:rPr lang="en-US" altLang="en-US" sz="1400" i="1" kern="0" dirty="0">
                <a:hlinkClick r:id="rId2"/>
              </a:rPr>
              <a:t>https://www.ceda.ac.uk/</a:t>
            </a:r>
            <a:r>
              <a:rPr lang="en-US" altLang="en-US" sz="1400" i="1" kern="0" dirty="0"/>
              <a:t>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i="1" kern="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NILU/EVDC – 	Full mirror NDACC DHF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CAMS-27 – 	Financially supports specific PIs for RD data with increased data format standards</a:t>
            </a:r>
          </a:p>
          <a:p>
            <a:pPr algn="l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400" dirty="0"/>
              <a:t>	</a:t>
            </a:r>
            <a:r>
              <a:rPr lang="en-US" sz="1400" i="1" dirty="0">
                <a:cs typeface="Arial" panose="020B0604020202020204" pitchFamily="34" charset="0"/>
                <a:hlinkClick r:id="rId3"/>
              </a:rPr>
              <a:t> https://cams27.aeronomie.be/</a:t>
            </a:r>
            <a:r>
              <a:rPr lang="en-US" sz="1400" i="1" dirty="0">
                <a:cs typeface="Arial" panose="020B0604020202020204" pitchFamily="34" charset="0"/>
              </a:rPr>
              <a:t>, </a:t>
            </a:r>
            <a:r>
              <a:rPr lang="en-US" sz="1400" i="1" dirty="0">
                <a:cs typeface="Arial" panose="020B0604020202020204" pitchFamily="34" charset="0"/>
                <a:hlinkClick r:id="rId4"/>
              </a:rPr>
              <a:t>https://atmosphere.copernicus.eu/</a:t>
            </a:r>
            <a:r>
              <a:rPr lang="en-US" sz="1400" i="1" dirty="0">
                <a:cs typeface="Arial" panose="020B0604020202020204" pitchFamily="34" charset="0"/>
              </a:rPr>
              <a:t> </a:t>
            </a: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NORS/GEOMON – Predecessors to ACTRIS, </a:t>
            </a:r>
            <a:r>
              <a:rPr lang="en-US" altLang="en-US" sz="1400" i="1" dirty="0">
                <a:hlinkClick r:id="rId5"/>
              </a:rPr>
              <a:t>https://nors.aeronomie.be/index.php/nors-validation-server</a:t>
            </a:r>
            <a:r>
              <a:rPr lang="en-US" altLang="en-US" sz="1400" i="1" dirty="0"/>
              <a:t>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ACTRIS – 	Copies NDACC metadata, NDACC data for ACTRIS PIs, </a:t>
            </a:r>
            <a:r>
              <a:rPr lang="en-US" altLang="en-US" sz="1400" i="1" dirty="0">
                <a:hlinkClick r:id="rId6"/>
              </a:rPr>
              <a:t>https://actris.nilu.no</a:t>
            </a:r>
            <a:r>
              <a:rPr lang="en-US" altLang="en-US" sz="1400" i="1" dirty="0"/>
              <a:t>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ECMWF/C3S – 	Copy (with PI explicit consent) of data for use at C3S – MOU signed July 2021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WOUDC – 	Copy of file metadata for search engines. Has copied data in past, </a:t>
            </a:r>
            <a:r>
              <a:rPr lang="en-US" altLang="en-US" sz="1400" i="1" dirty="0">
                <a:hlinkClick r:id="rId7"/>
              </a:rPr>
              <a:t>https://www.woudc.org</a:t>
            </a:r>
            <a:r>
              <a:rPr lang="en-US" altLang="en-US" sz="1400" i="1" dirty="0"/>
              <a:t>  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GAWSIS – 	Copy/Coordination of metadata for search engine, </a:t>
            </a:r>
            <a:r>
              <a:rPr lang="en-US" altLang="en-US" sz="1400" i="1" dirty="0">
                <a:hlinkClick r:id="rId8"/>
              </a:rPr>
              <a:t>https://gawsis.meteoswiss.ch/GAWSIS</a:t>
            </a:r>
            <a:r>
              <a:rPr lang="en-US" altLang="en-US" sz="1400" i="1" dirty="0"/>
              <a:t>  </a:t>
            </a:r>
            <a:r>
              <a:rPr lang="en-US" altLang="en-US" sz="1400" i="1"/>
              <a:t>	</a:t>
            </a:r>
            <a:r>
              <a:rPr lang="en-US" altLang="en-US" sz="1400"/>
              <a:t>– MOU </a:t>
            </a:r>
            <a:r>
              <a:rPr lang="en-US" altLang="en-US" sz="1400" dirty="0"/>
              <a:t>in process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altLang="en-US" sz="140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DCIO – 	Copy of file metadata for search engines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1400" dirty="0"/>
              <a:t>AVDC – 	Copy of file metadata for search engines</a:t>
            </a:r>
          </a:p>
          <a:p>
            <a:pPr algn="l">
              <a:lnSpc>
                <a:spcPct val="80000"/>
              </a:lnSpc>
              <a:tabLst>
                <a:tab pos="1828800" algn="l"/>
              </a:tabLst>
            </a:pPr>
            <a:endParaRPr lang="en-US" sz="1400" kern="0" dirty="0"/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400" kern="0" dirty="0"/>
              <a:t>BIRA mirror – 	data for internal use at BIRA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</a:pPr>
            <a:endParaRPr lang="en-US" sz="1400" kern="0" dirty="0"/>
          </a:p>
          <a:p>
            <a:pPr algn="l" eaLnBrk="1" hangingPunct="1">
              <a:lnSpc>
                <a:spcPct val="80000"/>
              </a:lnSpc>
            </a:pPr>
            <a:endParaRPr lang="en-US" sz="1400" kern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FEE86F-6A55-4528-A5F4-D7F970C9926A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0" name="Picture 9" descr="noaalg">
              <a:extLst>
                <a:ext uri="{FF2B5EF4-FFF2-40B4-BE49-F238E27FC236}">
                  <a16:creationId xmlns:a16="http://schemas.microsoft.com/office/drawing/2014/main" id="{86F2BA6F-E057-4E64-ACD6-7CDCC869F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DACC_Logo_C10_small">
              <a:extLst>
                <a:ext uri="{FF2B5EF4-FFF2-40B4-BE49-F238E27FC236}">
                  <a16:creationId xmlns:a16="http://schemas.microsoft.com/office/drawing/2014/main" id="{C2FAC2CA-3F35-4541-B5B6-425B46CCF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C7B847-50B3-46B9-A7E2-AA1840279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67328612-7FF3-435F-B515-9FF243FE0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41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6" y="1219200"/>
            <a:ext cx="7658100" cy="1600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DOI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Data License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Data Versions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166AB8-56C4-4091-A89F-78BF90818756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0" name="Picture 9" descr="noaalg">
              <a:extLst>
                <a:ext uri="{FF2B5EF4-FFF2-40B4-BE49-F238E27FC236}">
                  <a16:creationId xmlns:a16="http://schemas.microsoft.com/office/drawing/2014/main" id="{49A5FAFA-82E0-4535-A277-EB9DCD483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DACC_Logo_C10_small">
              <a:extLst>
                <a:ext uri="{FF2B5EF4-FFF2-40B4-BE49-F238E27FC236}">
                  <a16:creationId xmlns:a16="http://schemas.microsoft.com/office/drawing/2014/main" id="{F5B2F7FA-3C5E-46D0-A181-3775135B4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F3A753-1025-4070-B5C6-27E3EE61A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40B96328-DE66-4199-B38E-AD9596260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60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4800" y="-25706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DOIs for NDACC data providers are being published by EVDC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Landing page is at EVDC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Supply information in headers below including: Data Title, Format, License, Description, </a:t>
            </a:r>
            <a:r>
              <a:rPr lang="en-US" sz="1400" dirty="0" err="1"/>
              <a:t>etc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Will link to dataset at the NDACC DHF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Contact Jeannette Wild for more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created, </a:t>
            </a:r>
            <a:r>
              <a:rPr lang="en-US" sz="1400" dirty="0">
                <a:solidFill>
                  <a:srgbClr val="0000FF"/>
                </a:solidFill>
              </a:rPr>
              <a:t>DOI and license information should be added to data files and metadata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" y="1752600"/>
            <a:ext cx="4012259" cy="4562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15" y="1752601"/>
            <a:ext cx="4111785" cy="45624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143837-7523-4A60-85B9-DC8D07B9F009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7" name="Picture 16" descr="noaalg">
              <a:extLst>
                <a:ext uri="{FF2B5EF4-FFF2-40B4-BE49-F238E27FC236}">
                  <a16:creationId xmlns:a16="http://schemas.microsoft.com/office/drawing/2014/main" id="{95B18AD1-C54E-4C10-BB8C-7E5FB4250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NDACC_Logo_C10_small">
              <a:extLst>
                <a:ext uri="{FF2B5EF4-FFF2-40B4-BE49-F238E27FC236}">
                  <a16:creationId xmlns:a16="http://schemas.microsoft.com/office/drawing/2014/main" id="{C8565082-42A3-4269-A962-25244EBCC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0966B1-9256-4C1E-ACFD-8B119D4C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230D9BDD-2F22-47FF-B367-C400A5B85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25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13576"/>
            <a:ext cx="8763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License:  Choose between 3 suggested licenses for NDACC (PIs must decide for their data):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CC0 (most open – credits not even (legally) required ) - in part. for US gov’t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CC-By-SA (4.0) license (open – but credits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CC-BY-NC-SA license (not open for commercial use)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chosen, </a:t>
            </a:r>
            <a:r>
              <a:rPr lang="en-US" sz="1400" b="1" dirty="0">
                <a:solidFill>
                  <a:srgbClr val="0000FF"/>
                </a:solidFill>
              </a:rPr>
              <a:t>Data License information should be added to data files and metadata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Choose carefully.  </a:t>
            </a:r>
            <a:r>
              <a:rPr lang="en-US" sz="1400" b="1" dirty="0">
                <a:solidFill>
                  <a:srgbClr val="FF0000"/>
                </a:solidFill>
              </a:rPr>
              <a:t>Know restrictions by a journal </a:t>
            </a:r>
            <a:r>
              <a:rPr lang="en-US" sz="1400" dirty="0"/>
              <a:t>if you are creating DOI for a journal. ESSD for example requires CC-BY (4.0) or less restrictive.  Contact your funding organization for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Once published, </a:t>
            </a:r>
            <a:r>
              <a:rPr lang="en-US" sz="1400" b="1" dirty="0">
                <a:solidFill>
                  <a:srgbClr val="FF0000"/>
                </a:solidFill>
              </a:rPr>
              <a:t>there cannot be a change </a:t>
            </a:r>
            <a:r>
              <a:rPr lang="en-US" sz="1400" dirty="0"/>
              <a:t>from </a:t>
            </a:r>
            <a:r>
              <a:rPr lang="en-US" sz="1400" b="1" dirty="0">
                <a:solidFill>
                  <a:srgbClr val="0000FF"/>
                </a:solidFill>
              </a:rPr>
              <a:t>less restrictive to more restrictive</a:t>
            </a:r>
            <a:r>
              <a:rPr lang="en-US" sz="1400" dirty="0"/>
              <a:t>.</a:t>
            </a:r>
          </a:p>
          <a:p>
            <a:endParaRPr lang="en-US" dirty="0"/>
          </a:p>
          <a:p>
            <a:r>
              <a:rPr lang="en-US" b="1" dirty="0"/>
              <a:t>Data Versions: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Optional ability to augment DATA_SOURCE to include simple version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Optional ability to augment DATA_SOURCE with text descriptor/keyword (WEEKLY, CENTRAL)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Document at </a:t>
            </a:r>
            <a:r>
              <a:rPr lang="en-US" sz="1400" dirty="0">
                <a:hlinkClick r:id="rId2"/>
              </a:rPr>
              <a:t>www.ndaccdemo.org/sites/default/files/docs/NDACC_Data_Versioning_2_3_Main.pdf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Each WG proposes Keywords which will be centrally managed at GEOMS/DHF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Some approved Keyword examples: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HIRES (Hi-Res)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Monthly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GLASS (algorithm name)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Can include an algorithm or reprocessing version number.</a:t>
            </a:r>
          </a:p>
          <a:p>
            <a:pPr marL="742950" lvl="1" indent="-285750">
              <a:buFontTx/>
              <a:buChar char="-"/>
            </a:pPr>
            <a:endParaRPr lang="en-US" sz="1400" dirty="0"/>
          </a:p>
          <a:p>
            <a:r>
              <a:rPr lang="en-US" dirty="0"/>
              <a:t> </a:t>
            </a:r>
            <a:r>
              <a:rPr lang="en-US" sz="1300" dirty="0"/>
              <a:t>groundbased_lidar.aerosol_nasa.</a:t>
            </a:r>
            <a:r>
              <a:rPr lang="en-US" sz="1300" b="1" dirty="0">
                <a:solidFill>
                  <a:srgbClr val="0000FF"/>
                </a:solidFill>
              </a:rPr>
              <a:t>jpl002</a:t>
            </a:r>
            <a:r>
              <a:rPr lang="en-US" sz="1300" b="1" dirty="0">
                <a:solidFill>
                  <a:srgbClr val="FF0000"/>
                </a:solidFill>
              </a:rPr>
              <a:t>_glass</a:t>
            </a:r>
            <a:r>
              <a:rPr lang="en-US" sz="1300" b="1" dirty="0">
                <a:solidFill>
                  <a:srgbClr val="00B050"/>
                </a:solidFill>
              </a:rPr>
              <a:t>.1.1</a:t>
            </a:r>
            <a:r>
              <a:rPr lang="en-US" sz="1300" dirty="0"/>
              <a:t>_mauna.loa.hi_20040602t063747z_20040602t083820z_001.hdf</a:t>
            </a:r>
          </a:p>
          <a:p>
            <a:r>
              <a:rPr lang="en-US" sz="13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Data License and Data Versions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4600" y="5586055"/>
            <a:ext cx="990600" cy="535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1"/>
          </p:cNvCxnSpPr>
          <p:nvPr/>
        </p:nvCxnSpPr>
        <p:spPr>
          <a:xfrm flipH="1" flipV="1">
            <a:off x="4059954" y="5638800"/>
            <a:ext cx="588246" cy="2571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5557108"/>
            <a:ext cx="402354" cy="2810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8200" y="5742079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Reprocessing version number (after . 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591912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Algorithm name (After _ 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201" y="5646887"/>
            <a:ext cx="219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Traditional Data Source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94D2D3-E597-4691-B497-FADE36D70DAB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21" name="Picture 20" descr="noaalg">
              <a:extLst>
                <a:ext uri="{FF2B5EF4-FFF2-40B4-BE49-F238E27FC236}">
                  <a16:creationId xmlns:a16="http://schemas.microsoft.com/office/drawing/2014/main" id="{E657BBAB-9502-4E16-9612-D3C262679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NDACC_Logo_C10_small">
              <a:extLst>
                <a:ext uri="{FF2B5EF4-FFF2-40B4-BE49-F238E27FC236}">
                  <a16:creationId xmlns:a16="http://schemas.microsoft.com/office/drawing/2014/main" id="{28C4CBBA-CE0B-454A-A191-3BD7CE418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B13090-3B7E-4E55-92A0-846703A7B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id="{283A0B5B-3C53-4386-ADE0-24370A3D9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79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1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NDACC Data Archiving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1600200"/>
            <a:ext cx="5543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Working Group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 Impact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and Proposed Action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Campaign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RD Datasets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B71331-6EC9-46F4-9F93-B4E0637A7604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5" name="Picture 14" descr="noaalg">
              <a:extLst>
                <a:ext uri="{FF2B5EF4-FFF2-40B4-BE49-F238E27FC236}">
                  <a16:creationId xmlns:a16="http://schemas.microsoft.com/office/drawing/2014/main" id="{601B2629-2911-453B-9EA6-917F975EF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NDACC_Logo_C10_small">
              <a:extLst>
                <a:ext uri="{FF2B5EF4-FFF2-40B4-BE49-F238E27FC236}">
                  <a16:creationId xmlns:a16="http://schemas.microsoft.com/office/drawing/2014/main" id="{B738034C-8071-4EC8-90DA-3070B8481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3AE9B2-15A3-4616-84CD-3EEB39D7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49CE653D-E390-4D82-9979-F44D4D3E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848600" cy="1066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**</a:t>
            </a:r>
            <a:r>
              <a:rPr lang="en-US" sz="3200" dirty="0">
                <a:solidFill>
                  <a:srgbClr val="0000FF"/>
                </a:solidFill>
              </a:rPr>
              <a:t> Transition to </a:t>
            </a:r>
            <a:r>
              <a:rPr lang="en-US" sz="3200" dirty="0" err="1">
                <a:solidFill>
                  <a:srgbClr val="0000FF"/>
                </a:solidFill>
              </a:rPr>
              <a:t>LaRC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2DCCBB-CF7E-4D5D-BCD2-D29A3E15C7CC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0" name="Picture 9" descr="noaalg">
              <a:extLst>
                <a:ext uri="{FF2B5EF4-FFF2-40B4-BE49-F238E27FC236}">
                  <a16:creationId xmlns:a16="http://schemas.microsoft.com/office/drawing/2014/main" id="{E9BA59C5-98DF-4D8C-9057-21D8E1108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DACC_Logo_C10_small">
              <a:extLst>
                <a:ext uri="{FF2B5EF4-FFF2-40B4-BE49-F238E27FC236}">
                  <a16:creationId xmlns:a16="http://schemas.microsoft.com/office/drawing/2014/main" id="{88EAB7C4-34B9-4BE4-91B4-E9CE73DFE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F4DBC6-51CC-4BF8-8954-02AC5502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408CCDF6-BFAB-44B0-B083-C50CB04EE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74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NDACC Entities at NOAA/NCEP/CPC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NDACC DHF</a:t>
            </a:r>
          </a:p>
          <a:p>
            <a:pPr lvl="1"/>
            <a:r>
              <a:rPr lang="en-US" sz="1600" dirty="0"/>
              <a:t>Database server (</a:t>
            </a:r>
            <a:r>
              <a:rPr lang="en-US" sz="1600" dirty="0" err="1"/>
              <a:t>wwwdb</a:t>
            </a:r>
            <a:r>
              <a:rPr lang="en-US" sz="1600" dirty="0"/>
              <a:t>) not accessible outside of CPC DHF managers</a:t>
            </a:r>
          </a:p>
          <a:p>
            <a:pPr lvl="1"/>
            <a:r>
              <a:rPr lang="en-US" sz="1600" dirty="0"/>
              <a:t>- houses the relational database RDB</a:t>
            </a:r>
          </a:p>
          <a:p>
            <a:pPr lvl="1"/>
            <a:r>
              <a:rPr lang="en-US" sz="1600" dirty="0"/>
              <a:t>Data ingest area</a:t>
            </a:r>
          </a:p>
          <a:p>
            <a:pPr lvl="1"/>
            <a:r>
              <a:rPr lang="en-US" sz="1600" dirty="0"/>
              <a:t>ftp site for public data</a:t>
            </a:r>
          </a:p>
          <a:p>
            <a:pPr lvl="1"/>
            <a:r>
              <a:rPr lang="en-US" sz="1600" dirty="0"/>
              <a:t>Tools area </a:t>
            </a:r>
            <a:r>
              <a:rPr lang="en-US" sz="1600" dirty="0">
                <a:hlinkClick r:id="rId2"/>
              </a:rPr>
              <a:t>www.ndsc.ncep.noaa.gov/PI</a:t>
            </a:r>
            <a:r>
              <a:rPr lang="en-US" sz="1600" dirty="0"/>
              <a:t> (interface to </a:t>
            </a:r>
            <a:r>
              <a:rPr lang="en-US" sz="1600" dirty="0" err="1"/>
              <a:t>wwwdb</a:t>
            </a:r>
            <a:r>
              <a:rPr lang="en-US" sz="1600" dirty="0"/>
              <a:t> RDB)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NDACC Website </a:t>
            </a:r>
          </a:p>
          <a:p>
            <a:pPr lvl="1"/>
            <a:r>
              <a:rPr lang="en-US" sz="1600" dirty="0">
                <a:hlinkClick r:id="rId3"/>
              </a:rPr>
              <a:t>www.ndacc.org</a:t>
            </a:r>
            <a:r>
              <a:rPr lang="en-US" sz="1600" dirty="0"/>
              <a:t> (and development instances)</a:t>
            </a:r>
          </a:p>
          <a:p>
            <a:pPr lvl="1"/>
            <a:r>
              <a:rPr lang="en-US" sz="1600" dirty="0"/>
              <a:t>- links to NDACC DHF, but does not contain data</a:t>
            </a:r>
          </a:p>
          <a:p>
            <a:pPr lvl="1"/>
            <a:r>
              <a:rPr lang="en-US" sz="1600" dirty="0"/>
              <a:t>Secure (password access) for Steering Committee 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</a:rPr>
              <a:t>www.ndsc.ncep.noaa.gov/sc_space</a:t>
            </a:r>
          </a:p>
          <a:p>
            <a:pPr lvl="1"/>
            <a:endParaRPr lang="en-US" dirty="0"/>
          </a:p>
          <a:p>
            <a:r>
              <a:rPr lang="en-US" b="1" dirty="0"/>
              <a:t>NDACC DHF transition phases</a:t>
            </a:r>
          </a:p>
          <a:p>
            <a:r>
              <a:rPr lang="en-US" b="1" dirty="0"/>
              <a:t>Phase 1 – duplicate DHF functionality at </a:t>
            </a:r>
            <a:r>
              <a:rPr lang="en-US" b="1" dirty="0" err="1"/>
              <a:t>LaRC</a:t>
            </a:r>
            <a:r>
              <a:rPr lang="en-US" b="1" dirty="0"/>
              <a:t> - </a:t>
            </a:r>
            <a:r>
              <a:rPr lang="en-US" b="1" dirty="0">
                <a:solidFill>
                  <a:srgbClr val="00B050"/>
                </a:solidFill>
              </a:rPr>
              <a:t>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Format check &amp; Mirror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ingest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External mirrors and downstream databases, metadata sharing</a:t>
            </a:r>
          </a:p>
          <a:p>
            <a:r>
              <a:rPr lang="en-US" b="1" dirty="0"/>
              <a:t>Phase 2 – Establish full relational database at </a:t>
            </a:r>
            <a:r>
              <a:rPr lang="en-US" b="1" dirty="0" err="1"/>
              <a:t>LaRC</a:t>
            </a:r>
            <a:r>
              <a:rPr lang="en-US" b="1" dirty="0"/>
              <a:t> - </a:t>
            </a:r>
            <a:r>
              <a:rPr lang="en-US" b="1" dirty="0">
                <a:solidFill>
                  <a:srgbClr val="00B050"/>
                </a:solidFill>
              </a:rPr>
              <a:t>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Enable search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Enable NDACC data tools</a:t>
            </a:r>
          </a:p>
          <a:p>
            <a:r>
              <a:rPr lang="en-US" b="1" dirty="0"/>
              <a:t>Phase 3 – Relocate NDACC website – </a:t>
            </a:r>
            <a:r>
              <a:rPr lang="en-US" b="1" dirty="0">
                <a:solidFill>
                  <a:srgbClr val="FF9900"/>
                </a:solidFill>
              </a:rPr>
              <a:t>DUE SUMMER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NDACC DHF Transition – NOAA/CPC to NASA </a:t>
            </a:r>
            <a:r>
              <a:rPr lang="en-US" b="1" dirty="0" err="1">
                <a:solidFill>
                  <a:srgbClr val="0000FF"/>
                </a:solidFill>
              </a:rPr>
              <a:t>LaRC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E60CA4-93BE-408C-9575-1BF2DA7078CC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5" name="Picture 14" descr="noaalg">
              <a:extLst>
                <a:ext uri="{FF2B5EF4-FFF2-40B4-BE49-F238E27FC236}">
                  <a16:creationId xmlns:a16="http://schemas.microsoft.com/office/drawing/2014/main" id="{C3CA744C-05E2-49CE-9C93-93B9A7939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NDACC_Logo_C10_small">
              <a:extLst>
                <a:ext uri="{FF2B5EF4-FFF2-40B4-BE49-F238E27FC236}">
                  <a16:creationId xmlns:a16="http://schemas.microsoft.com/office/drawing/2014/main" id="{DD6AE120-94FF-4D03-84E2-5E09BD53B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9F90A4-5512-4799-90EA-CB8EE8730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B69302B8-851A-4A77-8900-1BF6B8688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13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Phase 1 – duplicate DHF functionality at </a:t>
            </a:r>
            <a:r>
              <a:rPr lang="en-US" sz="1600" b="1" dirty="0" err="1"/>
              <a:t>LaRC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Format check testing of ingest – took sometime to fully test and develop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Mirror of data &amp; metadata - </a:t>
            </a:r>
            <a:r>
              <a:rPr lang="en-US" sz="1400" dirty="0">
                <a:hlinkClick r:id="rId2"/>
              </a:rPr>
              <a:t>https://www-air.larc.nasa.gov/missions/ndacc/</a:t>
            </a:r>
            <a:r>
              <a:rPr lang="en-US" sz="14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NDACC Station Data has been mirrored at </a:t>
            </a:r>
            <a:r>
              <a:rPr lang="en-US" sz="1400" dirty="0" err="1"/>
              <a:t>LaRC</a:t>
            </a:r>
            <a:r>
              <a:rPr lang="en-US" sz="1400" dirty="0"/>
              <a:t> since summer 2020.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Long-term mirror period tested that format checking codes accepted equivalent files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MUSICA, RD, NCEP, GMI, and metadata files are all now at </a:t>
            </a:r>
            <a:r>
              <a:rPr lang="en-US" sz="1400" dirty="0" err="1"/>
              <a:t>LaRC</a:t>
            </a:r>
            <a:endParaRPr lang="en-US" sz="1400" dirty="0"/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ingest - </a:t>
            </a:r>
            <a:r>
              <a:rPr lang="en-US" sz="1400" dirty="0">
                <a:hlinkClick r:id="rId3"/>
              </a:rPr>
              <a:t>https://www-air.larc.nasa.gov/cgi-bin/NDscan</a:t>
            </a:r>
            <a:r>
              <a:rPr lang="en-US" sz="14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CAMS 27 additional checks enabled for files submitted at </a:t>
            </a:r>
            <a:r>
              <a:rPr lang="en-US" sz="1400" dirty="0" err="1"/>
              <a:t>LaRC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b="1" dirty="0">
                <a:solidFill>
                  <a:srgbClr val="0000FF"/>
                </a:solidFill>
              </a:rPr>
              <a:t>All data submission accounts transferred to </a:t>
            </a:r>
            <a:r>
              <a:rPr lang="en-US" sz="1400" b="1" dirty="0" err="1">
                <a:solidFill>
                  <a:srgbClr val="0000FF"/>
                </a:solidFill>
              </a:rPr>
              <a:t>LaRC</a:t>
            </a:r>
            <a:r>
              <a:rPr lang="en-US" sz="1400" b="1" dirty="0">
                <a:solidFill>
                  <a:srgbClr val="0000FF"/>
                </a:solidFill>
              </a:rPr>
              <a:t> as of 5/1/2021</a:t>
            </a:r>
            <a:r>
              <a:rPr lang="en-US" sz="1400" dirty="0"/>
              <a:t>; no ingest at CPC.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IP identification only used for data submission by script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Account / password web interface can be used from any 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NDACC DHF Transition – NOAA/CPC to NASA </a:t>
            </a:r>
            <a:r>
              <a:rPr lang="en-US" b="1" dirty="0" err="1">
                <a:solidFill>
                  <a:srgbClr val="0000FF"/>
                </a:solidFill>
              </a:rPr>
              <a:t>LaRC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9061" r="7182" b="7313"/>
          <a:stretch/>
        </p:blipFill>
        <p:spPr>
          <a:xfrm>
            <a:off x="152400" y="3505200"/>
            <a:ext cx="8877299" cy="25719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2362" y="4743093"/>
            <a:ext cx="3591198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format only or check and archive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195397"/>
            <a:ext cx="2743199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or multiple file upload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99174" y="4419600"/>
            <a:ext cx="2313188" cy="3234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52800" y="3949946"/>
            <a:ext cx="1371600" cy="245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400" y="4315545"/>
            <a:ext cx="2430026" cy="29304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00200" y="3731378"/>
            <a:ext cx="2743200" cy="2032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F6D911-EBFE-42B2-8C30-C7B67365E09F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24" name="Picture 23" descr="noaalg">
              <a:extLst>
                <a:ext uri="{FF2B5EF4-FFF2-40B4-BE49-F238E27FC236}">
                  <a16:creationId xmlns:a16="http://schemas.microsoft.com/office/drawing/2014/main" id="{0D2F064F-9A1A-478C-9CB2-2002C08B8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NDACC_Logo_C10_small">
              <a:extLst>
                <a:ext uri="{FF2B5EF4-FFF2-40B4-BE49-F238E27FC236}">
                  <a16:creationId xmlns:a16="http://schemas.microsoft.com/office/drawing/2014/main" id="{A6A39BE7-3E30-452D-A218-C4FD877AD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12E9C55-BAE2-454A-B095-352433F1C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90066DB6-63FD-47D5-9967-4B4444417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741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07" y="467453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Phase 1 – duplicate DHF functionality at </a:t>
            </a:r>
            <a:r>
              <a:rPr lang="en-US" b="1" dirty="0" err="1"/>
              <a:t>LaRC</a:t>
            </a:r>
            <a:r>
              <a:rPr lang="en-US" b="1" dirty="0"/>
              <a:t> (continued)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User Manuals emailed to all data providers at account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download - </a:t>
            </a:r>
            <a:r>
              <a:rPr lang="en-US" sz="1600" dirty="0">
                <a:hlinkClick r:id="rId2"/>
              </a:rPr>
              <a:t>https://www-air.larc.nasa.gov/missions/ndacc/</a:t>
            </a:r>
            <a:r>
              <a:rPr lang="en-US" sz="16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Web interface or script enabled for public and private</a:t>
            </a:r>
          </a:p>
          <a:p>
            <a:pPr marL="742950" lvl="1" indent="-285750">
              <a:buFontTx/>
              <a:buChar char="-"/>
            </a:pPr>
            <a:r>
              <a:rPr lang="en-US" sz="1600" b="1" dirty="0">
                <a:solidFill>
                  <a:srgbClr val="00B050"/>
                </a:solidFill>
              </a:rPr>
              <a:t>Completed 5/1/2021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External mirrors and downstream databases, metadata sharing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CEDA, NILU/EVDC mirrors, partnerships with BIRA, WOUDC, C3S, ACTRIS</a:t>
            </a:r>
          </a:p>
          <a:p>
            <a:pPr marL="742950" lvl="1" indent="-285750">
              <a:buFontTx/>
              <a:buChar char="-"/>
            </a:pPr>
            <a:r>
              <a:rPr lang="en-US" sz="1600" b="1" dirty="0">
                <a:solidFill>
                  <a:srgbClr val="0000FF"/>
                </a:solidFill>
              </a:rPr>
              <a:t>Completion goal - Fall 2021 </a:t>
            </a:r>
            <a:r>
              <a:rPr lang="en-US" sz="1600" dirty="0"/>
              <a:t>(all but one now complete)</a:t>
            </a:r>
          </a:p>
          <a:p>
            <a:pPr marL="742950" lvl="1" indent="-285750">
              <a:buFontTx/>
              <a:buChar char="-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NDACC DHF Transition – NOAA/CPC to NASA </a:t>
            </a:r>
            <a:r>
              <a:rPr lang="en-US" b="1" dirty="0" err="1">
                <a:solidFill>
                  <a:srgbClr val="0000FF"/>
                </a:solidFill>
              </a:rPr>
              <a:t>LaRC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8" y="3167370"/>
            <a:ext cx="8720077" cy="2776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9EA142-EB37-47E5-AA51-A4090B147606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7" name="Picture 16" descr="noaalg">
              <a:extLst>
                <a:ext uri="{FF2B5EF4-FFF2-40B4-BE49-F238E27FC236}">
                  <a16:creationId xmlns:a16="http://schemas.microsoft.com/office/drawing/2014/main" id="{60AB4E8B-42C7-4EA7-8E1C-FF4ED6E69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NDACC_Logo_C10_small">
              <a:extLst>
                <a:ext uri="{FF2B5EF4-FFF2-40B4-BE49-F238E27FC236}">
                  <a16:creationId xmlns:a16="http://schemas.microsoft.com/office/drawing/2014/main" id="{BACA4554-7589-40D2-AFD8-DC1FD89E1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347E11-BD17-4EED-8D32-EB3B44B9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7AC3C0C8-5C06-48B2-B4DD-B90CC09C4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082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3" y="5334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Phase 2 – Establish full RDB at </a:t>
            </a:r>
            <a:r>
              <a:rPr lang="en-US" b="1" dirty="0" err="1"/>
              <a:t>LaRC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Enable search engines (</a:t>
            </a:r>
            <a:r>
              <a:rPr lang="en-US" sz="1600" dirty="0">
                <a:hlinkClick r:id="rId2"/>
              </a:rPr>
              <a:t>www.ndsc.ncep.noaa.gov/PI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3CC33"/>
                </a:solidFill>
              </a:rPr>
              <a:t>COMPLETE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NDACC DHF Transition – NOAA/CPC to NASA </a:t>
            </a:r>
            <a:r>
              <a:rPr lang="en-US" b="1" dirty="0" err="1">
                <a:solidFill>
                  <a:srgbClr val="0000FF"/>
                </a:solidFill>
              </a:rPr>
              <a:t>LaRC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3340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Phase 3 – Relocate NDACC website including password protected SC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www.ndacc.org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NDACC documents, news, M&amp;A, Station tables,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9900"/>
                </a:solidFill>
              </a:rPr>
              <a:t>Goal – SUMMER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936" y="33528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Enable NDACC data tools </a:t>
            </a:r>
            <a:r>
              <a:rPr lang="en-US" sz="1600" b="1" dirty="0">
                <a:solidFill>
                  <a:srgbClr val="00B050"/>
                </a:solidFill>
              </a:rPr>
              <a:t>(Complete 7/1/2021)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1175"/>
          <a:stretch/>
        </p:blipFill>
        <p:spPr>
          <a:xfrm>
            <a:off x="369730" y="1424738"/>
            <a:ext cx="4843317" cy="17821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283" y="2895600"/>
            <a:ext cx="2439517" cy="2235351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30" y="3657600"/>
            <a:ext cx="3429015" cy="155237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2119365" y="2401621"/>
            <a:ext cx="3443235" cy="3570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91388" y="3021871"/>
            <a:ext cx="3380812" cy="5370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8749" y="2914298"/>
            <a:ext cx="4651" cy="81152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b="19789"/>
          <a:stretch/>
        </p:blipFill>
        <p:spPr>
          <a:xfrm>
            <a:off x="5661683" y="467604"/>
            <a:ext cx="2601998" cy="2350799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C891914-B7B2-46DB-9DF1-30940227D887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26" name="Picture 25" descr="noaalg">
              <a:extLst>
                <a:ext uri="{FF2B5EF4-FFF2-40B4-BE49-F238E27FC236}">
                  <a16:creationId xmlns:a16="http://schemas.microsoft.com/office/drawing/2014/main" id="{D51ADF66-2F85-44DD-B7DE-5A2908B2C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NDACC_Logo_C10_small">
              <a:extLst>
                <a:ext uri="{FF2B5EF4-FFF2-40B4-BE49-F238E27FC236}">
                  <a16:creationId xmlns:a16="http://schemas.microsoft.com/office/drawing/2014/main" id="{78E494A0-1F07-43A0-B3F1-A0CED44F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80D00C-B257-48D9-A54D-22A181F90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8CAAE001-B803-4658-B7A4-87BF48611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02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Trying to submit to CPC DHF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are auto copied to CPC every night.  No need to double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Public vs. Private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LaRC</a:t>
            </a:r>
            <a:r>
              <a:rPr lang="en-US" dirty="0"/>
              <a:t> DHF allows PI to choose public/private per submission.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Default is private ( once public, not reversible).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Where’s my data – it’s not on the public directory listing?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carefully.</a:t>
            </a:r>
          </a:p>
          <a:p>
            <a:pPr lvl="1"/>
            <a:endParaRPr lang="en-US" dirty="0"/>
          </a:p>
          <a:p>
            <a:r>
              <a:rPr lang="en-US" b="1" dirty="0"/>
              <a:t>Account not linked to dataset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set exists in the DHF, but an account owner did not add dataset to list it will submit.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 account profile to add dataset.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NDACC DHF Transition – Common mistakes in Data Transfer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1" name="Picture 10" descr="noaal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DACC_Logo_C10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September 2021 – Virtual meeting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86000"/>
            <a:ext cx="6905625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14" y="4698486"/>
            <a:ext cx="7939355" cy="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737" y="4207877"/>
            <a:ext cx="8382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61028"/>
            <a:ext cx="2152650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NDACC Web Pages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717948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New Item (under development):</a:t>
            </a:r>
          </a:p>
          <a:p>
            <a:r>
              <a:rPr lang="en-US" dirty="0"/>
              <a:t>Create full searchable database for Publication lists</a:t>
            </a:r>
          </a:p>
          <a:p>
            <a:r>
              <a:rPr lang="en-US" dirty="0"/>
              <a:t>Search on Keywords, Year, Author, Journal name</a:t>
            </a:r>
          </a:p>
          <a:p>
            <a:r>
              <a:rPr lang="en-US" dirty="0"/>
              <a:t>OR combinations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3387922"/>
            <a:ext cx="1695448" cy="345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2" y="2133600"/>
            <a:ext cx="6238875" cy="16002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61183" y="2119507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Author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9883" y="2949371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Journal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3395246"/>
            <a:ext cx="93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Keyword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6734" y="1826405"/>
            <a:ext cx="552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Year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9CA713-D313-4071-BD8A-7F16270A48FC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21" name="Picture 20" descr="noaalg">
              <a:extLst>
                <a:ext uri="{FF2B5EF4-FFF2-40B4-BE49-F238E27FC236}">
                  <a16:creationId xmlns:a16="http://schemas.microsoft.com/office/drawing/2014/main" id="{7BBD3EA9-F6CA-4AEC-8DDB-BA4C69A71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NDACC_Logo_C10_small">
              <a:extLst>
                <a:ext uri="{FF2B5EF4-FFF2-40B4-BE49-F238E27FC236}">
                  <a16:creationId xmlns:a16="http://schemas.microsoft.com/office/drawing/2014/main" id="{E502A214-D11F-4E0D-AD29-2C464433C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04B97D-C072-4179-ABFA-433C12F29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id="{D4D68934-510F-4D21-9978-6BF031AFC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1"/>
            <a:ext cx="7772400" cy="4572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NDACC Data Archiving</a:t>
            </a:r>
          </a:p>
        </p:txBody>
      </p:sp>
      <p:graphicFrame>
        <p:nvGraphicFramePr>
          <p:cNvPr id="16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70060"/>
              </p:ext>
            </p:extLst>
          </p:nvPr>
        </p:nvGraphicFramePr>
        <p:xfrm>
          <a:off x="4817212" y="3858997"/>
          <a:ext cx="4326788" cy="1017803"/>
        </p:xfrm>
        <a:graphic>
          <a:graphicData uri="http://schemas.openxmlformats.org/drawingml/2006/table">
            <a:tbl>
              <a:tblPr/>
              <a:tblGrid>
                <a:gridCol w="84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78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files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128212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140834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233850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329052" y="5069295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165 </a:t>
            </a:r>
            <a:r>
              <a:rPr lang="en-US" sz="1400" b="1" dirty="0"/>
              <a:t>Active</a:t>
            </a:r>
            <a:r>
              <a:rPr lang="en-US" sz="1400" dirty="0"/>
              <a:t> Long Term Measurements as defined by the M&amp;A Directory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210789"/>
              </p:ext>
            </p:extLst>
          </p:nvPr>
        </p:nvGraphicFramePr>
        <p:xfrm>
          <a:off x="76200" y="739861"/>
          <a:ext cx="4762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07306"/>
              </p:ext>
            </p:extLst>
          </p:nvPr>
        </p:nvGraphicFramePr>
        <p:xfrm>
          <a:off x="76200" y="3513930"/>
          <a:ext cx="4752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585841"/>
              </p:ext>
            </p:extLst>
          </p:nvPr>
        </p:nvGraphicFramePr>
        <p:xfrm>
          <a:off x="4916507" y="739572"/>
          <a:ext cx="4128198" cy="284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535C9524-322D-443F-B547-999B8B0038B2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5" name="Picture 14" descr="noaalg">
              <a:extLst>
                <a:ext uri="{FF2B5EF4-FFF2-40B4-BE49-F238E27FC236}">
                  <a16:creationId xmlns:a16="http://schemas.microsoft.com/office/drawing/2014/main" id="{A3F1CDB8-A5D4-4D42-8246-B6601007F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NDACC_Logo_C10_small">
              <a:extLst>
                <a:ext uri="{FF2B5EF4-FFF2-40B4-BE49-F238E27FC236}">
                  <a16:creationId xmlns:a16="http://schemas.microsoft.com/office/drawing/2014/main" id="{DE51BE0B-FBB6-41F3-887B-6E60A80C4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09E122-036E-48DB-93F1-87589763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930E4AD9-908C-4F75-B9CC-D0AF5E797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0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1"/>
            <a:ext cx="7720945" cy="48006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5359" y="3886200"/>
            <a:ext cx="6400800" cy="17526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676275"/>
            <a:ext cx="64484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End Dates – As of 10/1/2020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453852" y="3063016"/>
            <a:ext cx="219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Files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296150" y="2590800"/>
            <a:ext cx="523875" cy="17526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20025" y="2286000"/>
            <a:ext cx="561975" cy="3048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4771992"/>
            <a:ext cx="6096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74852" y="4419578"/>
            <a:ext cx="421298" cy="34292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08056" y="4771992"/>
            <a:ext cx="561946" cy="1321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70002" y="4458032"/>
            <a:ext cx="516548" cy="304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86550" y="2895600"/>
            <a:ext cx="476250" cy="15624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162800" y="2019300"/>
            <a:ext cx="590550" cy="8001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479187" y="4539676"/>
            <a:ext cx="542812" cy="29108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021999" y="2895600"/>
            <a:ext cx="557578" cy="1644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579577" y="1828800"/>
            <a:ext cx="507023" cy="1066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502779" y="4675538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24399" y="4667017"/>
            <a:ext cx="68580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405359" y="1371600"/>
            <a:ext cx="5852691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35591" y="1371600"/>
            <a:ext cx="1062322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DFE772-0726-4BDA-8B9E-76E384E7F283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36" name="Picture 35" descr="noaalg">
              <a:extLst>
                <a:ext uri="{FF2B5EF4-FFF2-40B4-BE49-F238E27FC236}">
                  <a16:creationId xmlns:a16="http://schemas.microsoft.com/office/drawing/2014/main" id="{B996556F-3CC1-49CB-A5B2-009D56DCE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NDACC_Logo_C10_small">
              <a:extLst>
                <a:ext uri="{FF2B5EF4-FFF2-40B4-BE49-F238E27FC236}">
                  <a16:creationId xmlns:a16="http://schemas.microsoft.com/office/drawing/2014/main" id="{E62AC6A8-BE41-4B78-884B-5C26D36F0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3A98EC-B689-475F-861C-C92926569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E318C396-8647-4580-8AC2-F9BB37F5F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64" y="4808643"/>
            <a:ext cx="1874833" cy="1985117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5359" y="3886200"/>
            <a:ext cx="6400800" cy="17526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7734" y="152400"/>
            <a:ext cx="64484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Instrument Group Data Compliance - </a:t>
            </a:r>
            <a:r>
              <a:rPr lang="en-US" b="1" dirty="0">
                <a:solidFill>
                  <a:srgbClr val="FF0000"/>
                </a:solidFill>
              </a:rPr>
              <a:t>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67564"/>
            <a:ext cx="1978695" cy="209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793" y="666038"/>
            <a:ext cx="1973625" cy="208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000" y="685086"/>
            <a:ext cx="1956700" cy="2077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996" y="699950"/>
            <a:ext cx="1953649" cy="20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899" y="703076"/>
            <a:ext cx="1911701" cy="2052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32" y="2743200"/>
            <a:ext cx="1892440" cy="2009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3107" y="2743200"/>
            <a:ext cx="1892437" cy="2009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1907" y="2743200"/>
            <a:ext cx="1912693" cy="2025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8759" y="2743200"/>
            <a:ext cx="1914641" cy="2027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2083" y="5026223"/>
            <a:ext cx="2895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Up to date through at least 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2083" y="5257800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Last submission within 1 year, but not up to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083" y="5486400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Data with extenuating circumstances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082" y="5715000"/>
            <a:ext cx="6188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submitted in last 2 years, not in past year, not up to date </a:t>
            </a:r>
            <a:r>
              <a:rPr lang="en-US" sz="1400" b="1" dirty="0"/>
              <a:t>(Black)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700" y="5943600"/>
            <a:ext cx="548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submissions since more than 2 years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13078" y="913331"/>
            <a:ext cx="6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2082" y="914400"/>
            <a:ext cx="2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11131" y="913331"/>
            <a:ext cx="51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3854" y="930470"/>
            <a:ext cx="54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34945" y="913331"/>
            <a:ext cx="56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7955" y="3314524"/>
            <a:ext cx="43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7931" y="3314524"/>
            <a:ext cx="2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56083" y="4648200"/>
            <a:ext cx="2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3526" y="3314524"/>
            <a:ext cx="4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37924" y="3301512"/>
            <a:ext cx="46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3833" y="5040868"/>
            <a:ext cx="61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F09E0F-CF0F-4E8E-AB7D-A5101E6FFEC3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40" name="Picture 39" descr="noaalg">
              <a:extLst>
                <a:ext uri="{FF2B5EF4-FFF2-40B4-BE49-F238E27FC236}">
                  <a16:creationId xmlns:a16="http://schemas.microsoft.com/office/drawing/2014/main" id="{2CF3C6E4-B15D-44BA-A6EE-EFD4A0484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NDACC_Logo_C10_small">
              <a:extLst>
                <a:ext uri="{FF2B5EF4-FFF2-40B4-BE49-F238E27FC236}">
                  <a16:creationId xmlns:a16="http://schemas.microsoft.com/office/drawing/2014/main" id="{ED17D34F-6BD8-4321-8EF3-9A930C84F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C11834-1984-4444-9BF0-18FBD2EF3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63212B5D-6B78-47FD-A4E1-42D0738B2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12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" y="685800"/>
            <a:ext cx="1954640" cy="2069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90601"/>
            <a:ext cx="1798054" cy="206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030" y="682823"/>
            <a:ext cx="1929171" cy="2048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04" y="670018"/>
            <a:ext cx="2061481" cy="2061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41" y="4798680"/>
            <a:ext cx="1897704" cy="20093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08" y="2753861"/>
            <a:ext cx="1993296" cy="19990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1292" y="2776405"/>
            <a:ext cx="1958909" cy="19755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164" y="2753824"/>
            <a:ext cx="1881537" cy="1998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998" y="2771814"/>
            <a:ext cx="1958694" cy="196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4328" y="685801"/>
            <a:ext cx="2077272" cy="2053532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5359" y="3886200"/>
            <a:ext cx="6400800" cy="17526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7734" y="152400"/>
            <a:ext cx="64484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Instrument Group Data Compliance - </a:t>
            </a:r>
            <a:r>
              <a:rPr lang="en-US" b="1" dirty="0">
                <a:solidFill>
                  <a:srgbClr val="0000FF"/>
                </a:solidFill>
              </a:rPr>
              <a:t>2021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083" y="5026223"/>
            <a:ext cx="2895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Up to date through at least 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2083" y="5257800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Last submission within 1 year, but not up to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083" y="5486400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Data with extenuating circumstances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082" y="5715000"/>
            <a:ext cx="6188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submitted in last 2 years, not in past year, not up to date </a:t>
            </a:r>
            <a:r>
              <a:rPr lang="en-US" sz="1400" b="1" dirty="0"/>
              <a:t>(Black)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700" y="5943600"/>
            <a:ext cx="548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submissions since more than 2 years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13078" y="913331"/>
            <a:ext cx="6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2082" y="914400"/>
            <a:ext cx="2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11131" y="913331"/>
            <a:ext cx="51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3854" y="930470"/>
            <a:ext cx="54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34945" y="913331"/>
            <a:ext cx="56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7955" y="3314524"/>
            <a:ext cx="43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7931" y="3314524"/>
            <a:ext cx="2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56083" y="4648200"/>
            <a:ext cx="2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3526" y="3314524"/>
            <a:ext cx="4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8400" y="3301512"/>
            <a:ext cx="46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37275" y="5042159"/>
            <a:ext cx="61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AEB157-CD54-4390-A85E-2CD13C019D6C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36" name="Picture 35" descr="noaalg">
              <a:extLst>
                <a:ext uri="{FF2B5EF4-FFF2-40B4-BE49-F238E27FC236}">
                  <a16:creationId xmlns:a16="http://schemas.microsoft.com/office/drawing/2014/main" id="{1239F4AA-3CAE-4637-B298-1CC9AF21B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NDACC_Logo_C10_small">
              <a:extLst>
                <a:ext uri="{FF2B5EF4-FFF2-40B4-BE49-F238E27FC236}">
                  <a16:creationId xmlns:a16="http://schemas.microsoft.com/office/drawing/2014/main" id="{A2553BC1-3D1B-4129-A4A5-07C4E55CE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9B90A6-5A17-49E9-A566-E4550685D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F44400E9-7115-49D4-975C-EABCF500E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01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1524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FTIR Data Submission Status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Continuing Measurements – Highlights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03" y="3698439"/>
            <a:ext cx="8484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Submission - 2021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stations now submitting in HDF.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Boulder, </a:t>
            </a:r>
            <a:r>
              <a:rPr lang="en-US" sz="1400" dirty="0"/>
              <a:t>newly affiliated this year with data submitted 2010 –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 but one station </a:t>
            </a:r>
            <a:r>
              <a:rPr lang="en-US" sz="1400" b="1" dirty="0">
                <a:solidFill>
                  <a:srgbClr val="00B050"/>
                </a:solidFill>
              </a:rPr>
              <a:t>Green</a:t>
            </a:r>
            <a:r>
              <a:rPr lang="en-US" sz="1400" dirty="0"/>
              <a:t> this year (</a:t>
            </a:r>
            <a:r>
              <a:rPr lang="en-US" sz="1400" b="1" dirty="0"/>
              <a:t>Bremen, Paramaribo, </a:t>
            </a:r>
            <a:r>
              <a:rPr lang="en-US" sz="1400" dirty="0"/>
              <a:t>were</a:t>
            </a:r>
            <a:r>
              <a:rPr lang="en-US" sz="1400" b="1" dirty="0"/>
              <a:t> black </a:t>
            </a:r>
            <a:r>
              <a:rPr lang="en-US" sz="1400" dirty="0"/>
              <a:t>last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FF9900"/>
                </a:solidFill>
              </a:rPr>
              <a:t>Maido</a:t>
            </a:r>
            <a:r>
              <a:rPr lang="en-US" sz="1400" b="1" dirty="0">
                <a:solidFill>
                  <a:srgbClr val="FF9900"/>
                </a:solidFill>
              </a:rPr>
              <a:t> </a:t>
            </a:r>
            <a:r>
              <a:rPr lang="en-US" sz="1400" dirty="0"/>
              <a:t>down since Jan 2020 due to failed Solar Tracker, and COVID impact on repair.</a:t>
            </a:r>
          </a:p>
          <a:p>
            <a:endParaRPr lang="en-US" sz="1400" dirty="0"/>
          </a:p>
          <a:p>
            <a:r>
              <a:rPr lang="en-US" sz="1400" dirty="0"/>
              <a:t>Metadata Files - 2021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All sites are submitted and reasonably up to date.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Boulder </a:t>
            </a:r>
            <a:r>
              <a:rPr lang="en-US" sz="1400" dirty="0"/>
              <a:t>(newly affiliated) submitted metadata file.</a:t>
            </a:r>
          </a:p>
          <a:p>
            <a:endParaRPr lang="en-US" sz="1400" dirty="0"/>
          </a:p>
          <a:p>
            <a:r>
              <a:rPr lang="en-US" sz="1400" dirty="0"/>
              <a:t>Site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Missing reports from </a:t>
            </a:r>
            <a:r>
              <a:rPr lang="en-US" sz="1400" b="1" dirty="0">
                <a:solidFill>
                  <a:srgbClr val="FF0000"/>
                </a:solidFill>
              </a:rPr>
              <a:t>Zugspitze, Toon/Mt </a:t>
            </a:r>
            <a:r>
              <a:rPr lang="en-US" sz="1400" b="1" dirty="0" err="1">
                <a:solidFill>
                  <a:srgbClr val="FF0000"/>
                </a:solidFill>
              </a:rPr>
              <a:t>Barcroft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418" y="838200"/>
            <a:ext cx="23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End 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7000" y="849868"/>
            <a:ext cx="23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 File 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80" y="1219200"/>
            <a:ext cx="2401085" cy="2412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15" y="1219200"/>
            <a:ext cx="2263974" cy="240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608" y="1238012"/>
            <a:ext cx="2434992" cy="238529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77CB4A-51DA-492E-9203-A204C3935A03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9" name="Picture 18" descr="noaalg">
              <a:extLst>
                <a:ext uri="{FF2B5EF4-FFF2-40B4-BE49-F238E27FC236}">
                  <a16:creationId xmlns:a16="http://schemas.microsoft.com/office/drawing/2014/main" id="{13307F69-6D34-4EC5-BD28-00FC514E7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NDACC_Logo_C10_small">
              <a:extLst>
                <a:ext uri="{FF2B5EF4-FFF2-40B4-BE49-F238E27FC236}">
                  <a16:creationId xmlns:a16="http://schemas.microsoft.com/office/drawing/2014/main" id="{935F4209-6D39-4CBB-AF11-A11C7ACF7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0B064E-D75B-4F6C-A0FB-5D7B40FD3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7492FFB0-1958-4539-9AAD-2EA05A2CC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08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543" y="152400"/>
            <a:ext cx="8516655" cy="6858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COVID Impact on Data Submission (from Site Reports)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620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tabLst>
                <a:tab pos="1257300" algn="l"/>
              </a:tabLst>
            </a:pPr>
            <a:r>
              <a:rPr lang="en-US" sz="1600" b="1" u="sng" dirty="0"/>
              <a:t>FTIR</a:t>
            </a:r>
          </a:p>
          <a:p>
            <a:pPr marL="285750" indent="-171450">
              <a:tabLst>
                <a:tab pos="1257300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Arrival </a:t>
            </a:r>
            <a:r>
              <a:rPr lang="en-US" sz="1600" b="1" dirty="0" err="1">
                <a:solidFill>
                  <a:srgbClr val="0000FF"/>
                </a:solidFill>
              </a:rPr>
              <a:t>Hgts</a:t>
            </a:r>
            <a:r>
              <a:rPr lang="en-US" sz="1600" b="1" dirty="0">
                <a:solidFill>
                  <a:srgbClr val="0000FF"/>
                </a:solidFill>
              </a:rPr>
              <a:t>:  </a:t>
            </a:r>
            <a:r>
              <a:rPr lang="en-US" sz="1600" dirty="0"/>
              <a:t>COVID delayed laser replacement losing one month of data Aug-Sept 2021.</a:t>
            </a:r>
          </a:p>
          <a:p>
            <a:pPr marL="285750" indent="-171450">
              <a:tabLst>
                <a:tab pos="1257300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Eureka:  </a:t>
            </a:r>
            <a:r>
              <a:rPr lang="en-US" sz="1600" dirty="0"/>
              <a:t>No operators on site since March 2020, remote operations from Toronto until laser failure in July 2020 ended measurements.  Hope to repair Fall 2021.</a:t>
            </a:r>
          </a:p>
          <a:p>
            <a:pPr marL="285750" indent="-171450">
              <a:tabLst>
                <a:tab pos="1257300" algn="l"/>
              </a:tabLst>
            </a:pPr>
            <a:r>
              <a:rPr lang="en-US" sz="1600" b="1" dirty="0" err="1">
                <a:solidFill>
                  <a:srgbClr val="0000FF"/>
                </a:solidFill>
              </a:rPr>
              <a:t>Jungfraujoch</a:t>
            </a:r>
            <a:r>
              <a:rPr lang="en-US" sz="1600" b="1" dirty="0">
                <a:solidFill>
                  <a:srgbClr val="0000FF"/>
                </a:solidFill>
              </a:rPr>
              <a:t>:  </a:t>
            </a:r>
            <a:r>
              <a:rPr lang="en-US" sz="1600" dirty="0"/>
              <a:t>Failure of device for remote operation, chip shortage, lack of travel/customs issues resulted in data loss Dec 2020 to June 2021.</a:t>
            </a:r>
          </a:p>
          <a:p>
            <a:pPr marL="285750" indent="-171450">
              <a:tabLst>
                <a:tab pos="1257300" algn="l"/>
              </a:tabLst>
            </a:pPr>
            <a:r>
              <a:rPr lang="en-US" sz="1600" b="1" dirty="0" err="1">
                <a:solidFill>
                  <a:srgbClr val="0000FF"/>
                </a:solidFill>
              </a:rPr>
              <a:t>Maido</a:t>
            </a:r>
            <a:r>
              <a:rPr lang="en-US" sz="1600" b="1" dirty="0">
                <a:solidFill>
                  <a:srgbClr val="0000FF"/>
                </a:solidFill>
              </a:rPr>
              <a:t>: </a:t>
            </a:r>
            <a:r>
              <a:rPr lang="en-US" sz="1600" dirty="0"/>
              <a:t>Solar tracker broken, no travel prevents repair.  No measurements since Jan 1, 2020.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92460B-85A5-4ED2-A59D-51717728E856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17" name="Picture 16" descr="noaalg">
              <a:extLst>
                <a:ext uri="{FF2B5EF4-FFF2-40B4-BE49-F238E27FC236}">
                  <a16:creationId xmlns:a16="http://schemas.microsoft.com/office/drawing/2014/main" id="{418E4772-B1E1-4BB2-9997-455FEBB8A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NDACC_Logo_C10_small">
              <a:extLst>
                <a:ext uri="{FF2B5EF4-FFF2-40B4-BE49-F238E27FC236}">
                  <a16:creationId xmlns:a16="http://schemas.microsoft.com/office/drawing/2014/main" id="{D74D6A74-77D0-4103-998D-67076CD3E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6E5F9A-C000-4229-929D-1CBCF2EE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488E689D-E553-4EF2-A216-652CED88B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78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1524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RD Submissions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508" y="681975"/>
            <a:ext cx="851665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</a:tabLst>
            </a:pPr>
            <a:r>
              <a:rPr lang="en-US" sz="1600" b="1" u="sng" dirty="0">
                <a:solidFill>
                  <a:srgbClr val="0000FF"/>
                </a:solidFill>
              </a:rPr>
              <a:t>NDACC Affiliated Instruments also submitting to RD Directories </a:t>
            </a:r>
          </a:p>
          <a:p>
            <a:pPr marL="803275" indent="-803275">
              <a:tabLst>
                <a:tab pos="803275" algn="l"/>
              </a:tabLst>
            </a:pPr>
            <a:endParaRPr lang="en-US" sz="1400" dirty="0"/>
          </a:p>
          <a:p>
            <a:pPr marL="803275" indent="-803275">
              <a:tabLst>
                <a:tab pos="803275" algn="l"/>
              </a:tabLst>
            </a:pPr>
            <a:r>
              <a:rPr lang="en-US" sz="1400" b="1" dirty="0"/>
              <a:t>FTIR:  	</a:t>
            </a:r>
            <a:r>
              <a:rPr lang="en-US" sz="1400" dirty="0"/>
              <a:t>Arrival Heights, Boulder, Bremen, Eureka, </a:t>
            </a:r>
            <a:r>
              <a:rPr lang="en-US" sz="1400" dirty="0" err="1"/>
              <a:t>Harestua</a:t>
            </a:r>
            <a:r>
              <a:rPr lang="en-US" sz="1400" dirty="0"/>
              <a:t>, </a:t>
            </a:r>
            <a:r>
              <a:rPr lang="en-US" sz="1400" dirty="0" err="1"/>
              <a:t>Jungfraujoch</a:t>
            </a:r>
            <a:r>
              <a:rPr lang="en-US" sz="1400" dirty="0"/>
              <a:t>, </a:t>
            </a:r>
            <a:r>
              <a:rPr lang="en-US" sz="1400" dirty="0" err="1"/>
              <a:t>Maido</a:t>
            </a:r>
            <a:r>
              <a:rPr lang="en-US" sz="1400" dirty="0"/>
              <a:t>, Lauder, Mauna Loa, </a:t>
            </a:r>
            <a:r>
              <a:rPr lang="en-US" sz="1400" dirty="0" err="1"/>
              <a:t>Ny</a:t>
            </a:r>
            <a:r>
              <a:rPr lang="en-US" sz="1400" dirty="0"/>
              <a:t> </a:t>
            </a:r>
            <a:r>
              <a:rPr lang="en-US" sz="1400" dirty="0" err="1"/>
              <a:t>Alesund</a:t>
            </a:r>
            <a:r>
              <a:rPr lang="en-US" sz="1400" dirty="0"/>
              <a:t>, Paramaribo, St Petersburg, Thule, Toronto</a:t>
            </a:r>
          </a:p>
          <a:p>
            <a:pPr marL="803275" indent="-803275">
              <a:tabLst>
                <a:tab pos="803275" algn="l"/>
              </a:tabLst>
            </a:pPr>
            <a:endParaRPr lang="en-US" sz="1400" dirty="0"/>
          </a:p>
          <a:p>
            <a:pPr>
              <a:tabLst>
                <a:tab pos="1257300" algn="l"/>
              </a:tabLst>
            </a:pPr>
            <a:endParaRPr lang="en-US" sz="1200" dirty="0"/>
          </a:p>
          <a:p>
            <a:pPr>
              <a:tabLst>
                <a:tab pos="1257300" algn="l"/>
              </a:tabLst>
            </a:pPr>
            <a:endParaRPr lang="en-US" sz="1600" b="1" u="sng" dirty="0"/>
          </a:p>
          <a:p>
            <a:pPr>
              <a:tabLst>
                <a:tab pos="1257300" algn="l"/>
              </a:tabLst>
            </a:pPr>
            <a:r>
              <a:rPr lang="en-US" sz="1600" b="1" u="sng" dirty="0">
                <a:solidFill>
                  <a:srgbClr val="0000FF"/>
                </a:solidFill>
              </a:rPr>
              <a:t>RD Submissions from Non-NDACC Instruments</a:t>
            </a:r>
          </a:p>
          <a:p>
            <a:pPr>
              <a:tabLst>
                <a:tab pos="803275" algn="l"/>
                <a:tab pos="1257300" algn="l"/>
              </a:tabLst>
            </a:pPr>
            <a:r>
              <a:rPr lang="en-US" sz="1400" b="1" dirty="0"/>
              <a:t>FTIR: 	</a:t>
            </a:r>
            <a:r>
              <a:rPr lang="en-US" sz="1400" dirty="0"/>
              <a:t>Porto Velho, </a:t>
            </a:r>
            <a:r>
              <a:rPr lang="en-US" sz="1400" dirty="0" err="1"/>
              <a:t>Garmisch</a:t>
            </a:r>
            <a:r>
              <a:rPr lang="en-US" sz="1400" dirty="0"/>
              <a:t>, </a:t>
            </a:r>
            <a:r>
              <a:rPr lang="en-US" sz="1400" dirty="0" err="1"/>
              <a:t>Sodankyla</a:t>
            </a:r>
            <a:endParaRPr lang="en-US" sz="1400" dirty="0"/>
          </a:p>
          <a:p>
            <a:pPr>
              <a:tabLst>
                <a:tab pos="1257300" algn="l"/>
              </a:tabLst>
            </a:pPr>
            <a:endParaRPr lang="en-US" sz="11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E64F27-9902-426E-ABEC-D03C0EA20965}"/>
              </a:ext>
            </a:extLst>
          </p:cNvPr>
          <p:cNvGrpSpPr/>
          <p:nvPr/>
        </p:nvGrpSpPr>
        <p:grpSpPr>
          <a:xfrm>
            <a:off x="57151" y="6299753"/>
            <a:ext cx="8877298" cy="457320"/>
            <a:chOff x="57151" y="6299753"/>
            <a:chExt cx="8877298" cy="457320"/>
          </a:xfrm>
        </p:grpSpPr>
        <p:pic>
          <p:nvPicPr>
            <p:cNvPr id="20" name="Picture 19" descr="noaalg">
              <a:extLst>
                <a:ext uri="{FF2B5EF4-FFF2-40B4-BE49-F238E27FC236}">
                  <a16:creationId xmlns:a16="http://schemas.microsoft.com/office/drawing/2014/main" id="{0E95C8A5-24E7-4C35-890C-025E7E56C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6299753"/>
              <a:ext cx="457200" cy="4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NDACC_Logo_C10_small">
              <a:extLst>
                <a:ext uri="{FF2B5EF4-FFF2-40B4-BE49-F238E27FC236}">
                  <a16:creationId xmlns:a16="http://schemas.microsoft.com/office/drawing/2014/main" id="{84DA152E-4FC1-42FF-A991-AEED04864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1" y="6337755"/>
              <a:ext cx="533400" cy="41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313086-971E-4434-8D58-50BA7F72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950" y="6333761"/>
              <a:ext cx="952499" cy="404271"/>
            </a:xfrm>
            <a:prstGeom prst="rect">
              <a:avLst/>
            </a:prstGeom>
          </p:spPr>
        </p:pic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3C58470E-AF5A-47F3-AB8D-0F930D6E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37" y="6445657"/>
              <a:ext cx="464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</a:rPr>
                <a:t> June 2022– IRWG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667840"/>
      </p:ext>
    </p:extLst>
  </p:cSld>
  <p:clrMapOvr>
    <a:masterClrMapping/>
  </p:clrMapOvr>
</p:sld>
</file>

<file path=ppt/theme/theme1.xml><?xml version="1.0" encoding="utf-8"?>
<a:theme xmlns:a="http://schemas.openxmlformats.org/drawingml/2006/main" name="NDSC_temp">
  <a:themeElements>
    <a:clrScheme name="NDSC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DSC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DSC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NDSC_temp</Template>
  <TotalTime>54270</TotalTime>
  <Words>2454</Words>
  <Application>Microsoft Office PowerPoint</Application>
  <PresentationFormat>On-screen Show (4:3)</PresentationFormat>
  <Paragraphs>464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NDSC_temp</vt:lpstr>
      <vt:lpstr>NDACC Data Host Facility</vt:lpstr>
      <vt:lpstr>NDACC Data Archiving</vt:lpstr>
      <vt:lpstr>NDACC Data Archiving</vt:lpstr>
      <vt:lpstr>PowerPoint Presentation</vt:lpstr>
      <vt:lpstr>PowerPoint Presentation</vt:lpstr>
      <vt:lpstr>PowerPoint Presentation</vt:lpstr>
      <vt:lpstr>FTIR Data Submission Status  Continuing Measurements – Highlights</vt:lpstr>
      <vt:lpstr>COVID Impact on Data Submission (from Site Reports)</vt:lpstr>
      <vt:lpstr>RD Submissions</vt:lpstr>
      <vt:lpstr>** RD Submissions **</vt:lpstr>
      <vt:lpstr>Data Retrieval File Counts</vt:lpstr>
      <vt:lpstr>Top 2021 Data Users:</vt:lpstr>
      <vt:lpstr>PowerPoint Presentation</vt:lpstr>
      <vt:lpstr>PowerPoint Presentation</vt:lpstr>
      <vt:lpstr>DHF Partners and Downstream Databases</vt:lpstr>
      <vt:lpstr>DHF Partners and Downstream Databases</vt:lpstr>
      <vt:lpstr>DOI Data License Data Versions</vt:lpstr>
      <vt:lpstr>PowerPoint Presentation</vt:lpstr>
      <vt:lpstr>PowerPoint Presentation</vt:lpstr>
      <vt:lpstr>** Transition to LaRC 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NDSC Data Host Facility</dc:title>
  <dc:creator>Wild</dc:creator>
  <cp:lastModifiedBy>Jeannette Wild</cp:lastModifiedBy>
  <cp:revision>1394</cp:revision>
  <dcterms:created xsi:type="dcterms:W3CDTF">2004-09-02T20:01:05Z</dcterms:created>
  <dcterms:modified xsi:type="dcterms:W3CDTF">2022-06-22T16:52:34Z</dcterms:modified>
</cp:coreProperties>
</file>