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82" r:id="rId7"/>
    <p:sldId id="291" r:id="rId8"/>
    <p:sldId id="290" r:id="rId9"/>
    <p:sldId id="292" r:id="rId10"/>
    <p:sldId id="295" r:id="rId11"/>
    <p:sldId id="278" r:id="rId12"/>
    <p:sldId id="293" r:id="rId13"/>
    <p:sldId id="294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364" autoAdjust="0"/>
  </p:normalViewPr>
  <p:slideViewPr>
    <p:cSldViewPr snapToGrid="0">
      <p:cViewPr varScale="1">
        <p:scale>
          <a:sx n="62" d="100"/>
          <a:sy n="6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54CF-3AC4-4945-A84D-416189BE52B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6812-D6CF-42B4-8D2B-6224EA82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pc-vdaf.tropomi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rk4sun.jpl.nasa.gov/toon/linelist/linelis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204" y="2091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NO2 </a:t>
            </a:r>
            <a:r>
              <a:rPr lang="en-US" b="1" dirty="0" smtClean="0"/>
              <a:t>harmonized</a:t>
            </a:r>
            <a:r>
              <a:rPr lang="en-US" dirty="0" smtClean="0"/>
              <a:t> FTIR data set</a:t>
            </a:r>
            <a:br>
              <a:rPr lang="en-US" dirty="0" smtClean="0"/>
            </a:br>
            <a:r>
              <a:rPr lang="en-US" dirty="0" smtClean="0"/>
              <a:t>for the validation of </a:t>
            </a:r>
            <a:r>
              <a:rPr lang="en-US" b="1" dirty="0" smtClean="0"/>
              <a:t>TROPOMI</a:t>
            </a:r>
            <a:r>
              <a:rPr lang="en-US" dirty="0" smtClean="0"/>
              <a:t> Stratospheric NO2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017" y="2900363"/>
            <a:ext cx="9144000" cy="3226915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Corinne </a:t>
            </a:r>
            <a:r>
              <a:rPr lang="en-US" u="sng" dirty="0" err="1" smtClean="0"/>
              <a:t>Vigouroux</a:t>
            </a:r>
            <a:r>
              <a:rPr lang="en-US" u="sng" dirty="0" smtClean="0"/>
              <a:t>, </a:t>
            </a:r>
            <a:r>
              <a:rPr lang="en-US" u="sng" dirty="0" err="1"/>
              <a:t>Bavo</a:t>
            </a:r>
            <a:r>
              <a:rPr lang="en-US" u="sng" dirty="0"/>
              <a:t> </a:t>
            </a:r>
            <a:r>
              <a:rPr lang="en-US" u="sng" dirty="0" err="1" smtClean="0"/>
              <a:t>Langerock</a:t>
            </a:r>
            <a:r>
              <a:rPr lang="en-US" dirty="0" smtClean="0"/>
              <a:t>, Carlos </a:t>
            </a:r>
            <a:r>
              <a:rPr lang="en-US" dirty="0"/>
              <a:t>Aquino </a:t>
            </a:r>
            <a:r>
              <a:rPr lang="en-US" dirty="0" smtClean="0"/>
              <a:t>Bauer, </a:t>
            </a:r>
            <a:r>
              <a:rPr lang="en-US" dirty="0"/>
              <a:t>Thomas </a:t>
            </a:r>
            <a:r>
              <a:rPr lang="en-US" dirty="0" err="1" smtClean="0"/>
              <a:t>Blumenstock</a:t>
            </a:r>
            <a:r>
              <a:rPr lang="en-US" dirty="0" smtClean="0"/>
              <a:t>, </a:t>
            </a:r>
            <a:r>
              <a:rPr lang="en-US" dirty="0"/>
              <a:t>Martine De </a:t>
            </a:r>
            <a:r>
              <a:rPr lang="en-US" dirty="0" err="1" smtClean="0"/>
              <a:t>Mazière</a:t>
            </a:r>
            <a:r>
              <a:rPr lang="en-US" dirty="0" smtClean="0"/>
              <a:t>, </a:t>
            </a:r>
            <a:r>
              <a:rPr lang="en-US" dirty="0"/>
              <a:t>Michel </a:t>
            </a:r>
            <a:r>
              <a:rPr lang="en-US" dirty="0" err="1" smtClean="0"/>
              <a:t>Grutter</a:t>
            </a:r>
            <a:r>
              <a:rPr lang="en-US" dirty="0" smtClean="0"/>
              <a:t>, </a:t>
            </a:r>
            <a:r>
              <a:rPr lang="en-US" dirty="0"/>
              <a:t>James </a:t>
            </a:r>
            <a:r>
              <a:rPr lang="en-US" dirty="0" smtClean="0"/>
              <a:t>Hannigan, </a:t>
            </a:r>
            <a:r>
              <a:rPr lang="en-US" dirty="0"/>
              <a:t>Frank </a:t>
            </a:r>
            <a:r>
              <a:rPr lang="en-US" dirty="0" err="1" smtClean="0"/>
              <a:t>Hase</a:t>
            </a:r>
            <a:r>
              <a:rPr lang="en-US" dirty="0" smtClean="0"/>
              <a:t>, </a:t>
            </a:r>
            <a:r>
              <a:rPr lang="en-US" dirty="0"/>
              <a:t>Nicholas </a:t>
            </a:r>
            <a:r>
              <a:rPr lang="en-US" dirty="0" smtClean="0"/>
              <a:t>Jones, </a:t>
            </a:r>
            <a:r>
              <a:rPr lang="en-US" dirty="0"/>
              <a:t>Rigel </a:t>
            </a:r>
            <a:r>
              <a:rPr lang="en-US" dirty="0" err="1" smtClean="0"/>
              <a:t>Kivi</a:t>
            </a:r>
            <a:r>
              <a:rPr lang="en-US" dirty="0" smtClean="0"/>
              <a:t>, </a:t>
            </a:r>
            <a:r>
              <a:rPr lang="en-US" dirty="0"/>
              <a:t>Eric </a:t>
            </a:r>
            <a:r>
              <a:rPr lang="en-US" dirty="0" err="1" smtClean="0"/>
              <a:t>Lutsch</a:t>
            </a:r>
            <a:r>
              <a:rPr lang="en-US" dirty="0" smtClean="0"/>
              <a:t>, </a:t>
            </a:r>
            <a:r>
              <a:rPr lang="en-US" dirty="0"/>
              <a:t>Emmanuel </a:t>
            </a:r>
            <a:r>
              <a:rPr lang="en-US" dirty="0" err="1" smtClean="0"/>
              <a:t>Mahieu</a:t>
            </a:r>
            <a:r>
              <a:rPr lang="en-US" dirty="0" smtClean="0"/>
              <a:t>, </a:t>
            </a:r>
            <a:r>
              <a:rPr lang="en-US" dirty="0"/>
              <a:t>Maria </a:t>
            </a:r>
            <a:r>
              <a:rPr lang="en-US" dirty="0" smtClean="0"/>
              <a:t>Makarova, </a:t>
            </a:r>
            <a:r>
              <a:rPr lang="en-US" dirty="0"/>
              <a:t>Isamu </a:t>
            </a:r>
            <a:r>
              <a:rPr lang="en-US" dirty="0" err="1" smtClean="0"/>
              <a:t>Morino</a:t>
            </a:r>
            <a:r>
              <a:rPr lang="en-US" dirty="0" smtClean="0"/>
              <a:t>, </a:t>
            </a:r>
            <a:r>
              <a:rPr lang="en-US" dirty="0"/>
              <a:t>Isao </a:t>
            </a:r>
            <a:r>
              <a:rPr lang="en-US" dirty="0" smtClean="0"/>
              <a:t>Murata, </a:t>
            </a:r>
            <a:r>
              <a:rPr lang="en-US" dirty="0" err="1"/>
              <a:t>Tomoo</a:t>
            </a:r>
            <a:r>
              <a:rPr lang="en-US" dirty="0"/>
              <a:t> </a:t>
            </a:r>
            <a:r>
              <a:rPr lang="en-US" dirty="0" err="1" smtClean="0"/>
              <a:t>Nagahama</a:t>
            </a:r>
            <a:r>
              <a:rPr lang="en-US" dirty="0" smtClean="0"/>
              <a:t>, </a:t>
            </a:r>
            <a:r>
              <a:rPr lang="en-US" dirty="0"/>
              <a:t>Justus </a:t>
            </a:r>
            <a:r>
              <a:rPr lang="en-US" dirty="0" err="1" smtClean="0"/>
              <a:t>Notholt</a:t>
            </a:r>
            <a:r>
              <a:rPr lang="en-US" dirty="0" smtClean="0"/>
              <a:t>, </a:t>
            </a:r>
            <a:r>
              <a:rPr lang="en-US" dirty="0"/>
              <a:t>Ivan </a:t>
            </a:r>
            <a:r>
              <a:rPr lang="en-US" dirty="0" smtClean="0"/>
              <a:t>Ortega, </a:t>
            </a:r>
            <a:r>
              <a:rPr lang="en-US" dirty="0"/>
              <a:t>Mathias </a:t>
            </a:r>
            <a:r>
              <a:rPr lang="en-US" dirty="0" smtClean="0"/>
              <a:t>Palm, </a:t>
            </a:r>
            <a:r>
              <a:rPr lang="en-US" dirty="0"/>
              <a:t>Markus </a:t>
            </a:r>
            <a:r>
              <a:rPr lang="en-US" dirty="0" err="1" smtClean="0"/>
              <a:t>Rettinger</a:t>
            </a:r>
            <a:r>
              <a:rPr lang="en-US" dirty="0" smtClean="0"/>
              <a:t>, </a:t>
            </a:r>
            <a:r>
              <a:rPr lang="en-US" dirty="0"/>
              <a:t>Amelie </a:t>
            </a:r>
            <a:r>
              <a:rPr lang="en-US" dirty="0" err="1" smtClean="0"/>
              <a:t>Röhling</a:t>
            </a:r>
            <a:r>
              <a:rPr lang="en-US" dirty="0" smtClean="0"/>
              <a:t>, </a:t>
            </a:r>
            <a:r>
              <a:rPr lang="en-US" dirty="0"/>
              <a:t>Dan </a:t>
            </a:r>
            <a:r>
              <a:rPr lang="en-US" dirty="0" err="1" smtClean="0"/>
              <a:t>Smale</a:t>
            </a:r>
            <a:r>
              <a:rPr lang="en-US" dirty="0" smtClean="0"/>
              <a:t>, </a:t>
            </a:r>
            <a:r>
              <a:rPr lang="en-US" dirty="0"/>
              <a:t>Wolfgang </a:t>
            </a:r>
            <a:r>
              <a:rPr lang="en-US" dirty="0" err="1" smtClean="0"/>
              <a:t>Stremme</a:t>
            </a:r>
            <a:r>
              <a:rPr lang="en-US" dirty="0" smtClean="0"/>
              <a:t>, </a:t>
            </a:r>
            <a:r>
              <a:rPr lang="en-US" dirty="0"/>
              <a:t>Kim </a:t>
            </a:r>
            <a:r>
              <a:rPr lang="en-US" dirty="0" smtClean="0"/>
              <a:t>Strong, </a:t>
            </a:r>
            <a:r>
              <a:rPr lang="en-US" dirty="0" err="1"/>
              <a:t>Youwen</a:t>
            </a:r>
            <a:r>
              <a:rPr lang="en-US" dirty="0"/>
              <a:t> </a:t>
            </a:r>
            <a:r>
              <a:rPr lang="en-US" dirty="0" smtClean="0"/>
              <a:t>Sun, </a:t>
            </a:r>
            <a:r>
              <a:rPr lang="en-US" dirty="0"/>
              <a:t>Ralf </a:t>
            </a:r>
            <a:r>
              <a:rPr lang="en-US" dirty="0" err="1" smtClean="0"/>
              <a:t>Sussmann</a:t>
            </a:r>
            <a:r>
              <a:rPr lang="en-US" dirty="0" smtClean="0"/>
              <a:t>, </a:t>
            </a:r>
            <a:r>
              <a:rPr lang="en-US" dirty="0"/>
              <a:t>Yao </a:t>
            </a:r>
            <a:r>
              <a:rPr lang="en-US" dirty="0" err="1" smtClean="0"/>
              <a:t>Té</a:t>
            </a:r>
            <a:r>
              <a:rPr lang="en-US" dirty="0" smtClean="0"/>
              <a:t>, </a:t>
            </a:r>
            <a:r>
              <a:rPr lang="en-US" dirty="0" err="1"/>
              <a:t>Pucai</a:t>
            </a:r>
            <a:r>
              <a:rPr lang="en-US" dirty="0"/>
              <a:t> </a:t>
            </a:r>
            <a:r>
              <a:rPr lang="en-US" dirty="0" smtClean="0"/>
              <a:t>Wang, </a:t>
            </a:r>
            <a:r>
              <a:rPr lang="en-US" dirty="0"/>
              <a:t>Tyler </a:t>
            </a:r>
            <a:r>
              <a:rPr lang="en-US" dirty="0" err="1" smtClean="0"/>
              <a:t>Wizenberg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Poster presented at the LPS2022; put in Gather at the TCCON/NDACC 2022;</a:t>
            </a:r>
          </a:p>
          <a:p>
            <a:r>
              <a:rPr lang="en-US" dirty="0" smtClean="0"/>
              <a:t>Abstract for the S5P 5</a:t>
            </a:r>
            <a:r>
              <a:rPr lang="en-US" baseline="30000" dirty="0" smtClean="0"/>
              <a:t>th</a:t>
            </a:r>
            <a:r>
              <a:rPr lang="en-US" dirty="0" smtClean="0"/>
              <a:t> Anniversary (October 2022), including HCHO</a:t>
            </a:r>
          </a:p>
          <a:p>
            <a:endParaRPr lang="en-US" dirty="0" smtClean="0"/>
          </a:p>
          <a:p>
            <a:r>
              <a:rPr lang="en-US" dirty="0" smtClean="0"/>
              <a:t>ESA public reports: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https://mpc-vdaf.tropomi.eu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57"/>
          <a:stretch/>
        </p:blipFill>
        <p:spPr>
          <a:xfrm>
            <a:off x="172015" y="105099"/>
            <a:ext cx="7306147" cy="318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81"/>
          <a:stretch/>
        </p:blipFill>
        <p:spPr>
          <a:xfrm>
            <a:off x="66094" y="3429000"/>
            <a:ext cx="7026773" cy="3040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253" r="8054"/>
          <a:stretch/>
        </p:blipFill>
        <p:spPr>
          <a:xfrm>
            <a:off x="5540816" y="105099"/>
            <a:ext cx="6579663" cy="3080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8162" y="4005072"/>
            <a:ext cx="395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clear dependence on the NO2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" y="81605"/>
            <a:ext cx="10515600" cy="72484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Diurnal cycles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94" r="8301"/>
          <a:stretch/>
        </p:blipFill>
        <p:spPr>
          <a:xfrm>
            <a:off x="156313" y="763171"/>
            <a:ext cx="6422104" cy="152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442" r="8735"/>
          <a:stretch/>
        </p:blipFill>
        <p:spPr>
          <a:xfrm>
            <a:off x="82549" y="2293031"/>
            <a:ext cx="6569631" cy="158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307" r="7861"/>
          <a:stretch/>
        </p:blipFill>
        <p:spPr>
          <a:xfrm>
            <a:off x="82549" y="5361282"/>
            <a:ext cx="6309500" cy="1500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559" r="8366"/>
          <a:stretch/>
        </p:blipFill>
        <p:spPr>
          <a:xfrm>
            <a:off x="62179" y="3837069"/>
            <a:ext cx="6350241" cy="1524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2180" y="2817879"/>
            <a:ext cx="5080571" cy="203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TROPOMI and FTIR diurnal cycles look in good agreement at all sites.</a:t>
            </a:r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can differ from one site to another similar one (e.g. Thule vs Eureka; Paris vs Karlsruhe): to explore when more years of data will be available.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25582"/>
            <a:ext cx="10515600" cy="718260"/>
          </a:xfrm>
        </p:spPr>
        <p:txBody>
          <a:bodyPr>
            <a:normAutofit/>
          </a:bodyPr>
          <a:lstStyle/>
          <a:p>
            <a:r>
              <a:rPr lang="en-US" sz="4000" b="1" dirty="0"/>
              <a:t>Seasonal cycle in the bias ? SZA dependence 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77800" y="4134300"/>
            <a:ext cx="11590880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some sites, the differences do show a seasonal cycle, also seen if we plot the differences versus the S5P solar zenith angle (SZA). Some sites does not show this – or as strong - behavior. </a:t>
            </a:r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reason for this still need to be investigated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76" t="5667" r="7934" b="4086"/>
          <a:stretch/>
        </p:blipFill>
        <p:spPr>
          <a:xfrm>
            <a:off x="386243" y="1191866"/>
            <a:ext cx="4662443" cy="2528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65" t="5624" r="7714" b="4504"/>
          <a:stretch/>
        </p:blipFill>
        <p:spPr>
          <a:xfrm>
            <a:off x="5435600" y="1258139"/>
            <a:ext cx="3489769" cy="23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994" y="100206"/>
            <a:ext cx="10515600" cy="69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Sensitivity in the stratosphere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60"/>
          <a:stretch/>
        </p:blipFill>
        <p:spPr>
          <a:xfrm>
            <a:off x="4166056" y="1459431"/>
            <a:ext cx="3808019" cy="2725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89"/>
          <a:stretch/>
        </p:blipFill>
        <p:spPr>
          <a:xfrm>
            <a:off x="121198" y="1459431"/>
            <a:ext cx="3736113" cy="26622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30076" y="447482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mean_dof</a:t>
            </a:r>
            <a:r>
              <a:rPr lang="en-US" dirty="0" smtClean="0"/>
              <a:t> =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1.6418    </a:t>
            </a:r>
            <a:r>
              <a:rPr lang="en-US" dirty="0"/>
              <a:t>0.1980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1.2457</a:t>
            </a:r>
            <a:r>
              <a:rPr lang="en-US" dirty="0"/>
              <a:t>    </a:t>
            </a:r>
            <a:r>
              <a:rPr lang="en-US" dirty="0" smtClean="0"/>
              <a:t>0.1332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mean_tc</a:t>
            </a:r>
            <a:r>
              <a:rPr lang="en-US" dirty="0"/>
              <a:t> </a:t>
            </a:r>
            <a:r>
              <a:rPr lang="en-US" dirty="0" smtClean="0"/>
              <a:t>=1.0e+16 *</a:t>
            </a:r>
            <a:endParaRPr lang="en-US" dirty="0"/>
          </a:p>
          <a:p>
            <a:r>
              <a:rPr lang="en-US" dirty="0"/>
              <a:t>    1.6582    0.8078</a:t>
            </a:r>
          </a:p>
          <a:p>
            <a:r>
              <a:rPr lang="en-US" dirty="0"/>
              <a:t>    0.7474    0.2000</a:t>
            </a:r>
          </a:p>
          <a:p>
            <a:endParaRPr lang="en-US" dirty="0"/>
          </a:p>
          <a:p>
            <a:r>
              <a:rPr lang="en-US" dirty="0"/>
              <a:t>median_TC_diff30 </a:t>
            </a:r>
            <a:r>
              <a:rPr lang="en-US" dirty="0" smtClean="0"/>
              <a:t>=1.0e+15 *</a:t>
            </a:r>
            <a:endParaRPr lang="en-US" dirty="0"/>
          </a:p>
          <a:p>
            <a:r>
              <a:rPr lang="en-US" dirty="0"/>
              <a:t>    4.1862    4.7106</a:t>
            </a:r>
          </a:p>
          <a:p>
            <a:r>
              <a:rPr lang="en-US" dirty="0"/>
              <a:t>    0.9394    </a:t>
            </a:r>
            <a:r>
              <a:rPr lang="en-US" dirty="0" smtClean="0"/>
              <a:t>0.9208</a:t>
            </a:r>
            <a:endParaRPr lang="en-US" dirty="0"/>
          </a:p>
          <a:p>
            <a:r>
              <a:rPr lang="en-US" dirty="0"/>
              <a:t>median_TC_diff30_perc2 </a:t>
            </a:r>
          </a:p>
          <a:p>
            <a:r>
              <a:rPr lang="en-US" dirty="0"/>
              <a:t>   25.2453   28.4073</a:t>
            </a:r>
          </a:p>
          <a:p>
            <a:r>
              <a:rPr lang="en-US" dirty="0"/>
              <a:t>   12.5689   12.3190</a:t>
            </a:r>
          </a:p>
          <a:p>
            <a:endParaRPr lang="en-US" dirty="0"/>
          </a:p>
          <a:p>
            <a:r>
              <a:rPr lang="en-US" dirty="0"/>
              <a:t>median_PC_diff30 </a:t>
            </a:r>
            <a:r>
              <a:rPr lang="en-US" dirty="0" smtClean="0"/>
              <a:t>=1.0e+14 *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1.6292</a:t>
            </a:r>
            <a:r>
              <a:rPr lang="en-US" dirty="0"/>
              <a:t>    1.2054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1.3954</a:t>
            </a:r>
            <a:r>
              <a:rPr lang="en-US" dirty="0"/>
              <a:t>    </a:t>
            </a:r>
            <a:r>
              <a:rPr lang="en-US" dirty="0" smtClean="0"/>
              <a:t>1.1149</a:t>
            </a:r>
            <a:endParaRPr lang="en-US" dirty="0"/>
          </a:p>
          <a:p>
            <a:r>
              <a:rPr lang="en-US" dirty="0"/>
              <a:t>median_PC_diff30_perc2 </a:t>
            </a:r>
            <a:r>
              <a:rPr lang="en-US" dirty="0" smtClean="0"/>
              <a:t>=</a:t>
            </a:r>
            <a:endParaRPr lang="en-US" dirty="0"/>
          </a:p>
          <a:p>
            <a:r>
              <a:rPr lang="en-US" dirty="0"/>
              <a:t>    6.0730    4.4935</a:t>
            </a:r>
          </a:p>
          <a:p>
            <a:r>
              <a:rPr lang="en-US" dirty="0"/>
              <a:t>    5.0088    4.0019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4405" y="44108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Increasing DOFS in the troposphere (from 0.15 to 0.45): sensibility increased; agreement of seasonal cycle with MAX-DOAS (</a:t>
            </a:r>
            <a:r>
              <a:rPr lang="en-US" dirty="0" err="1" smtClean="0"/>
              <a:t>Minqiang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 at the cost of decreasing the stratospheric NO2 precision significantly.</a:t>
            </a:r>
          </a:p>
          <a:p>
            <a:endParaRPr lang="en-US" dirty="0"/>
          </a:p>
          <a:p>
            <a:r>
              <a:rPr lang="en-US" dirty="0" smtClean="0"/>
              <a:t>Compromise / choice needed.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1085" y="102719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Xianghe</a:t>
            </a:r>
            <a:r>
              <a:rPr lang="en-US" dirty="0" smtClean="0"/>
              <a:t> (waccmv6)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608" y="1027190"/>
            <a:ext cx="326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Xianghe</a:t>
            </a:r>
            <a:r>
              <a:rPr lang="en-US" dirty="0" smtClean="0"/>
              <a:t> (enhanced NO2 surface)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94" y="100206"/>
            <a:ext cx="10515600" cy="69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794759"/>
            <a:ext cx="7110516" cy="62724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TROPOMI stratospheric NO2 has been already validated (</a:t>
            </a:r>
            <a:r>
              <a:rPr lang="en-US" sz="2000" b="1" dirty="0" err="1" smtClean="0"/>
              <a:t>Verhoelst</a:t>
            </a:r>
            <a:r>
              <a:rPr lang="en-US" sz="2000" b="1" dirty="0" smtClean="0"/>
              <a:t> et al., AMT, 2021</a:t>
            </a:r>
            <a:r>
              <a:rPr lang="en-US" sz="2000" dirty="0" smtClean="0"/>
              <a:t>) using </a:t>
            </a:r>
            <a:r>
              <a:rPr lang="en-US" sz="2000" b="1" dirty="0" smtClean="0"/>
              <a:t>Zenith-Scattered Light (ZSL) DOAS.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600" b="1" dirty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ZSL are sunrise/sunset </a:t>
            </a:r>
            <a:r>
              <a:rPr lang="en-US" sz="2000" b="1" dirty="0" smtClean="0"/>
              <a:t>measurements: </a:t>
            </a:r>
            <a:r>
              <a:rPr lang="en-US" sz="2000" dirty="0" smtClean="0"/>
              <a:t>so </a:t>
            </a:r>
            <a:r>
              <a:rPr lang="en-US" sz="2000" b="1" dirty="0" smtClean="0"/>
              <a:t>chemical box model needed</a:t>
            </a:r>
            <a:r>
              <a:rPr lang="en-US" sz="2000" dirty="0" smtClean="0"/>
              <a:t> to interpolate to S5P overpass time (13:30), leading to estimated 6% uncertainty (in addition to the estimated uncertainty </a:t>
            </a:r>
            <a:r>
              <a:rPr lang="en-US" sz="2000" dirty="0" smtClean="0"/>
              <a:t>of </a:t>
            </a:r>
            <a:r>
              <a:rPr lang="en-US" sz="2000" dirty="0" smtClean="0"/>
              <a:t>measurements themselves 10-14%).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600" dirty="0"/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FTIR: can provide data </a:t>
            </a:r>
            <a:r>
              <a:rPr lang="en-US" sz="2000" b="1" dirty="0" smtClean="0"/>
              <a:t>collocated in time</a:t>
            </a:r>
            <a:r>
              <a:rPr lang="en-US" sz="2000" dirty="0" smtClean="0"/>
              <a:t>, with </a:t>
            </a:r>
            <a:r>
              <a:rPr lang="en-US" sz="2000" dirty="0" smtClean="0"/>
              <a:t>a precision </a:t>
            </a:r>
            <a:r>
              <a:rPr lang="en-US" sz="2000" dirty="0" smtClean="0"/>
              <a:t>of about 6-10%.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FTIR can provide </a:t>
            </a:r>
            <a:r>
              <a:rPr lang="en-US" sz="2000" b="1" dirty="0" smtClean="0"/>
              <a:t>diurnal cycles</a:t>
            </a:r>
            <a:r>
              <a:rPr lang="en-US" sz="2000" b="1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600" b="1" dirty="0" smtClean="0"/>
          </a:p>
          <a:p>
            <a:pPr algn="just">
              <a:lnSpc>
                <a:spcPct val="120000"/>
              </a:lnSpc>
            </a:pPr>
            <a:r>
              <a:rPr lang="en-US" sz="2000" b="1" dirty="0" smtClean="0"/>
              <a:t>New harmonized FTIR species !</a:t>
            </a:r>
          </a:p>
          <a:p>
            <a:pPr algn="just">
              <a:lnSpc>
                <a:spcPct val="120000"/>
              </a:lnSpc>
            </a:pPr>
            <a:endParaRPr lang="en-US" sz="2000" b="1" dirty="0"/>
          </a:p>
          <a:p>
            <a:pPr algn="just">
              <a:lnSpc>
                <a:spcPct val="120000"/>
              </a:lnSpc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30" y="447482"/>
            <a:ext cx="3713948" cy="61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994" y="1403101"/>
            <a:ext cx="7511753" cy="3760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Preliminary work with settings tested by Tyler, Dan, and Ivan; then Sent to IRWG (Feb 2021); 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spectral window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2914.3-2914.85 cm</a:t>
            </a:r>
            <a:r>
              <a:rPr lang="en-US" sz="2000" baseline="30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Same regularization: Tikhonov L1.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spectroscopic parameters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 NO</a:t>
            </a:r>
            <a:r>
              <a:rPr lang="en-US" sz="2000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and interfering gases: </a:t>
            </a:r>
            <a:r>
              <a:rPr lang="en-US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atm20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from G. Toon (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mark4sun.jpl.nasa.gov/toon/linelist/linelist.html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For NO</a:t>
            </a:r>
            <a:r>
              <a:rPr lang="en-US" sz="2000" baseline="-25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it corresponds to HITRAN 2008.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 priori profiles are from WACCM </a:t>
            </a:r>
            <a:r>
              <a:rPr lang="en-US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v6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3" y="496376"/>
            <a:ext cx="3810330" cy="28531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994" y="100206"/>
            <a:ext cx="10515600" cy="69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Harmonized retrieval settings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51" y="3637839"/>
            <a:ext cx="4069257" cy="3051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5642" y="3982341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priori</a:t>
            </a:r>
          </a:p>
          <a:p>
            <a:r>
              <a:rPr lang="en-US" sz="1400" dirty="0" smtClean="0"/>
              <a:t>O</a:t>
            </a:r>
            <a:r>
              <a:rPr lang="en-US" dirty="0" smtClean="0"/>
              <a:t>: waccmv6</a:t>
            </a:r>
          </a:p>
          <a:p>
            <a:r>
              <a:rPr lang="en-US" dirty="0" smtClean="0"/>
              <a:t>* : waccmv7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391" y="5741417"/>
            <a:ext cx="7542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WACCM v7 and WACCM v6 strongly overestimate NO2 at </a:t>
            </a:r>
            <a:r>
              <a:rPr lang="en-US" sz="2000" dirty="0" err="1" smtClean="0"/>
              <a:t>Maido</a:t>
            </a:r>
            <a:r>
              <a:rPr lang="en-US" sz="2000" dirty="0" smtClean="0"/>
              <a:t> 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What about the other sites ? 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52274" y="5653184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Retrieved waccmv6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2274" y="5941472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Retrieved waccmv7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994" y="100206"/>
            <a:ext cx="10515600" cy="69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Sensitivity </a:t>
            </a:r>
            <a:r>
              <a:rPr lang="en-US" b="1" dirty="0" smtClean="0"/>
              <a:t>mainly in </a:t>
            </a:r>
            <a:r>
              <a:rPr lang="en-US" b="1" dirty="0" smtClean="0"/>
              <a:t>the stratosphere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93989"/>
            <a:ext cx="3140861" cy="2900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7594" y="1777779"/>
            <a:ext cx="3817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All sites: </a:t>
            </a:r>
          </a:p>
          <a:p>
            <a:r>
              <a:rPr lang="en-US" dirty="0" smtClean="0"/>
              <a:t>Mean DOFS Tot. Column= </a:t>
            </a:r>
            <a:r>
              <a:rPr lang="en-US" dirty="0" smtClean="0"/>
              <a:t>1.0-1.4 </a:t>
            </a:r>
            <a:r>
              <a:rPr lang="en-US" dirty="0" smtClean="0"/>
              <a:t>Mean DOFS 12-100km=1.0-1.3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14"/>
          <a:stretch/>
        </p:blipFill>
        <p:spPr>
          <a:xfrm>
            <a:off x="3593784" y="1562099"/>
            <a:ext cx="3808019" cy="270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0" y="120932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209323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Xianghe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871" y="4646902"/>
            <a:ext cx="3189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Maido</a:t>
            </a:r>
            <a:endParaRPr lang="en-US" b="1" dirty="0" smtClean="0"/>
          </a:p>
          <a:p>
            <a:r>
              <a:rPr lang="en-US" dirty="0" smtClean="0"/>
              <a:t>Mean DOFS Tot. Column= 1.10</a:t>
            </a:r>
            <a:endParaRPr lang="en-US" dirty="0" smtClean="0"/>
          </a:p>
          <a:p>
            <a:r>
              <a:rPr lang="en-US" dirty="0" smtClean="0"/>
              <a:t>Mean DOFS 12-100km=1.08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11874" y="4646902"/>
            <a:ext cx="3189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Xianghe</a:t>
            </a:r>
            <a:endParaRPr lang="en-US" b="1" dirty="0" smtClean="0"/>
          </a:p>
          <a:p>
            <a:r>
              <a:rPr lang="en-US" dirty="0" smtClean="0"/>
              <a:t>Mean DOFS Tot. Column= 1.25</a:t>
            </a:r>
            <a:endParaRPr lang="en-US" dirty="0" smtClean="0"/>
          </a:p>
          <a:p>
            <a:r>
              <a:rPr lang="en-US" dirty="0" smtClean="0"/>
              <a:t>Mean DOFS 12-100km=1.09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994" y="100206"/>
            <a:ext cx="10515600" cy="6945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TROPOMI Stratospheric NO2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7311" y="902559"/>
            <a:ext cx="11303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TROPOMI NO2 products: Total, stratospheric, and tropospheric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tropospheric columns are obtained by </a:t>
            </a:r>
            <a:r>
              <a:rPr lang="en-US" b="1" dirty="0" smtClean="0"/>
              <a:t>subtracting the stratospheric </a:t>
            </a:r>
            <a:r>
              <a:rPr lang="en-US" b="1" dirty="0" smtClean="0"/>
              <a:t>columns to the measured total columns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stratospheric columns are obtained from a </a:t>
            </a:r>
            <a:r>
              <a:rPr lang="en-US" b="1" dirty="0" smtClean="0"/>
              <a:t>chemistry-transport model TM5 coupled with a data assimilation of observations</a:t>
            </a:r>
            <a:r>
              <a:rPr lang="en-US" dirty="0" smtClean="0"/>
              <a:t>, ensuring that at clean areas (e.g. oceans,..) where </a:t>
            </a:r>
            <a:r>
              <a:rPr lang="en-US" dirty="0" err="1" smtClean="0"/>
              <a:t>tropo</a:t>
            </a:r>
            <a:r>
              <a:rPr lang="en-US" dirty="0" smtClean="0"/>
              <a:t> NO2 is negligible, the stratospheric columns coming for the model/assimilation system match the measured TROPOMI total columns.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695" b="55067"/>
          <a:stretch/>
        </p:blipFill>
        <p:spPr>
          <a:xfrm>
            <a:off x="445294" y="4093139"/>
            <a:ext cx="3833300" cy="263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469" y="4350244"/>
            <a:ext cx="6772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follow same Equation as </a:t>
            </a:r>
            <a:r>
              <a:rPr lang="en-US" dirty="0" err="1" smtClean="0"/>
              <a:t>Vigouroux</a:t>
            </a:r>
            <a:r>
              <a:rPr lang="en-US" dirty="0" smtClean="0"/>
              <a:t> et al. 2020 for HCHO (Rodgers and Connor 2003). Different a priori taken into account and smoothing with the TROPOMI AK for stratospheric NO2:</a:t>
            </a:r>
          </a:p>
          <a:p>
            <a:r>
              <a:rPr lang="en-US" b="1" dirty="0" smtClean="0"/>
              <a:t>Our smoothed profiles are then set to zero below the tropopause = we can compare the same stratospheric columns as defined by TROPOMI.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7311" y="3051846"/>
            <a:ext cx="1122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this model, the tropopause height is available and is used to separate </a:t>
            </a:r>
            <a:r>
              <a:rPr lang="en-US" dirty="0" err="1"/>
              <a:t>tropo</a:t>
            </a:r>
            <a:r>
              <a:rPr lang="en-US" dirty="0"/>
              <a:t> and </a:t>
            </a:r>
            <a:r>
              <a:rPr lang="en-US" dirty="0" err="1"/>
              <a:t>strato</a:t>
            </a:r>
            <a:r>
              <a:rPr lang="en-US" dirty="0"/>
              <a:t> NO2 columns: the users can apply TROPOMI AK associated to the required product,  to their profiles. </a:t>
            </a:r>
            <a:r>
              <a:rPr lang="en-US" b="1" dirty="0"/>
              <a:t>For </a:t>
            </a:r>
            <a:r>
              <a:rPr lang="en-US" b="1" dirty="0" err="1"/>
              <a:t>strato</a:t>
            </a:r>
            <a:r>
              <a:rPr lang="en-US" b="1" dirty="0"/>
              <a:t> NO2: the TROPOMI AK below the tropopause are set to zero.</a:t>
            </a:r>
          </a:p>
        </p:txBody>
      </p:sp>
    </p:spTree>
    <p:extLst>
      <p:ext uri="{BB962C8B-B14F-4D97-AF65-F5344CB8AC3E}">
        <p14:creationId xmlns:p14="http://schemas.microsoft.com/office/powerpoint/2010/main" val="22511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9994" y="100206"/>
            <a:ext cx="10515600" cy="69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TROPOMI Validation: all stations together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" y="1040655"/>
            <a:ext cx="5907536" cy="54624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7795" y="1040655"/>
            <a:ext cx="6478306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Collocated pairs: </a:t>
            </a:r>
            <a:r>
              <a:rPr lang="en-US" b="1" dirty="0"/>
              <a:t>A</a:t>
            </a:r>
            <a:r>
              <a:rPr lang="en-US" b="1" dirty="0" smtClean="0"/>
              <a:t>verage </a:t>
            </a:r>
            <a:r>
              <a:rPr lang="en-US" b="1" dirty="0"/>
              <a:t>of TROPOMI pixels within </a:t>
            </a:r>
            <a:r>
              <a:rPr lang="en-US" b="1" dirty="0">
                <a:solidFill>
                  <a:srgbClr val="FF0000"/>
                </a:solidFill>
              </a:rPr>
              <a:t>50km</a:t>
            </a:r>
            <a:r>
              <a:rPr lang="en-US" b="1" dirty="0"/>
              <a:t> </a:t>
            </a:r>
            <a:r>
              <a:rPr lang="en-US" dirty="0"/>
              <a:t>of the collocation point (defined according to the line of sight of the FTIR measurement, at the maximum of FTIR sensitivity in the stratosphere). </a:t>
            </a:r>
            <a:r>
              <a:rPr lang="en-US" dirty="0" smtClean="0"/>
              <a:t>Average FTIR measurements </a:t>
            </a:r>
            <a:r>
              <a:rPr lang="en-US" dirty="0"/>
              <a:t>taken within </a:t>
            </a:r>
            <a:r>
              <a:rPr lang="en-US" b="1" dirty="0">
                <a:solidFill>
                  <a:srgbClr val="FF0000"/>
                </a:solidFill>
              </a:rPr>
              <a:t>+/-1h </a:t>
            </a:r>
            <a:r>
              <a:rPr lang="en-US" dirty="0"/>
              <a:t>of the TROPOMI overpass time</a:t>
            </a:r>
            <a:r>
              <a:rPr lang="en-US" dirty="0" smtClean="0"/>
              <a:t>.</a:t>
            </a:r>
          </a:p>
          <a:p>
            <a:pPr algn="just" defTabSz="961095">
              <a:lnSpc>
                <a:spcPct val="114000"/>
              </a:lnSpc>
              <a:spcBef>
                <a:spcPts val="447"/>
              </a:spcBef>
              <a:buSzPct val="100000"/>
              <a:defRPr/>
            </a:pPr>
            <a:endParaRPr lang="en-US" dirty="0"/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cs typeface="Arial" panose="020B0604020202020204" pitchFamily="34" charset="0"/>
              </a:rPr>
              <a:t>Correlation </a:t>
            </a:r>
            <a:r>
              <a:rPr lang="en-US" dirty="0">
                <a:cs typeface="Arial" panose="020B0604020202020204" pitchFamily="34" charset="0"/>
              </a:rPr>
              <a:t>is very good= 0.97.</a:t>
            </a:r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cs typeface="Arial" panose="020B0604020202020204" pitchFamily="34" charset="0"/>
              </a:rPr>
              <a:t>Very small offset 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-0.8x10</a:t>
            </a:r>
            <a:r>
              <a:rPr lang="en-US" baseline="30000" dirty="0">
                <a:cs typeface="Arial" panose="020B0604020202020204" pitchFamily="34" charset="0"/>
              </a:rPr>
              <a:t>14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molec</a:t>
            </a:r>
            <a:r>
              <a:rPr lang="en-US" dirty="0">
                <a:cs typeface="Arial" panose="020B0604020202020204" pitchFamily="34" charset="0"/>
              </a:rPr>
              <a:t>/cm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 (~1%)</a:t>
            </a:r>
          </a:p>
          <a:p>
            <a:pPr algn="just" defTabSz="961095">
              <a:lnSpc>
                <a:spcPct val="114000"/>
              </a:lnSpc>
              <a:spcBef>
                <a:spcPts val="447"/>
              </a:spcBef>
              <a:buSzPct val="100000"/>
              <a:defRPr/>
            </a:pPr>
            <a:endParaRPr lang="en-US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BIAS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= +3.4% </a:t>
            </a:r>
            <a:r>
              <a:rPr lang="en-US" b="1" dirty="0" smtClean="0">
                <a:cs typeface="Arial" panose="020B0604020202020204" pitchFamily="34" charset="0"/>
              </a:rPr>
              <a:t>for all collocated </a:t>
            </a:r>
            <a:r>
              <a:rPr lang="en-US" b="1" dirty="0" smtClean="0">
                <a:cs typeface="Arial" panose="020B0604020202020204" pitchFamily="34" charset="0"/>
              </a:rPr>
              <a:t>pairs</a:t>
            </a:r>
            <a:r>
              <a:rPr lang="en-US" dirty="0" smtClean="0">
                <a:cs typeface="Arial" panose="020B0604020202020204" pitchFamily="34" charset="0"/>
              </a:rPr>
              <a:t>. This </a:t>
            </a:r>
            <a:r>
              <a:rPr lang="en-US" dirty="0" smtClean="0">
                <a:cs typeface="Arial" panose="020B0604020202020204" pitchFamily="34" charset="0"/>
              </a:rPr>
              <a:t>is within the </a:t>
            </a:r>
            <a:r>
              <a:rPr lang="en-US" b="1" dirty="0" smtClean="0">
                <a:cs typeface="Arial" panose="020B0604020202020204" pitchFamily="34" charset="0"/>
              </a:rPr>
              <a:t>S5P mission requirements of 10% maximum bias</a:t>
            </a:r>
            <a:r>
              <a:rPr lang="en-US" dirty="0" smtClean="0">
                <a:cs typeface="Arial" panose="020B0604020202020204" pitchFamily="34" charset="0"/>
              </a:rPr>
              <a:t>. However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this is not always true for individual sites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just" defTabSz="961095">
              <a:lnSpc>
                <a:spcPct val="114000"/>
              </a:lnSpc>
              <a:spcBef>
                <a:spcPts val="447"/>
              </a:spcBef>
              <a:buSzPct val="100000"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457191" indent="-457191" algn="just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Dispersion MAD</a:t>
            </a:r>
            <a:r>
              <a:rPr lang="en-US" b="1" dirty="0" smtClean="0">
                <a:cs typeface="Arial" panose="020B0604020202020204" pitchFamily="34" charset="0"/>
              </a:rPr>
              <a:t>=2.9 </a:t>
            </a:r>
            <a:r>
              <a:rPr lang="en-US" b="1" dirty="0" smtClean="0">
                <a:cs typeface="Arial" panose="020B0604020202020204" pitchFamily="34" charset="0"/>
              </a:rPr>
              <a:t>x10</a:t>
            </a:r>
            <a:r>
              <a:rPr lang="en-US" b="1" baseline="30000" dirty="0" smtClean="0">
                <a:cs typeface="Arial" panose="020B0604020202020204" pitchFamily="34" charset="0"/>
              </a:rPr>
              <a:t>14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molec</a:t>
            </a:r>
            <a:r>
              <a:rPr lang="en-US" b="1" dirty="0" smtClean="0">
                <a:cs typeface="Arial" panose="020B0604020202020204" pitchFamily="34" charset="0"/>
              </a:rPr>
              <a:t>/cm</a:t>
            </a:r>
            <a:r>
              <a:rPr lang="en-US" b="1" baseline="30000" dirty="0" smtClean="0"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. </a:t>
            </a:r>
            <a:r>
              <a:rPr lang="en-US" b="1" dirty="0" smtClean="0">
                <a:cs typeface="Arial" panose="020B0604020202020204" pitchFamily="34" charset="0"/>
              </a:rPr>
              <a:t>This is within the S5P requirements of 5.0 </a:t>
            </a:r>
            <a:r>
              <a:rPr lang="en-US" b="1" dirty="0">
                <a:cs typeface="Arial" panose="020B0604020202020204" pitchFamily="34" charset="0"/>
              </a:rPr>
              <a:t>x10</a:t>
            </a:r>
            <a:r>
              <a:rPr lang="en-US" b="1" baseline="30000" dirty="0">
                <a:cs typeface="Arial" panose="020B0604020202020204" pitchFamily="34" charset="0"/>
              </a:rPr>
              <a:t>14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molec</a:t>
            </a:r>
            <a:r>
              <a:rPr lang="en-US" b="1" dirty="0" smtClean="0">
                <a:cs typeface="Arial" panose="020B0604020202020204" pitchFamily="34" charset="0"/>
              </a:rPr>
              <a:t>/cm</a:t>
            </a:r>
            <a:r>
              <a:rPr lang="en-US" b="1" baseline="30000" dirty="0" smtClean="0">
                <a:cs typeface="Arial" panose="020B0604020202020204" pitchFamily="34" charset="0"/>
              </a:rPr>
              <a:t>2</a:t>
            </a:r>
            <a:r>
              <a:rPr lang="en-US" dirty="0" smtClean="0">
                <a:cs typeface="Arial" panose="020B0604020202020204" pitchFamily="34" charset="0"/>
              </a:rPr>
              <a:t>. And similar to S5P comparison with </a:t>
            </a:r>
            <a:r>
              <a:rPr lang="en-US" dirty="0" smtClean="0">
                <a:cs typeface="Arial" panose="020B0604020202020204" pitchFamily="34" charset="0"/>
              </a:rPr>
              <a:t>ZSL </a:t>
            </a:r>
            <a:r>
              <a:rPr lang="en-US" dirty="0" smtClean="0">
                <a:cs typeface="Arial" panose="020B0604020202020204" pitchFamily="34" charset="0"/>
              </a:rPr>
              <a:t>(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Verhoelst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et al.,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40528" y="954926"/>
            <a:ext cx="4684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individual BIAS are </a:t>
            </a:r>
            <a:r>
              <a:rPr lang="en-US" sz="2000" b="1" dirty="0"/>
              <a:t>within 7% </a:t>
            </a:r>
            <a:r>
              <a:rPr lang="en-US" sz="2000" dirty="0" smtClean="0"/>
              <a:t>(&lt; S5P requirements </a:t>
            </a:r>
            <a:r>
              <a:rPr lang="en-US" sz="2000" dirty="0"/>
              <a:t>of 10%) except for </a:t>
            </a:r>
            <a:r>
              <a:rPr lang="en-US" sz="2000" dirty="0">
                <a:solidFill>
                  <a:srgbClr val="FF0000"/>
                </a:solidFill>
              </a:rPr>
              <a:t>high latitude and tropical </a:t>
            </a:r>
            <a:r>
              <a:rPr lang="en-US" sz="2000" dirty="0" smtClean="0">
                <a:solidFill>
                  <a:srgbClr val="FF0000"/>
                </a:solidFill>
              </a:rPr>
              <a:t>sites= +9-14</a:t>
            </a:r>
            <a:r>
              <a:rPr lang="en-US" sz="2000" dirty="0">
                <a:solidFill>
                  <a:srgbClr val="FF0000"/>
                </a:solidFill>
              </a:rPr>
              <a:t>%.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median of the individual biases is </a:t>
            </a:r>
            <a:r>
              <a:rPr lang="en-US" sz="2000" b="1" dirty="0" smtClean="0">
                <a:solidFill>
                  <a:srgbClr val="FF0000"/>
                </a:solidFill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</a:rPr>
              <a:t>5.5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median bias using the </a:t>
            </a:r>
            <a:r>
              <a:rPr lang="en-US" sz="2000" b="1" dirty="0" smtClean="0"/>
              <a:t>ZSL-DOAS </a:t>
            </a:r>
            <a:r>
              <a:rPr lang="en-US" sz="2000" b="1" dirty="0" smtClean="0"/>
              <a:t>network is negative </a:t>
            </a:r>
            <a:r>
              <a:rPr lang="en-US" sz="2000" b="1" dirty="0" smtClean="0">
                <a:solidFill>
                  <a:srgbClr val="FF0000"/>
                </a:solidFill>
              </a:rPr>
              <a:t>(-6.1</a:t>
            </a:r>
            <a:r>
              <a:rPr lang="en-US" sz="2000" b="1" dirty="0" smtClean="0">
                <a:solidFill>
                  <a:srgbClr val="FF0000"/>
                </a:solidFill>
              </a:rPr>
              <a:t>%).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possible reason for the different </a:t>
            </a:r>
            <a:r>
              <a:rPr lang="en-US" sz="2000" dirty="0" smtClean="0"/>
              <a:t>biases is </a:t>
            </a:r>
            <a:r>
              <a:rPr lang="en-US" sz="2000" dirty="0"/>
              <a:t>that </a:t>
            </a:r>
            <a:r>
              <a:rPr lang="en-US" sz="2000" dirty="0" err="1"/>
              <a:t>Verhoelst</a:t>
            </a:r>
            <a:r>
              <a:rPr lang="en-US" sz="2000" dirty="0"/>
              <a:t> et al. (2021) use DOAS total columns, assuming a negligible </a:t>
            </a:r>
            <a:r>
              <a:rPr lang="en-US" sz="2000" dirty="0" smtClean="0"/>
              <a:t>contribution </a:t>
            </a:r>
            <a:r>
              <a:rPr lang="en-US" sz="2000" dirty="0"/>
              <a:t>of the tropospheric NO2. </a:t>
            </a:r>
            <a:r>
              <a:rPr lang="en-US" sz="2000" b="1" dirty="0" smtClean="0"/>
              <a:t>On-going work to quantify.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91532" y="992777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TROPOMI-FTIR/FTIR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72" r="8593"/>
          <a:stretch/>
        </p:blipFill>
        <p:spPr>
          <a:xfrm>
            <a:off x="5932123" y="1246800"/>
            <a:ext cx="1501776" cy="3601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9994" y="100206"/>
            <a:ext cx="10515600" cy="69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TROPOMI Validation: BIAS at individual stations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30" t="5472" r="8706"/>
          <a:stretch/>
        </p:blipFill>
        <p:spPr>
          <a:xfrm>
            <a:off x="83127" y="1354240"/>
            <a:ext cx="5848996" cy="36451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994" y="5208522"/>
            <a:ext cx="11855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station-to-station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000" b="1" dirty="0">
                <a:solidFill>
                  <a:srgbClr val="FF0000"/>
                </a:solidFill>
              </a:rPr>
              <a:t> scatter of the individual biases is 5.5%.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b="1" dirty="0" smtClean="0"/>
              <a:t>homogeneity</a:t>
            </a:r>
            <a:r>
              <a:rPr lang="en-US" sz="2000" dirty="0" smtClean="0"/>
              <a:t> of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is </a:t>
            </a:r>
            <a:r>
              <a:rPr lang="en-US" sz="2000" b="1" dirty="0"/>
              <a:t>similar to the one obtained from the ZSL-DOAS </a:t>
            </a:r>
            <a:r>
              <a:rPr lang="en-US" sz="2000" dirty="0"/>
              <a:t>network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we do better as a harmonized network ? Our negative individual biases are only for polluted sites (+ Zugspitze): is it due to a “bad influence” of </a:t>
            </a:r>
            <a:r>
              <a:rPr lang="en-US" sz="2000" dirty="0" err="1" smtClean="0"/>
              <a:t>tropo</a:t>
            </a:r>
            <a:r>
              <a:rPr lang="en-US" sz="2000" dirty="0" smtClean="0"/>
              <a:t> NO2 in our FTIR data or to TROPOMI worse stratospheric NO2 above polluted sites?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4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9994" y="100206"/>
            <a:ext cx="10515600" cy="69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TROPOMI Validation: MAD at individual stations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39" t="158" r="-250" b="-158"/>
          <a:stretch/>
        </p:blipFill>
        <p:spPr>
          <a:xfrm>
            <a:off x="382089" y="1051497"/>
            <a:ext cx="6450554" cy="3659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4176" y="1150495"/>
            <a:ext cx="4557173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1" indent="-457191" defTabSz="961095">
              <a:lnSpc>
                <a:spcPct val="114000"/>
              </a:lnSpc>
              <a:spcBef>
                <a:spcPts val="447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MAD are within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3x10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except for highest latitude sites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(4x10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still &lt; S5P requirements of 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and for 2 “worse” sites: Toronto (the only site using a different spectrometer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Bomem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giving larger random FTIR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7.5x10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and Paramaribo (a site with only 7 coincidences).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7072" r="8593"/>
          <a:stretch/>
        </p:blipFill>
        <p:spPr>
          <a:xfrm>
            <a:off x="6229435" y="1051497"/>
            <a:ext cx="1501776" cy="360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8350"/>
          <a:stretch/>
        </p:blipFill>
        <p:spPr>
          <a:xfrm>
            <a:off x="382089" y="3767978"/>
            <a:ext cx="2159001" cy="3090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091" y="3734083"/>
            <a:ext cx="3488234" cy="3077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1700" y="5599969"/>
            <a:ext cx="544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  <a:r>
              <a:rPr lang="en-US" dirty="0" smtClean="0">
                <a:solidFill>
                  <a:srgbClr val="FF00FF"/>
                </a:solidFill>
              </a:rPr>
              <a:t>Hefei</a:t>
            </a:r>
            <a:r>
              <a:rPr lang="en-US" dirty="0" smtClean="0"/>
              <a:t> has been removed from the comparisons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90700" y="5835650"/>
            <a:ext cx="317500" cy="5461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1850" y="3835400"/>
            <a:ext cx="317500" cy="5461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9194" y="410224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2625" y="410342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76375"/>
            <a:ext cx="12061371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FTIR harmonized NO2: </a:t>
            </a:r>
            <a:r>
              <a:rPr lang="en-US" sz="2400" b="1" dirty="0" smtClean="0"/>
              <a:t>as good as ZSL-DOAS </a:t>
            </a:r>
            <a:r>
              <a:rPr lang="en-US" sz="2400" dirty="0" smtClean="0"/>
              <a:t>(station-to-station scatter; MAD/bias TROPOMI)</a:t>
            </a:r>
          </a:p>
          <a:p>
            <a:r>
              <a:rPr lang="en-US" sz="2400" dirty="0" smtClean="0"/>
              <a:t>Diurnal cycle: see the poster (or extra slides)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Do we try improve the data set while I start writing ? </a:t>
            </a:r>
            <a:r>
              <a:rPr lang="en-US" sz="2400" dirty="0" smtClean="0"/>
              <a:t>(</a:t>
            </a:r>
            <a:r>
              <a:rPr lang="en-US" sz="2400" dirty="0" err="1" smtClean="0"/>
              <a:t>waccm</a:t>
            </a:r>
            <a:r>
              <a:rPr lang="en-US" sz="2400" dirty="0" smtClean="0"/>
              <a:t> v7 ? Uncertainties harmonization ? Bias at polluted sites ? Hefei: new data set ?)</a:t>
            </a:r>
          </a:p>
          <a:p>
            <a:endParaRPr lang="en-US" sz="2400" dirty="0"/>
          </a:p>
          <a:p>
            <a:r>
              <a:rPr lang="en-US" sz="2400" dirty="0" smtClean="0"/>
              <a:t>On-going:</a:t>
            </a:r>
          </a:p>
          <a:p>
            <a:pPr lvl="1"/>
            <a:r>
              <a:rPr lang="en-US" b="1" dirty="0" smtClean="0"/>
              <a:t>Making our own ZSL DOAS / TROPOMI comparisons </a:t>
            </a:r>
            <a:r>
              <a:rPr lang="en-US" dirty="0" smtClean="0"/>
              <a:t>to understand the different bias.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Ivan &amp; </a:t>
            </a:r>
            <a:r>
              <a:rPr lang="en-US" dirty="0" err="1" smtClean="0"/>
              <a:t>Minqiang</a:t>
            </a:r>
            <a:r>
              <a:rPr lang="en-US" dirty="0" smtClean="0"/>
              <a:t> are working on improving tropospheric NO2 at polluted sites.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994" y="100206"/>
            <a:ext cx="10515600" cy="69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Conclusions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655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1242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NO2 harmonized FTIR data set for the validation of TROPOMI Stratospheric NO2 </vt:lpstr>
      <vt:lpstr>Motivation</vt:lpstr>
      <vt:lpstr>Harmonized retrieval settings</vt:lpstr>
      <vt:lpstr>Sensitivity mainly in the stratosphere </vt:lpstr>
      <vt:lpstr>TROPOMI Stratospheric NO2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Diurnal cycles</vt:lpstr>
      <vt:lpstr>Seasonal cycle in the bias ? SZA dependence ?</vt:lpstr>
      <vt:lpstr>Sensitivity in the stratosphere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</dc:creator>
  <cp:lastModifiedBy>Corinne</cp:lastModifiedBy>
  <cp:revision>112</cp:revision>
  <dcterms:created xsi:type="dcterms:W3CDTF">2021-11-17T12:55:26Z</dcterms:created>
  <dcterms:modified xsi:type="dcterms:W3CDTF">2022-07-01T13:07:47Z</dcterms:modified>
</cp:coreProperties>
</file>