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66" r:id="rId3"/>
    <p:sldId id="347" r:id="rId4"/>
    <p:sldId id="348" r:id="rId5"/>
    <p:sldId id="349" r:id="rId6"/>
    <p:sldId id="350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34BB-E2BB-709C-A45A-6F69788BD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DDEA8-6BDB-B338-C602-A0BA2ED9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EA21-0469-3240-6E61-CC4D5C8D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EA6E5-BC31-004E-556C-53A3CE63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DDF29-F8C9-0C54-5BE4-B525E935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034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ECDB-63F6-8CA5-C33F-40311FB7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191D9-B99B-4A2A-FB62-BC5F0E702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BA16-9B03-EF96-9A57-D2D1997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F58C8-EACB-D9C2-D95A-BC9C186F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AB0B-24E4-339F-4D47-425CB30C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1968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7E676-4D77-0CA4-49A3-F013D2296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77553-3002-D0AE-81F9-5020B52AB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A9A0-19CC-5F81-CD09-8D783D4F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5210C-3839-0503-2E96-54B2A427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1180-10AE-C0F3-2DEB-7012191B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1216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087C-E847-86E7-2E78-919F6FB2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A34B-28FA-EA82-2024-E0A0FEA3C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7D8F4-5D39-7DEF-A25D-7F9DB63A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D1DFC-7B6E-DF42-40CE-8F9A6F9F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E1BF4-3151-B434-72DB-AED86FB1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428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B85D-BE48-5BFF-C6CE-BC43E1D3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3C11A-44A2-8A27-864A-45E71741B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2D48-600A-7482-B1F9-9581EDB0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A6E8-F143-B5C2-84B6-AD933409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BEA76-7015-1981-840A-623E51B1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4539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04A6-B2F5-FD35-AE14-268E9A2D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A8B81-9C66-8C5E-893F-B1037BF34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63A8F-C406-7F12-BB2E-CE99C8A3C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6AA57-82AE-4E50-750F-7FAE61A0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02DBC-1C0D-4432-9FB0-4E7FFEF5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9D456-13B6-07BD-6529-DA628E0D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815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0E0B-427A-54D3-CC3B-9A2A9D00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6DD65-3B93-1BED-CBAD-3186B4EFA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FC217-2E74-B14D-DA14-2A9654616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99FB0-11A5-A49D-DB57-0C8F899A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98652-D20D-704D-EC77-9B1736902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D14E3-4D0E-59E1-A047-8BEC861C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50924-C8B5-D9B4-DF0A-786A3001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BC397-6C67-40F9-119C-36A0A193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08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BF92-B9FF-EEDE-0FF7-1394F012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247BA-C8B6-B7AE-13A4-19AF5514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30F83-18B1-7952-D66A-9D144336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436A7-3C6A-3A0A-BDD7-DD2698DF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032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004EF-A758-3D01-E80C-C1F6711D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1E5EB-FE18-7F9E-797E-EB06C7C7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0CFAD-FCBE-94C0-47EF-5B7B0464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999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3E63-8FF3-7361-2BA3-FDE502B3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6097-4484-EBB3-95D4-8C06FA7D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90EAC-6C2C-B9A5-63AD-2F751A0F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FFE52-1C05-1AC0-1DD3-AC222162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3CC41-102C-A5F5-FB98-C2375BE5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FFC16-FBFA-D519-C789-E2227E4D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077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1E6D-4538-89B5-48A3-88BA92D9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A857-E889-89DB-B912-94F63417C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9909A-AF8C-6489-A4F5-E6E643D6E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D5F31-6892-BEA0-BC3A-8EEEB0D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00DD4-60F6-8844-BA56-74533823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CC3B2-CEC8-E725-A5B3-D3885A5A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6600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550B6-E451-3F50-1782-732FECF5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71656-79C8-B07E-7530-4779A8930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8C0FD-4D35-EB1E-129A-81EFD2367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5341-9597-4D58-9F1C-88F08A65D28E}" type="datetimeFigureOut">
              <a:rPr lang="en-BE" smtClean="0"/>
              <a:t>01/07/2022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23A56-1038-73D2-005C-329CD3E2A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00F5-804C-ED21-2CF8-A576DB9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D73E-8EC9-46D6-909F-E794B6F0E56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60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8"/>
          <a:stretch/>
        </p:blipFill>
        <p:spPr>
          <a:xfrm>
            <a:off x="0" y="0"/>
            <a:ext cx="12192000" cy="6861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61244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884" y="14689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Intercomparison</a:t>
            </a:r>
            <a:r>
              <a:rPr lang="en-US" b="1" dirty="0"/>
              <a:t> of long-term ozone measurements from ground-based techniques</a:t>
            </a:r>
            <a:endParaRPr lang="nl-B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496" y="4292388"/>
            <a:ext cx="8707008" cy="55099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FTIR + </a:t>
            </a:r>
            <a:r>
              <a:rPr lang="en-US" sz="2800" dirty="0" err="1"/>
              <a:t>Umkehr</a:t>
            </a:r>
            <a:r>
              <a:rPr lang="en-US" sz="2800" dirty="0"/>
              <a:t> + LIDAR + O</a:t>
            </a:r>
            <a:r>
              <a:rPr lang="en-US" sz="2800" baseline="-25000" dirty="0"/>
              <a:t>3</a:t>
            </a:r>
            <a:r>
              <a:rPr lang="en-US" sz="2800" dirty="0"/>
              <a:t> sondes + MWR at Lauder</a:t>
            </a:r>
            <a:endParaRPr lang="nl-BE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613991"/>
            <a:ext cx="3478696" cy="1250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Robin </a:t>
            </a:r>
            <a:r>
              <a:rPr lang="en-US" dirty="0" err="1"/>
              <a:t>Bj</a:t>
            </a:r>
            <a:r>
              <a:rPr lang="fr-BE" dirty="0"/>
              <a:t>ö</a:t>
            </a:r>
            <a:r>
              <a:rPr lang="nl-BE" dirty="0" err="1"/>
              <a:t>rklund</a:t>
            </a:r>
            <a:endParaRPr lang="nl-BE" dirty="0"/>
          </a:p>
          <a:p>
            <a:pPr algn="l"/>
            <a:r>
              <a:rPr lang="en-US" dirty="0"/>
              <a:t>NDACC IRWG meeting</a:t>
            </a:r>
            <a:r>
              <a:rPr lang="nl-BE" dirty="0"/>
              <a:t>                                                   </a:t>
            </a:r>
          </a:p>
          <a:p>
            <a:pPr algn="l"/>
            <a:fld id="{3CD24D44-2B39-44F2-8C30-6E8F10F016A0}" type="datetime1">
              <a:rPr lang="nl-BE" smtClean="0"/>
              <a:t>1/07/2022</a:t>
            </a:fld>
            <a:endParaRPr lang="nl-BE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39293" y="5607503"/>
            <a:ext cx="6152707" cy="1250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In collaboration with: Corinne </a:t>
            </a:r>
            <a:r>
              <a:rPr lang="en-US" sz="2000" dirty="0" err="1"/>
              <a:t>Vigouroux</a:t>
            </a:r>
            <a:r>
              <a:rPr lang="en-US" sz="2000" dirty="0"/>
              <a:t>, </a:t>
            </a:r>
            <a:r>
              <a:rPr lang="en-US" sz="2000" dirty="0" err="1"/>
              <a:t>Bavo</a:t>
            </a:r>
            <a:r>
              <a:rPr lang="en-US" sz="2000" dirty="0"/>
              <a:t> </a:t>
            </a:r>
            <a:r>
              <a:rPr lang="en-US" sz="2000" dirty="0" err="1"/>
              <a:t>Langerock</a:t>
            </a:r>
            <a:r>
              <a:rPr lang="en-US" sz="2000" dirty="0"/>
              <a:t>, Dan </a:t>
            </a:r>
            <a:r>
              <a:rPr lang="en-US" sz="2000" dirty="0" err="1"/>
              <a:t>Smale</a:t>
            </a:r>
            <a:r>
              <a:rPr lang="en-US" sz="2000" dirty="0"/>
              <a:t>, Peter </a:t>
            </a:r>
            <a:r>
              <a:rPr lang="en-US" sz="2000" dirty="0" err="1"/>
              <a:t>Effertz</a:t>
            </a:r>
            <a:r>
              <a:rPr lang="en-US" sz="2000" dirty="0"/>
              <a:t>, Irina </a:t>
            </a:r>
            <a:r>
              <a:rPr lang="en-US" sz="2000" dirty="0" err="1"/>
              <a:t>Petropavlovskikh</a:t>
            </a:r>
            <a:r>
              <a:rPr lang="en-US" sz="2000" dirty="0"/>
              <a:t>, James Hannigan, Richard </a:t>
            </a:r>
            <a:r>
              <a:rPr lang="en-US" sz="2000" dirty="0" err="1"/>
              <a:t>Querel</a:t>
            </a:r>
            <a:r>
              <a:rPr lang="en-US" sz="2000" dirty="0"/>
              <a:t>, Ivan Ortega, </a:t>
            </a:r>
            <a:r>
              <a:rPr lang="en-US" sz="2000" dirty="0" err="1"/>
              <a:t>Miyagawa</a:t>
            </a:r>
            <a:r>
              <a:rPr lang="en-US" sz="2000" dirty="0"/>
              <a:t> Koji, John Robinson, Penny </a:t>
            </a:r>
            <a:r>
              <a:rPr lang="en-US" sz="2000" dirty="0" err="1"/>
              <a:t>Smale</a:t>
            </a:r>
            <a:r>
              <a:rPr lang="en-US" sz="2000" dirty="0"/>
              <a:t>, Mike </a:t>
            </a:r>
            <a:r>
              <a:rPr lang="en-US" sz="2000" dirty="0" err="1"/>
              <a:t>Kotkamp</a:t>
            </a:r>
            <a:r>
              <a:rPr lang="en-US" sz="2000" dirty="0"/>
              <a:t>, Gerald </a:t>
            </a:r>
            <a:r>
              <a:rPr lang="en-US" sz="2000" dirty="0" err="1"/>
              <a:t>Nedoluha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50933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62137" y="3956774"/>
            <a:ext cx="5528586" cy="222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EFCF3-004C-4A88-9764-F8C1562C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3" y="89153"/>
            <a:ext cx="10515600" cy="763224"/>
          </a:xfrm>
        </p:spPr>
        <p:txBody>
          <a:bodyPr>
            <a:normAutofit/>
          </a:bodyPr>
          <a:lstStyle/>
          <a:p>
            <a:r>
              <a:rPr lang="en-US" sz="4000" dirty="0"/>
              <a:t>Motivation and context</a:t>
            </a:r>
            <a:endParaRPr lang="en-BE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D2DE04-9B3A-4354-81C5-096CAE0AF7C9}"/>
              </a:ext>
            </a:extLst>
          </p:cNvPr>
          <p:cNvCxnSpPr/>
          <p:nvPr/>
        </p:nvCxnSpPr>
        <p:spPr>
          <a:xfrm>
            <a:off x="428364" y="875914"/>
            <a:ext cx="10836201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close-up of some scissors&#10;&#10;Description automatically generated with low confidence">
            <a:extLst>
              <a:ext uri="{FF2B5EF4-FFF2-40B4-BE49-F238E27FC236}">
                <a16:creationId xmlns:a16="http://schemas.microsoft.com/office/drawing/2014/main" id="{ACFDCCCF-8554-45D7-97C8-9B3405F60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7" y="4241058"/>
            <a:ext cx="929719" cy="917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FAC5D-64D6-4C43-9D86-A537A49583C6}"/>
              </a:ext>
            </a:extLst>
          </p:cNvPr>
          <p:cNvSpPr txBox="1"/>
          <p:nvPr/>
        </p:nvSpPr>
        <p:spPr>
          <a:xfrm>
            <a:off x="358183" y="1234868"/>
            <a:ext cx="10801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Need for a comprehensive intercomparison and evaluation of various ozone 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Analyse</a:t>
            </a:r>
            <a:r>
              <a:rPr lang="en-US" sz="2000" dirty="0"/>
              <a:t> long term trends and potential drift between techniques</a:t>
            </a:r>
          </a:p>
          <a:p>
            <a:pPr algn="just"/>
            <a:r>
              <a:rPr lang="en-US" sz="2000" dirty="0">
                <a:sym typeface="Wingdings" panose="05000000000000000000" pitchFamily="2" charset="2"/>
              </a:rPr>
              <a:t>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aim to study data at supersites: </a:t>
            </a:r>
            <a:r>
              <a:rPr lang="en-US" sz="2000" dirty="0">
                <a:solidFill>
                  <a:srgbClr val="ED7D31"/>
                </a:solidFill>
                <a:sym typeface="Wingdings" panose="05000000000000000000" pitchFamily="2" charset="2"/>
              </a:rPr>
              <a:t>Lauder</a:t>
            </a:r>
            <a:r>
              <a:rPr lang="en-US" sz="2000" dirty="0">
                <a:sym typeface="Wingdings" panose="05000000000000000000" pitchFamily="2" charset="2"/>
              </a:rPr>
              <a:t> / Mauna Loa / Boulder for 20+ years</a:t>
            </a:r>
            <a:endParaRPr lang="en-BE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D21D3-3853-408D-8B02-C15A286B8992}"/>
              </a:ext>
            </a:extLst>
          </p:cNvPr>
          <p:cNvSpPr txBox="1"/>
          <p:nvPr/>
        </p:nvSpPr>
        <p:spPr>
          <a:xfrm>
            <a:off x="2052066" y="4446637"/>
            <a:ext cx="18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/ HEGIFTOM</a:t>
            </a:r>
            <a:endParaRPr lang="en-BE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446453-A928-428D-9832-561ACA56C952}"/>
              </a:ext>
            </a:extLst>
          </p:cNvPr>
          <p:cNvCxnSpPr/>
          <p:nvPr/>
        </p:nvCxnSpPr>
        <p:spPr>
          <a:xfrm>
            <a:off x="3804937" y="4699977"/>
            <a:ext cx="377422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6EA182-92B0-4A1A-B64A-24D7D9AA6D4A}"/>
              </a:ext>
            </a:extLst>
          </p:cNvPr>
          <p:cNvSpPr txBox="1"/>
          <p:nvPr/>
        </p:nvSpPr>
        <p:spPr>
          <a:xfrm>
            <a:off x="4307004" y="4446637"/>
            <a:ext cx="206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troposphere</a:t>
            </a:r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F993F-0391-4722-A3F0-42988CD88B6E}"/>
              </a:ext>
            </a:extLst>
          </p:cNvPr>
          <p:cNvSpPr txBox="1"/>
          <p:nvPr/>
        </p:nvSpPr>
        <p:spPr>
          <a:xfrm>
            <a:off x="2569425" y="5205466"/>
            <a:ext cx="169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LOTUS</a:t>
            </a:r>
            <a:endParaRPr lang="en-BE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D8EA6E-F52C-4826-8EC5-682E11EDF7EE}"/>
              </a:ext>
            </a:extLst>
          </p:cNvPr>
          <p:cNvCxnSpPr/>
          <p:nvPr/>
        </p:nvCxnSpPr>
        <p:spPr>
          <a:xfrm>
            <a:off x="3834839" y="5514047"/>
            <a:ext cx="377422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9F6ABB-B993-43EA-B23D-E67F75720017}"/>
              </a:ext>
            </a:extLst>
          </p:cNvPr>
          <p:cNvSpPr txBox="1"/>
          <p:nvPr/>
        </p:nvSpPr>
        <p:spPr>
          <a:xfrm>
            <a:off x="4307004" y="5267022"/>
            <a:ext cx="218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stratosphere</a:t>
            </a:r>
            <a:endParaRPr lang="en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60" y="32684"/>
            <a:ext cx="847426" cy="8464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617" y="6492875"/>
            <a:ext cx="2743200" cy="365125"/>
          </a:xfrm>
        </p:spPr>
        <p:txBody>
          <a:bodyPr/>
          <a:lstStyle/>
          <a:p>
            <a:fld id="{4C860C0E-1739-4C67-842C-4758CB3CE2D2}" type="datetime1">
              <a:rPr lang="nl-BE" smtClean="0"/>
              <a:t>1/07/2022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9017" y="6492875"/>
            <a:ext cx="4114800" cy="365125"/>
          </a:xfrm>
        </p:spPr>
        <p:txBody>
          <a:bodyPr/>
          <a:lstStyle/>
          <a:p>
            <a:r>
              <a:rPr lang="nl-BE" dirty="0"/>
              <a:t>Robin </a:t>
            </a:r>
            <a:r>
              <a:rPr lang="nl-BE" dirty="0" err="1"/>
              <a:t>Björklund</a:t>
            </a:r>
            <a:r>
              <a:rPr lang="nl-BE" dirty="0"/>
              <a:t> - LOTUS meeting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51017" y="6492875"/>
            <a:ext cx="2743200" cy="365125"/>
          </a:xfrm>
        </p:spPr>
        <p:txBody>
          <a:bodyPr/>
          <a:lstStyle/>
          <a:p>
            <a:fld id="{3E7C3A10-9E6E-4FB0-9879-D30E2A9A692F}" type="slidenum">
              <a:rPr lang="nl-BE" smtClean="0"/>
              <a:t>2</a:t>
            </a:fld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2186838" y="2756019"/>
            <a:ext cx="43968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Contain information for many observations: FTIR / 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sonde</a:t>
            </a:r>
            <a:r>
              <a:rPr lang="en-US" dirty="0"/>
              <a:t> / LIDAR / </a:t>
            </a:r>
            <a:r>
              <a:rPr lang="en-US" dirty="0" err="1"/>
              <a:t>Umkehr</a:t>
            </a:r>
            <a:r>
              <a:rPr lang="en-US" dirty="0"/>
              <a:t> / MWR /…</a:t>
            </a:r>
            <a:endParaRPr lang="nl-BE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45476" y="2250531"/>
            <a:ext cx="0" cy="41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37" y="2476254"/>
            <a:ext cx="4969903" cy="3868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7185" y="6329828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err="1"/>
              <a:t>Figure</a:t>
            </a:r>
            <a:r>
              <a:rPr lang="nl-BE" sz="1100" dirty="0"/>
              <a:t> </a:t>
            </a:r>
            <a:r>
              <a:rPr lang="nl-BE" sz="1100" dirty="0" err="1"/>
              <a:t>from</a:t>
            </a:r>
            <a:r>
              <a:rPr lang="nl-BE" sz="1100" dirty="0"/>
              <a:t> Godin-</a:t>
            </a:r>
            <a:r>
              <a:rPr lang="nl-BE" sz="1100" dirty="0" err="1"/>
              <a:t>Beekmann</a:t>
            </a:r>
            <a:r>
              <a:rPr lang="nl-BE" sz="1100" dirty="0"/>
              <a:t> et al. 2022, ACPD</a:t>
            </a:r>
          </a:p>
        </p:txBody>
      </p:sp>
    </p:spTree>
    <p:extLst>
      <p:ext uri="{BB962C8B-B14F-4D97-AF65-F5344CB8AC3E}">
        <p14:creationId xmlns:p14="http://schemas.microsoft.com/office/powerpoint/2010/main" val="21707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FCF3-004C-4A88-9764-F8C1562C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3" y="89153"/>
            <a:ext cx="10515600" cy="763224"/>
          </a:xfrm>
        </p:spPr>
        <p:txBody>
          <a:bodyPr>
            <a:normAutofit/>
          </a:bodyPr>
          <a:lstStyle/>
          <a:p>
            <a:r>
              <a:rPr lang="en-US" sz="4000" dirty="0"/>
              <a:t>Validation: partial columns</a:t>
            </a:r>
            <a:endParaRPr lang="en-BE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60" y="32684"/>
            <a:ext cx="847426" cy="8464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004" y="6492875"/>
            <a:ext cx="2743200" cy="365125"/>
          </a:xfrm>
        </p:spPr>
        <p:txBody>
          <a:bodyPr/>
          <a:lstStyle/>
          <a:p>
            <a:fld id="{4C860C0E-1739-4C67-842C-4758CB3CE2D2}" type="datetime1">
              <a:rPr lang="nl-BE" smtClean="0"/>
              <a:t>1/07/2022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0404" y="6492875"/>
            <a:ext cx="4114800" cy="365125"/>
          </a:xfrm>
        </p:spPr>
        <p:txBody>
          <a:bodyPr/>
          <a:lstStyle/>
          <a:p>
            <a:r>
              <a:rPr lang="nl-BE" dirty="0"/>
              <a:t>Robin </a:t>
            </a:r>
            <a:r>
              <a:rPr lang="nl-BE" dirty="0" err="1"/>
              <a:t>Björklund</a:t>
            </a:r>
            <a:r>
              <a:rPr lang="nl-BE" dirty="0"/>
              <a:t> - LOTUS meeting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52404" y="6492875"/>
            <a:ext cx="2743200" cy="365125"/>
          </a:xfrm>
        </p:spPr>
        <p:txBody>
          <a:bodyPr/>
          <a:lstStyle/>
          <a:p>
            <a:fld id="{3E7C3A10-9E6E-4FB0-9879-D30E2A9A692F}" type="slidenum">
              <a:rPr lang="nl-BE" smtClean="0"/>
              <a:t>3</a:t>
            </a:fld>
            <a:endParaRPr lang="nl-B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D2DE04-9B3A-4354-81C5-096CAE0AF7C9}"/>
              </a:ext>
            </a:extLst>
          </p:cNvPr>
          <p:cNvCxnSpPr/>
          <p:nvPr/>
        </p:nvCxnSpPr>
        <p:spPr>
          <a:xfrm>
            <a:off x="428364" y="875914"/>
            <a:ext cx="10836201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AFAC5D-64D6-4C43-9D86-A537A49583C6}"/>
              </a:ext>
            </a:extLst>
          </p:cNvPr>
          <p:cNvSpPr txBox="1"/>
          <p:nvPr/>
        </p:nvSpPr>
        <p:spPr>
          <a:xfrm>
            <a:off x="363854" y="1230530"/>
            <a:ext cx="1133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Choose partial columns based on overlap of measurements with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~</a:t>
            </a:r>
            <a:r>
              <a:rPr lang="en-US" sz="2000" dirty="0"/>
              <a:t>1 DOFS of FTIR</a:t>
            </a:r>
            <a:endParaRPr lang="en-US" sz="19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 r="12617" b="7397"/>
          <a:stretch/>
        </p:blipFill>
        <p:spPr>
          <a:xfrm rot="5400000">
            <a:off x="190441" y="2598617"/>
            <a:ext cx="4750146" cy="302977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050626" y="1738433"/>
            <a:ext cx="3029778" cy="4750146"/>
          </a:xfrm>
          <a:prstGeom prst="rect">
            <a:avLst/>
          </a:prstGeom>
          <a:gradFill>
            <a:gsLst>
              <a:gs pos="100000">
                <a:schemeClr val="bg1">
                  <a:alpha val="0"/>
                  <a:lumMod val="100000"/>
                </a:schemeClr>
              </a:gs>
              <a:gs pos="0">
                <a:schemeClr val="accent1">
                  <a:alpha val="65000"/>
                  <a:lumMod val="5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9011" r="95206" b="8251"/>
          <a:stretch/>
        </p:blipFill>
        <p:spPr>
          <a:xfrm>
            <a:off x="647700" y="1733170"/>
            <a:ext cx="333075" cy="4873618"/>
          </a:xfrm>
          <a:prstGeom prst="rect">
            <a:avLst/>
          </a:prstGeom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5910" r="97420" b="48795"/>
          <a:stretch/>
        </p:blipFill>
        <p:spPr>
          <a:xfrm>
            <a:off x="363854" y="3537334"/>
            <a:ext cx="283845" cy="1002916"/>
          </a:xfrm>
          <a:prstGeom prst="rect">
            <a:avLst/>
          </a:prstGeom>
          <a:ln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050625" y="5391150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50624" y="4464050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50624" y="5137150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50624" y="3702050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50623" y="5141447"/>
            <a:ext cx="3029780" cy="24540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94B1E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8" name="Straight Connector 37"/>
          <p:cNvCxnSpPr/>
          <p:nvPr/>
        </p:nvCxnSpPr>
        <p:spPr>
          <a:xfrm>
            <a:off x="1050624" y="2535789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04110" y="524835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10.9</a:t>
            </a:r>
            <a:endParaRPr lang="nl-BE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04110" y="500553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</a:t>
            </a:r>
            <a:endParaRPr lang="nl-B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004110" y="431929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21.7</a:t>
            </a:r>
            <a:endParaRPr lang="nl-BE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010148" y="35647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29</a:t>
            </a:r>
            <a:endParaRPr lang="nl-BE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004110" y="23972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42</a:t>
            </a:r>
            <a:endParaRPr lang="nl-BE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552303" y="5639782"/>
            <a:ext cx="13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Troposphere</a:t>
            </a:r>
            <a:endParaRPr lang="nl-BE" dirty="0"/>
          </a:p>
        </p:txBody>
      </p:sp>
      <p:sp>
        <p:nvSpPr>
          <p:cNvPr id="45" name="TextBox 44"/>
          <p:cNvSpPr txBox="1"/>
          <p:nvPr/>
        </p:nvSpPr>
        <p:spPr>
          <a:xfrm>
            <a:off x="5553201" y="4620432"/>
            <a:ext cx="193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‘Low’ stratosphere</a:t>
            </a:r>
            <a:endParaRPr lang="nl-BE" dirty="0"/>
          </a:p>
        </p:txBody>
      </p:sp>
      <p:sp>
        <p:nvSpPr>
          <p:cNvPr id="46" name="TextBox 45"/>
          <p:cNvSpPr txBox="1"/>
          <p:nvPr/>
        </p:nvSpPr>
        <p:spPr>
          <a:xfrm>
            <a:off x="5552303" y="3877091"/>
            <a:ext cx="190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‘Mid’ stratosphere</a:t>
            </a:r>
            <a:endParaRPr lang="nl-BE" dirty="0"/>
          </a:p>
        </p:txBody>
      </p:sp>
      <p:sp>
        <p:nvSpPr>
          <p:cNvPr id="47" name="TextBox 46"/>
          <p:cNvSpPr txBox="1"/>
          <p:nvPr/>
        </p:nvSpPr>
        <p:spPr>
          <a:xfrm>
            <a:off x="5552303" y="2781458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‘High’ stratosphere</a:t>
            </a:r>
            <a:endParaRPr lang="nl-BE" dirty="0"/>
          </a:p>
        </p:txBody>
      </p:sp>
      <p:cxnSp>
        <p:nvCxnSpPr>
          <p:cNvPr id="49" name="Straight Connector 48"/>
          <p:cNvCxnSpPr>
            <a:endCxn id="44" idx="1"/>
          </p:cNvCxnSpPr>
          <p:nvPr/>
        </p:nvCxnSpPr>
        <p:spPr>
          <a:xfrm flipV="1">
            <a:off x="4080403" y="5824448"/>
            <a:ext cx="1471900" cy="114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5" idx="1"/>
          </p:cNvCxnSpPr>
          <p:nvPr/>
        </p:nvCxnSpPr>
        <p:spPr>
          <a:xfrm flipV="1">
            <a:off x="4080403" y="4805098"/>
            <a:ext cx="1472798" cy="24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6" idx="1"/>
          </p:cNvCxnSpPr>
          <p:nvPr/>
        </p:nvCxnSpPr>
        <p:spPr>
          <a:xfrm flipV="1">
            <a:off x="4080403" y="4061757"/>
            <a:ext cx="1471900" cy="25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7" idx="1"/>
          </p:cNvCxnSpPr>
          <p:nvPr/>
        </p:nvCxnSpPr>
        <p:spPr>
          <a:xfrm flipV="1">
            <a:off x="4080403" y="2966124"/>
            <a:ext cx="1471900" cy="195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707498" y="6221777"/>
            <a:ext cx="5854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25252"/>
                </a:solidFill>
              </a:rPr>
              <a:t>FTIR</a:t>
            </a:r>
            <a:endParaRPr lang="nl-BE" dirty="0">
              <a:solidFill>
                <a:srgbClr val="52525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56339" y="6221777"/>
            <a:ext cx="9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Umkehr</a:t>
            </a:r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53932" y="2052423"/>
            <a:ext cx="73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LIDAR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83046" y="622177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Sonde</a:t>
            </a:r>
            <a:endParaRPr lang="nl-B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305670" y="205083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MWR</a:t>
            </a:r>
            <a:endParaRPr lang="nl-BE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7546089" y="5412971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546088" y="4462445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46088" y="5135545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546088" y="3700445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546087" y="5150859"/>
            <a:ext cx="3029780" cy="24540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6" name="Straight Connector 75"/>
          <p:cNvCxnSpPr/>
          <p:nvPr/>
        </p:nvCxnSpPr>
        <p:spPr>
          <a:xfrm>
            <a:off x="7546088" y="2534184"/>
            <a:ext cx="3029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419663" y="5385249"/>
            <a:ext cx="0" cy="110333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419663" y="4470929"/>
            <a:ext cx="0" cy="66461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419663" y="3755077"/>
            <a:ext cx="0" cy="66461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419663" y="2534184"/>
            <a:ext cx="2118" cy="116626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732303" y="2114791"/>
            <a:ext cx="0" cy="43737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356339" y="2114791"/>
            <a:ext cx="0" cy="437378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040860" y="2114791"/>
            <a:ext cx="0" cy="302923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683046" y="3702050"/>
            <a:ext cx="0" cy="2786529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311395" y="2114791"/>
            <a:ext cx="0" cy="23561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358398" y="54010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0.5</a:t>
            </a:r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58398" y="44773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0.7</a:t>
            </a:r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69438" y="367759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0.7</a:t>
            </a:r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357799" y="25412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1.1</a:t>
            </a:r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305670" y="2538711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2.2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281796" y="368607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1.1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434986" y="2725382"/>
            <a:ext cx="400110" cy="4825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DOFS</a:t>
            </a:r>
            <a:endParaRPr lang="nl-BE" sz="1400" dirty="0">
              <a:solidFill>
                <a:schemeClr val="accent6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10365054" y="3944169"/>
            <a:ext cx="400110" cy="4825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DOFS</a:t>
            </a:r>
            <a:endParaRPr lang="nl-B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FCF3-004C-4A88-9764-F8C1562C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3" y="89153"/>
            <a:ext cx="10515600" cy="763224"/>
          </a:xfrm>
        </p:spPr>
        <p:txBody>
          <a:bodyPr>
            <a:normAutofit/>
          </a:bodyPr>
          <a:lstStyle/>
          <a:p>
            <a:r>
              <a:rPr lang="en-US" sz="4000" dirty="0"/>
              <a:t>Conclusions of intercomparison</a:t>
            </a:r>
            <a:endParaRPr lang="en-BE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60" y="32684"/>
            <a:ext cx="847426" cy="8464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004" y="6492875"/>
            <a:ext cx="2743200" cy="365125"/>
          </a:xfrm>
        </p:spPr>
        <p:txBody>
          <a:bodyPr/>
          <a:lstStyle/>
          <a:p>
            <a:fld id="{4C860C0E-1739-4C67-842C-4758CB3CE2D2}" type="datetime1">
              <a:rPr lang="nl-BE" smtClean="0"/>
              <a:t>1/07/2022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0404" y="6492875"/>
            <a:ext cx="4114800" cy="365125"/>
          </a:xfrm>
        </p:spPr>
        <p:txBody>
          <a:bodyPr/>
          <a:lstStyle/>
          <a:p>
            <a:r>
              <a:rPr lang="nl-BE" dirty="0"/>
              <a:t>Robin </a:t>
            </a:r>
            <a:r>
              <a:rPr lang="nl-BE" dirty="0" err="1"/>
              <a:t>Björklund</a:t>
            </a:r>
            <a:r>
              <a:rPr lang="nl-BE" dirty="0"/>
              <a:t> - LOTUS meeting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52404" y="6492875"/>
            <a:ext cx="2743200" cy="365125"/>
          </a:xfrm>
        </p:spPr>
        <p:txBody>
          <a:bodyPr/>
          <a:lstStyle/>
          <a:p>
            <a:fld id="{3E7C3A10-9E6E-4FB0-9879-D30E2A9A692F}" type="slidenum">
              <a:rPr lang="nl-BE" smtClean="0"/>
              <a:t>4</a:t>
            </a:fld>
            <a:endParaRPr lang="nl-B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D2DE04-9B3A-4354-81C5-096CAE0AF7C9}"/>
              </a:ext>
            </a:extLst>
          </p:cNvPr>
          <p:cNvCxnSpPr/>
          <p:nvPr/>
        </p:nvCxnSpPr>
        <p:spPr>
          <a:xfrm>
            <a:off x="428364" y="875914"/>
            <a:ext cx="10836201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5EBBB58E-41C9-C6D1-1052-66FC1F300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9" y="1183660"/>
            <a:ext cx="5450992" cy="5442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8E610F-C4A4-D85C-9D59-CC9944E75337}"/>
              </a:ext>
            </a:extLst>
          </p:cNvPr>
          <p:cNvSpPr txBox="1"/>
          <p:nvPr/>
        </p:nvSpPr>
        <p:spPr>
          <a:xfrm>
            <a:off x="2486025" y="949847"/>
            <a:ext cx="2293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Trend per technique</a:t>
            </a:r>
            <a:endParaRPr lang="en-B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D6F75B-B56E-BE2B-5475-71F918B3D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19" y="978813"/>
            <a:ext cx="5147541" cy="4006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4BF0D9-B889-CBCF-1FEA-D9BBEA5D7764}"/>
              </a:ext>
            </a:extLst>
          </p:cNvPr>
          <p:cNvSpPr txBox="1"/>
          <p:nvPr/>
        </p:nvSpPr>
        <p:spPr>
          <a:xfrm>
            <a:off x="6281255" y="5232856"/>
            <a:ext cx="511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Trends in agreement with LOTUS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we see the effect of partial columns vs profile</a:t>
            </a:r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15E48-9E2E-CEA1-A70C-02B69DB3431C}"/>
              </a:ext>
            </a:extLst>
          </p:cNvPr>
          <p:cNvSpPr txBox="1"/>
          <p:nvPr/>
        </p:nvSpPr>
        <p:spPr>
          <a:xfrm>
            <a:off x="250542" y="1635369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29-42 km</a:t>
            </a:r>
            <a:endParaRPr lang="en-BE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1D6B22-99DE-2A35-FBDC-A0104C4200A5}"/>
              </a:ext>
            </a:extLst>
          </p:cNvPr>
          <p:cNvSpPr txBox="1"/>
          <p:nvPr/>
        </p:nvSpPr>
        <p:spPr>
          <a:xfrm>
            <a:off x="294503" y="3070761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22-29 km</a:t>
            </a:r>
            <a:endParaRPr lang="en-BE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94D025-A37B-C989-65C0-312E8B435169}"/>
              </a:ext>
            </a:extLst>
          </p:cNvPr>
          <p:cNvSpPr txBox="1"/>
          <p:nvPr/>
        </p:nvSpPr>
        <p:spPr>
          <a:xfrm>
            <a:off x="294503" y="4506153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14-22 km</a:t>
            </a:r>
            <a:endParaRPr lang="en-BE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7C7FD-3C9C-FAB8-0D20-B984843CD752}"/>
              </a:ext>
            </a:extLst>
          </p:cNvPr>
          <p:cNvSpPr txBox="1"/>
          <p:nvPr/>
        </p:nvSpPr>
        <p:spPr>
          <a:xfrm>
            <a:off x="578788" y="5923504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0-11 km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429088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box and whisker chart&#10;&#10;Description automatically generated">
            <a:extLst>
              <a:ext uri="{FF2B5EF4-FFF2-40B4-BE49-F238E27FC236}">
                <a16:creationId xmlns:a16="http://schemas.microsoft.com/office/drawing/2014/main" id="{62A19FA8-C80B-A309-1C9A-5E432CDC4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18" y="1810328"/>
            <a:ext cx="6164033" cy="4623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EFCF3-004C-4A88-9764-F8C1562C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3" y="89153"/>
            <a:ext cx="10515600" cy="763224"/>
          </a:xfrm>
        </p:spPr>
        <p:txBody>
          <a:bodyPr>
            <a:normAutofit/>
          </a:bodyPr>
          <a:lstStyle/>
          <a:p>
            <a:r>
              <a:rPr lang="en-US" sz="4000" dirty="0"/>
              <a:t>Conclusions of intercomparison</a:t>
            </a:r>
            <a:endParaRPr lang="en-BE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60" y="32684"/>
            <a:ext cx="847426" cy="8464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004" y="6492875"/>
            <a:ext cx="2743200" cy="365125"/>
          </a:xfrm>
        </p:spPr>
        <p:txBody>
          <a:bodyPr/>
          <a:lstStyle/>
          <a:p>
            <a:fld id="{4C860C0E-1739-4C67-842C-4758CB3CE2D2}" type="datetime1">
              <a:rPr lang="nl-BE" smtClean="0"/>
              <a:t>1/07/2022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0404" y="6492875"/>
            <a:ext cx="4114800" cy="365125"/>
          </a:xfrm>
        </p:spPr>
        <p:txBody>
          <a:bodyPr/>
          <a:lstStyle/>
          <a:p>
            <a:r>
              <a:rPr lang="nl-BE" dirty="0"/>
              <a:t>Robin </a:t>
            </a:r>
            <a:r>
              <a:rPr lang="nl-BE" dirty="0" err="1"/>
              <a:t>Björklund</a:t>
            </a:r>
            <a:r>
              <a:rPr lang="nl-BE" dirty="0"/>
              <a:t> - LOTUS meeting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52404" y="6492875"/>
            <a:ext cx="2743200" cy="365125"/>
          </a:xfrm>
        </p:spPr>
        <p:txBody>
          <a:bodyPr/>
          <a:lstStyle/>
          <a:p>
            <a:fld id="{3E7C3A10-9E6E-4FB0-9879-D30E2A9A692F}" type="slidenum">
              <a:rPr lang="nl-BE" smtClean="0"/>
              <a:t>5</a:t>
            </a:fld>
            <a:endParaRPr lang="nl-B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D2DE04-9B3A-4354-81C5-096CAE0AF7C9}"/>
              </a:ext>
            </a:extLst>
          </p:cNvPr>
          <p:cNvCxnSpPr/>
          <p:nvPr/>
        </p:nvCxnSpPr>
        <p:spPr>
          <a:xfrm>
            <a:off x="428364" y="875914"/>
            <a:ext cx="10836201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78561C-CAD6-5999-D84F-C8B0873362B4}"/>
              </a:ext>
            </a:extLst>
          </p:cNvPr>
          <p:cNvSpPr txBox="1"/>
          <p:nvPr/>
        </p:nvSpPr>
        <p:spPr>
          <a:xfrm>
            <a:off x="10626951" y="6284752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29-42 km</a:t>
            </a:r>
            <a:endParaRPr lang="en-B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60C23-EB86-73E1-8C48-2BB7C7ECE747}"/>
              </a:ext>
            </a:extLst>
          </p:cNvPr>
          <p:cNvSpPr txBox="1"/>
          <p:nvPr/>
        </p:nvSpPr>
        <p:spPr>
          <a:xfrm>
            <a:off x="9271451" y="6284752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22-29 km</a:t>
            </a:r>
            <a:endParaRPr lang="en-BE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ACEA8A-AE90-9DD9-EFD5-6BF5F516B230}"/>
              </a:ext>
            </a:extLst>
          </p:cNvPr>
          <p:cNvSpPr txBox="1"/>
          <p:nvPr/>
        </p:nvSpPr>
        <p:spPr>
          <a:xfrm>
            <a:off x="7915951" y="6284751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14-22 km</a:t>
            </a:r>
            <a:endParaRPr lang="en-BE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CD864-B7CC-1509-C203-13C118C8DFE4}"/>
              </a:ext>
            </a:extLst>
          </p:cNvPr>
          <p:cNvSpPr txBox="1"/>
          <p:nvPr/>
        </p:nvSpPr>
        <p:spPr>
          <a:xfrm>
            <a:off x="6648793" y="6284751"/>
            <a:ext cx="108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0-11 km</a:t>
            </a:r>
            <a:endParaRPr lang="en-BE" sz="1200" dirty="0"/>
          </a:p>
        </p:txBody>
      </p:sp>
      <p:pic>
        <p:nvPicPr>
          <p:cNvPr id="20" name="Picture 19" descr="Chart, radar chart&#10;&#10;Description automatically generated">
            <a:extLst>
              <a:ext uri="{FF2B5EF4-FFF2-40B4-BE49-F238E27FC236}">
                <a16:creationId xmlns:a16="http://schemas.microsoft.com/office/drawing/2014/main" id="{81BAD267-D960-F2A7-E8D7-6CABEA68D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9" y="1183660"/>
            <a:ext cx="5450992" cy="544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0B9816-2353-EDD2-A378-44C0F3120366}"/>
              </a:ext>
            </a:extLst>
          </p:cNvPr>
          <p:cNvSpPr txBox="1"/>
          <p:nvPr/>
        </p:nvSpPr>
        <p:spPr>
          <a:xfrm>
            <a:off x="5639893" y="795610"/>
            <a:ext cx="7141721" cy="116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Trends mostly in agreement with drift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      </a:t>
            </a:r>
            <a:r>
              <a:rPr lang="en-US" sz="1600" dirty="0"/>
              <a:t>Trends found in LOTUS are usually from real observed trends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Sometimes effect of sampling?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LIDAR</a:t>
            </a:r>
            <a:endParaRPr lang="en-BE" sz="1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7494EC-5AA9-9197-4D22-AD883AA3FB81}"/>
              </a:ext>
            </a:extLst>
          </p:cNvPr>
          <p:cNvCxnSpPr>
            <a:cxnSpLocks/>
          </p:cNvCxnSpPr>
          <p:nvPr/>
        </p:nvCxnSpPr>
        <p:spPr>
          <a:xfrm>
            <a:off x="7260154" y="3324636"/>
            <a:ext cx="0" cy="57646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B8B324-FA42-3C22-AF15-E1BF72DFC060}"/>
              </a:ext>
            </a:extLst>
          </p:cNvPr>
          <p:cNvCxnSpPr>
            <a:cxnSpLocks/>
          </p:cNvCxnSpPr>
          <p:nvPr/>
        </p:nvCxnSpPr>
        <p:spPr>
          <a:xfrm flipV="1">
            <a:off x="10086180" y="5252826"/>
            <a:ext cx="0" cy="18221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58A492-0DE6-EE3A-5B52-1EC7EE8F677F}"/>
              </a:ext>
            </a:extLst>
          </p:cNvPr>
          <p:cNvCxnSpPr>
            <a:cxnSpLocks/>
          </p:cNvCxnSpPr>
          <p:nvPr/>
        </p:nvCxnSpPr>
        <p:spPr>
          <a:xfrm>
            <a:off x="11675274" y="3104319"/>
            <a:ext cx="0" cy="34124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970BB9-1319-0F3B-D8FA-7309830714B4}"/>
              </a:ext>
            </a:extLst>
          </p:cNvPr>
          <p:cNvCxnSpPr>
            <a:cxnSpLocks/>
          </p:cNvCxnSpPr>
          <p:nvPr/>
        </p:nvCxnSpPr>
        <p:spPr>
          <a:xfrm flipV="1">
            <a:off x="10258459" y="3347826"/>
            <a:ext cx="0" cy="18221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2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8"/>
          <a:stretch/>
        </p:blipFill>
        <p:spPr>
          <a:xfrm>
            <a:off x="0" y="0"/>
            <a:ext cx="12192000" cy="6861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61244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7004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Intercomparison of long-term ozone measurements from ground-based techniques</vt:lpstr>
      <vt:lpstr>Motivation and context</vt:lpstr>
      <vt:lpstr>Validation: partial columns</vt:lpstr>
      <vt:lpstr>Conclusions of intercomparison</vt:lpstr>
      <vt:lpstr>Conclusions of intercomparison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Intercomparison of long-term ozone measurements from ground-based techniques</dc:title>
  <dc:creator>Robin Bjorklund</dc:creator>
  <cp:lastModifiedBy>Robin Bjorklund</cp:lastModifiedBy>
  <cp:revision>1</cp:revision>
  <dcterms:created xsi:type="dcterms:W3CDTF">2022-07-01T14:11:28Z</dcterms:created>
  <dcterms:modified xsi:type="dcterms:W3CDTF">2022-07-01T14:12:23Z</dcterms:modified>
</cp:coreProperties>
</file>