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80" r:id="rId6"/>
    <p:sldMasterId id="2147483876" r:id="rId7"/>
    <p:sldMasterId id="2147484068" r:id="rId8"/>
    <p:sldMasterId id="2147484476" r:id="rId9"/>
  </p:sldMasterIdLst>
  <p:notesMasterIdLst>
    <p:notesMasterId r:id="rId23"/>
  </p:notesMasterIdLst>
  <p:sldIdLst>
    <p:sldId id="257" r:id="rId10"/>
    <p:sldId id="256" r:id="rId11"/>
    <p:sldId id="349" r:id="rId12"/>
    <p:sldId id="261" r:id="rId13"/>
    <p:sldId id="259" r:id="rId14"/>
    <p:sldId id="263" r:id="rId15"/>
    <p:sldId id="264" r:id="rId16"/>
    <p:sldId id="265" r:id="rId17"/>
    <p:sldId id="262" r:id="rId18"/>
    <p:sldId id="260" r:id="rId19"/>
    <p:sldId id="302" r:id="rId20"/>
    <p:sldId id="348" r:id="rId21"/>
    <p:sldId id="258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manuel Mahieu" initials="EM" lastIdx="7" clrIdx="0">
    <p:extLst>
      <p:ext uri="{19B8F6BF-5375-455C-9EA6-DF929625EA0E}">
        <p15:presenceInfo xmlns:p15="http://schemas.microsoft.com/office/powerpoint/2012/main" userId="Emmanuel Mahie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3"/>
    <p:restoredTop sz="97313"/>
  </p:normalViewPr>
  <p:slideViewPr>
    <p:cSldViewPr snapToGrid="0" snapToObjects="1">
      <p:cViewPr>
        <p:scale>
          <a:sx n="140" d="100"/>
          <a:sy n="140" d="100"/>
        </p:scale>
        <p:origin x="200" y="10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31T21:05:38.316" idx="5">
    <p:pos x="4004" y="1381"/>
    <p:text>Online?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31T21:07:55.679" idx="7">
    <p:pos x="5401" y="460"/>
    <p:text>Is the post-2008 increase captured?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5-31T21:03:07.278" idx="4">
    <p:pos x="2655" y="1339"/>
    <p:text>My comment here is that we were never much successful with regularization purely from a model: they tend to underestimate natural/true variability. But we can of course try again.</p:text>
    <p:extLst>
      <p:ext uri="{C676402C-5697-4E1C-873F-D02D1690AC5C}">
        <p15:threadingInfo xmlns:p15="http://schemas.microsoft.com/office/powerpoint/2012/main" timeZoneBias="-12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BB1FD-A28D-254D-89BF-0603BEC3A311}" type="datetimeFigureOut">
              <a:rPr lang="en-US" smtClean="0"/>
              <a:t>6/2/21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E6C2F-9CD6-7545-92A3-5ED104C40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80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dirty="0" err="1"/>
              <a:t>Opening</a:t>
            </a:r>
            <a:r>
              <a:rPr lang="de-DE" dirty="0"/>
              <a:t> </a:t>
            </a:r>
            <a:r>
              <a:rPr lang="de-DE" dirty="0" err="1"/>
              <a:t>slide</a:t>
            </a:r>
            <a:endParaRPr lang="de-DE" dirty="0"/>
          </a:p>
        </p:txBody>
      </p:sp>
      <p:sp>
        <p:nvSpPr>
          <p:cNvPr id="17411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D538B6-B216-4815-ADDC-21CDB6ECB35A}" type="slidenum">
              <a:rPr lang="de-DE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de-DE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 to meeting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75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Jim / OCS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010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Jim / OCS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46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Jim / OCS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98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 to meeting</a:t>
            </a:r>
          </a:p>
          <a:p>
            <a:r>
              <a:rPr lang="en-US" sz="1200" dirty="0"/>
              <a:t>Mt A/a :  Welcome / intro,  2 slides</a:t>
            </a:r>
          </a:p>
          <a:p>
            <a:r>
              <a:rPr lang="en-US" sz="1200" dirty="0"/>
              <a:t>Mt A/a : SR / COVID, 1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382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Introduction to meeting</a:t>
            </a:r>
          </a:p>
          <a:p>
            <a:r>
              <a:rPr lang="en-US" sz="1200" dirty="0"/>
              <a:t>Mt A/a :  Welcome / intro,  2 slides</a:t>
            </a:r>
          </a:p>
          <a:p>
            <a:r>
              <a:rPr lang="en-US" sz="1200" dirty="0"/>
              <a:t>Mt A/a : SR / COVID, 1 slide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771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Mt A/a : SR / COVID, 1 slide</a:t>
            </a:r>
          </a:p>
          <a:p>
            <a:r>
              <a:rPr lang="en-US" sz="1200" dirty="0"/>
              <a:t>We ask groups these questions and take notes for SC meeting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508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WACCM update (Jim)  after Spectroscopy update (Manu)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335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WACCM update (Jim)  after Spectroscopy update (Manu)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68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WACCM update (Jim)  after Spectroscopy update (Manu)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754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WACCM update (Jim)  after Spectroscopy update (Manu)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279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Mt A/f : (Jim) Future meetings &amp; summarize opinions so far, ask for more ideas</a:t>
            </a:r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BE6C2F-9CD6-7545-92A3-5ED104C406C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739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3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67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23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43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8901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8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579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7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7568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02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203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4A96BE58-2EA3-B649-BE12-A7313F692E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399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2179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738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243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000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96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0149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016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02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08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25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349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2558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2764D9F-1BB6-F541-9105-BCF0A824B7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9419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9A8D4-3660-5F4F-9634-5741A58A1A0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53896"/>
      </p:ext>
    </p:extLst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229600" cy="857250"/>
          </a:xfrm>
        </p:spPr>
        <p:txBody>
          <a:bodyPr/>
          <a:lstStyle>
            <a:lvl1pPr>
              <a:defRPr sz="2850" b="1">
                <a:solidFill>
                  <a:srgbClr val="C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8C62B-8795-B34E-89A7-3BA1D2F7C9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703389"/>
      </p:ext>
    </p:extLst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F936B-C8FF-F448-BD68-CE6FF21444A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938544"/>
      </p:ext>
    </p:extLst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623B51-489E-9247-84B2-B9BD1F3EA2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560772"/>
      </p:ext>
    </p:extLst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F2225-4965-414B-BBA9-99663A6FEB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06257"/>
      </p:ext>
    </p:extLst>
  </p:cSld>
  <p:clrMapOvr>
    <a:masterClrMapping/>
  </p:clrMapOvr>
  <p:transition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 b="1">
                <a:solidFill>
                  <a:srgbClr val="C0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C1F49B-22C4-2143-BF24-00A3408B3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188020"/>
      </p:ext>
    </p:extLst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555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54AA0-8FF9-4341-9AC2-E134CA38B6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59248"/>
      </p:ext>
    </p:extLst>
  </p:cSld>
  <p:clrMapOvr>
    <a:masterClrMapping/>
  </p:clrMapOvr>
  <p:transition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59941-FDC5-8648-9C29-0354881143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167492"/>
      </p:ext>
    </p:extLst>
  </p:cSld>
  <p:clrMapOvr>
    <a:masterClrMapping/>
  </p:clrMapOvr>
  <p:transition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FE0A4-836E-3C43-926A-92F36EE7BE4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60801"/>
      </p:ext>
    </p:extLst>
  </p:cSld>
  <p:clrMapOvr>
    <a:masterClrMapping/>
  </p:clrMapOvr>
  <p:transition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EF4FFC-3588-D743-954C-D127B5DC59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468363"/>
      </p:ext>
    </p:extLst>
  </p:cSld>
  <p:clrMapOvr>
    <a:masterClrMapping/>
  </p:clrMapOvr>
  <p:transition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F70DB-32C1-2342-B79D-30205B7E96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027920"/>
      </p:ext>
    </p:extLst>
  </p:cSld>
  <p:clrMapOvr>
    <a:masterClrMapping/>
  </p:clrMapOvr>
  <p:transition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450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447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9270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975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2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861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07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7041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6912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43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5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781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713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0606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246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9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754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551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463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5700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481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3497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244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A4151E1-3DC3-F84E-96B7-62390DD0D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9118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EB9A8D4-3660-5F4F-9634-5741A58A1A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92504"/>
      </p:ext>
    </p:extLst>
  </p:cSld>
  <p:clrMapOvr>
    <a:masterClrMapping/>
  </p:clrMapOvr>
  <p:transition>
    <p:zo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068C62B-8795-B34E-89A7-3BA1D2F7C9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598194"/>
      </p:ext>
    </p:extLst>
  </p:cSld>
  <p:clrMapOvr>
    <a:masterClrMapping/>
  </p:clrMapOvr>
  <p:transition>
    <p:zo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4F936B-C8FF-F448-BD68-CE6FF21444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1568"/>
      </p:ext>
    </p:extLst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069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A623B51-489E-9247-84B2-B9BD1F3EA2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049931"/>
      </p:ext>
    </p:extLst>
  </p:cSld>
  <p:clrMapOvr>
    <a:masterClrMapping/>
  </p:clrMapOvr>
  <p:transition>
    <p:zo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45F2225-4965-414B-BBA9-99663A6FEB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27545"/>
      </p:ext>
    </p:extLst>
  </p:cSld>
  <p:clrMapOvr>
    <a:masterClrMapping/>
  </p:clrMapOvr>
  <p:transition>
    <p:zo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0C1F49B-22C4-2143-BF24-00A3408B37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878796"/>
      </p:ext>
    </p:extLst>
  </p:cSld>
  <p:clrMapOvr>
    <a:masterClrMapping/>
  </p:clrMapOvr>
  <p:transition>
    <p:zo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0854AA0-8FF9-4341-9AC2-E134CA38B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067542"/>
      </p:ext>
    </p:extLst>
  </p:cSld>
  <p:clrMapOvr>
    <a:masterClrMapping/>
  </p:clrMapOvr>
  <p:transition>
    <p:zo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9559941-FDC5-8648-9C29-0354881143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77947"/>
      </p:ext>
    </p:extLst>
  </p:cSld>
  <p:clrMapOvr>
    <a:masterClrMapping/>
  </p:clrMapOvr>
  <p:transition>
    <p:zo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1AFE0A4-836E-3C43-926A-92F36EE7BE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52100"/>
      </p:ext>
    </p:extLst>
  </p:cSld>
  <p:clrMapOvr>
    <a:masterClrMapping/>
  </p:clrMapOvr>
  <p:transition>
    <p:zo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6EF4FFC-3588-D743-954C-D127B5DC59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46497"/>
      </p:ext>
    </p:extLst>
  </p:cSld>
  <p:clrMapOvr>
    <a:masterClrMapping/>
  </p:clrMapOvr>
  <p:transition>
    <p:zo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79F70DB-32C1-2342-B79D-30205B7E9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37296"/>
      </p:ext>
    </p:extLst>
  </p:cSld>
  <p:clrMapOvr>
    <a:masterClrMapping/>
  </p:clrMapOvr>
  <p:transition>
    <p:zo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EB9A8D4-3660-5F4F-9634-5741A58A1A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48960"/>
      </p:ext>
    </p:extLst>
  </p:cSld>
  <p:clrMapOvr>
    <a:masterClrMapping/>
  </p:clrMapOvr>
  <p:transition>
    <p:zoom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068C62B-8795-B34E-89A7-3BA1D2F7C9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253774"/>
      </p:ext>
    </p:extLst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53996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04F936B-C8FF-F448-BD68-CE6FF21444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87700"/>
      </p:ext>
    </p:extLst>
  </p:cSld>
  <p:clrMapOvr>
    <a:masterClrMapping/>
  </p:clrMapOvr>
  <p:transition>
    <p:zo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A623B51-489E-9247-84B2-B9BD1F3EA2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505074"/>
      </p:ext>
    </p:extLst>
  </p:cSld>
  <p:clrMapOvr>
    <a:masterClrMapping/>
  </p:clrMapOvr>
  <p:transition>
    <p:zo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45F2225-4965-414B-BBA9-99663A6FEB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977609"/>
      </p:ext>
    </p:extLst>
  </p:cSld>
  <p:clrMapOvr>
    <a:masterClrMapping/>
  </p:clrMapOvr>
  <p:transition>
    <p:zo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0C1F49B-22C4-2143-BF24-00A3408B37F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805194"/>
      </p:ext>
    </p:extLst>
  </p:cSld>
  <p:clrMapOvr>
    <a:masterClrMapping/>
  </p:clrMapOvr>
  <p:transition>
    <p:zo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0854AA0-8FF9-4341-9AC2-E134CA38B6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1457"/>
      </p:ext>
    </p:extLst>
  </p:cSld>
  <p:clrMapOvr>
    <a:masterClrMapping/>
  </p:clrMapOvr>
  <p:transition>
    <p:zo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9559941-FDC5-8648-9C29-0354881143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171613"/>
      </p:ext>
    </p:extLst>
  </p:cSld>
  <p:clrMapOvr>
    <a:masterClrMapping/>
  </p:clrMapOvr>
  <p:transition>
    <p:zo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1AFE0A4-836E-3C43-926A-92F36EE7BE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79743"/>
      </p:ext>
    </p:extLst>
  </p:cSld>
  <p:clrMapOvr>
    <a:masterClrMapping/>
  </p:clrMapOvr>
  <p:transition>
    <p:zo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6EF4FFC-3588-D743-954C-D127B5DC597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55576"/>
      </p:ext>
    </p:extLst>
  </p:cSld>
  <p:clrMapOvr>
    <a:masterClrMapping/>
  </p:clrMapOvr>
  <p:transition>
    <p:zo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79F70DB-32C1-2342-B79D-30205B7E9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194085"/>
      </p:ext>
    </p:extLst>
  </p:cSld>
  <p:clrMapOvr>
    <a:masterClrMapping/>
  </p:clrMapOvr>
  <p:transition>
    <p:zo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8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32052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783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3399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8488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19180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5623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82619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41126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461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5100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A96BE58-2EA3-B649-BE12-A7313F692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986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gi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.jp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433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55D4F-26DF-B441-ABE6-BB17AB78D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05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</a:p>
        </p:txBody>
      </p:sp>
      <p:pic>
        <p:nvPicPr>
          <p:cNvPr id="7" name="Picture 6" descr="ncar-logo-spellout-med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57" y="4838927"/>
            <a:ext cx="1079502" cy="266502"/>
          </a:xfrm>
          <a:prstGeom prst="rect">
            <a:avLst/>
          </a:prstGeom>
        </p:spPr>
      </p:pic>
      <p:pic>
        <p:nvPicPr>
          <p:cNvPr id="8" name="Picture 7" descr="NDACC_Logo_C10_b.gi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543" y="29427"/>
            <a:ext cx="843100" cy="46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89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900">
                <a:solidFill>
                  <a:srgbClr val="898989"/>
                </a:solidFill>
                <a:latin typeface="Constantia" pitchFamily="18" charset="0"/>
              </a:defRPr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onstantia" pitchFamily="18" charset="0"/>
              </a:defRPr>
            </a:lvl1pPr>
          </a:lstStyle>
          <a:p>
            <a:fld id="{1E936E90-7080-AF40-85E9-8BAC7ED54ED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NESL_logo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6201" y="57150"/>
            <a:ext cx="58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8343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zoom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rgbClr val="244583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244583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244583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244583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244583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ヒラギノ角ゴ Pro W3" charset="-128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June 2013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94561-0E9D-F54B-8E52-2BA67D0AB0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8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</a:p>
        </p:txBody>
      </p:sp>
      <p:pic>
        <p:nvPicPr>
          <p:cNvPr id="13" name="Picture 12" descr="NESL_logo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2397" y="4618275"/>
            <a:ext cx="58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369840" y="4636705"/>
            <a:ext cx="621474" cy="46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nasa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28931" y="4682571"/>
            <a:ext cx="629761" cy="392904"/>
          </a:xfrm>
          <a:prstGeom prst="rect">
            <a:avLst/>
          </a:prstGeom>
        </p:spPr>
      </p:pic>
      <p:pic>
        <p:nvPicPr>
          <p:cNvPr id="2" name="Picture 1" descr="NDACC_Logo_C10_b.gi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17" y="4682571"/>
            <a:ext cx="713094" cy="3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</a:p>
        </p:txBody>
      </p:sp>
      <p:pic>
        <p:nvPicPr>
          <p:cNvPr id="13" name="Picture 12" descr="NESL_logo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12397" y="4618275"/>
            <a:ext cx="588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369840" y="4636705"/>
            <a:ext cx="621474" cy="466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nasa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428931" y="4682571"/>
            <a:ext cx="629761" cy="392904"/>
          </a:xfrm>
          <a:prstGeom prst="rect">
            <a:avLst/>
          </a:prstGeom>
        </p:spPr>
      </p:pic>
      <p:pic>
        <p:nvPicPr>
          <p:cNvPr id="2" name="Picture 1" descr="NDACC_Logo_C10_b.gi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517" y="4682571"/>
            <a:ext cx="713094" cy="39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05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>
    <p:zoom/>
  </p:transition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pic>
        <p:nvPicPr>
          <p:cNvPr id="2" name="Picture 1" descr="NDACC_Logo_C10_b.g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8" y="4682571"/>
            <a:ext cx="713094" cy="396056"/>
          </a:xfrm>
          <a:prstGeom prst="rect">
            <a:avLst/>
          </a:prstGeom>
        </p:spPr>
      </p:pic>
      <p:pic>
        <p:nvPicPr>
          <p:cNvPr id="3" name="Picture 2" descr="ncar-logo-spellout-me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214" y="4789731"/>
            <a:ext cx="1170214" cy="28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33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ransition>
    <p:zoom/>
  </p:transition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NDACC IRWG Meeting  IRWG/NORS Error Analysis Report  </a:t>
            </a:r>
            <a:endParaRPr lang="en-US" dirty="0"/>
          </a:p>
        </p:txBody>
      </p:sp>
      <p:pic>
        <p:nvPicPr>
          <p:cNvPr id="2" name="Picture 1" descr="NDACC_Logo_C10_b.g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8" y="4682571"/>
            <a:ext cx="713094" cy="396056"/>
          </a:xfrm>
          <a:prstGeom prst="rect">
            <a:avLst/>
          </a:prstGeom>
        </p:spPr>
      </p:pic>
      <p:pic>
        <p:nvPicPr>
          <p:cNvPr id="3" name="Picture 2" descr="ncar-logo-spellout-med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214" y="4789731"/>
            <a:ext cx="1170214" cy="28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262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  <p:sldLayoutId id="2147484487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oleObject" Target="../embeddings/oleObject1.bin"/><Relationship Id="rId18" Type="http://schemas.openxmlformats.org/officeDocument/2006/relationships/image" Target="../media/image19.wmf"/><Relationship Id="rId26" Type="http://schemas.openxmlformats.org/officeDocument/2006/relationships/image" Target="../media/image27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2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7.emf"/><Relationship Id="rId20" Type="http://schemas.openxmlformats.org/officeDocument/2006/relationships/image" Target="../media/image21.png"/><Relationship Id="rId29" Type="http://schemas.openxmlformats.org/officeDocument/2006/relationships/comments" Target="../comments/commen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24" Type="http://schemas.openxmlformats.org/officeDocument/2006/relationships/image" Target="../media/image25.jpeg"/><Relationship Id="rId5" Type="http://schemas.openxmlformats.org/officeDocument/2006/relationships/image" Target="../media/image8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8.jpeg"/><Relationship Id="rId10" Type="http://schemas.openxmlformats.org/officeDocument/2006/relationships/image" Target="../media/image13.png"/><Relationship Id="rId19" Type="http://schemas.openxmlformats.org/officeDocument/2006/relationships/image" Target="../media/image20.wmf"/><Relationship Id="rId4" Type="http://schemas.openxmlformats.org/officeDocument/2006/relationships/image" Target="../media/image7.png"/><Relationship Id="rId9" Type="http://schemas.openxmlformats.org/officeDocument/2006/relationships/image" Target="../media/image12.jpeg"/><Relationship Id="rId14" Type="http://schemas.openxmlformats.org/officeDocument/2006/relationships/image" Target="../media/image6.wmf"/><Relationship Id="rId22" Type="http://schemas.openxmlformats.org/officeDocument/2006/relationships/image" Target="../media/image23.png"/><Relationship Id="rId27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2.xml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85060" y="1742087"/>
            <a:ext cx="5829300" cy="1102519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nl-BE" sz="2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NDACC Infrared Working Group 2021 Annual Meeting</a:t>
            </a:r>
            <a:endParaRPr lang="en-US" sz="27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83" name="Picture 3" descr="uow-log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11713" y="3599289"/>
            <a:ext cx="1187296" cy="3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4" name="Picture 2" descr="nsf4.t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46030" y="3999729"/>
            <a:ext cx="608026" cy="60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5" name="Picture 4" descr="nasa-2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2" y="4080523"/>
            <a:ext cx="848590" cy="707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7" name="Picture 6" descr="noaaleft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39579" y="1187480"/>
            <a:ext cx="738642" cy="678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8" name="Picture 7" descr="pearl_0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3808" y="3182228"/>
            <a:ext cx="707628" cy="68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9" name="Picture 11" descr="CANDAC_0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27704" y="2822009"/>
            <a:ext cx="1681942" cy="36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0" name="Picture 11" descr="irflogo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21444" y="2929588"/>
            <a:ext cx="498192" cy="79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1" name="Picture 13" descr="KIT-Logo-rgb_d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81144" y="2975320"/>
            <a:ext cx="1017767" cy="46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2" name="TextBox 7"/>
          <p:cNvSpPr txBox="1">
            <a:spLocks noChangeArrowheads="1"/>
          </p:cNvSpPr>
          <p:nvPr/>
        </p:nvSpPr>
        <p:spPr bwMode="auto">
          <a:xfrm>
            <a:off x="3413523" y="1023937"/>
            <a:ext cx="184731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1350">
              <a:latin typeface="Calibri" pitchFamily="34" charset="0"/>
            </a:endParaRPr>
          </a:p>
        </p:txBody>
      </p:sp>
      <p:pic>
        <p:nvPicPr>
          <p:cNvPr id="1293" name="Picture 7" descr="logo_AEMET_web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03045" y="1171829"/>
            <a:ext cx="1650519" cy="324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80" name="Object 2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151192"/>
              </p:ext>
            </p:extLst>
          </p:nvPr>
        </p:nvGraphicFramePr>
        <p:xfrm>
          <a:off x="2735577" y="665892"/>
          <a:ext cx="1587596" cy="2762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CorelDRAW" r:id="rId13" imgW="9505950" imgH="1676400" progId="">
                  <p:embed/>
                </p:oleObj>
              </mc:Choice>
              <mc:Fallback>
                <p:oleObj name="CorelDRAW" r:id="rId13" imgW="9505950" imgH="1676400" progId="">
                  <p:embed/>
                  <p:pic>
                    <p:nvPicPr>
                      <p:cNvPr id="1280" name="Object 2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577" y="665892"/>
                        <a:ext cx="1587596" cy="2762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94" name="Picture 8" descr="http://www-iup.physik.uni-bremen.de/Bilder/logos/iupl.gi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428882" y="149305"/>
            <a:ext cx="413446" cy="44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5" name="Picture 8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240599" y="3482109"/>
            <a:ext cx="955415" cy="70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6" name="Picture 2" descr="niwa-colour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08003" y="1125648"/>
            <a:ext cx="2097944" cy="50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7" name="Picture 5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709689" y="344430"/>
            <a:ext cx="1624686" cy="20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98" name="Picture 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604654" y="4195869"/>
            <a:ext cx="480291" cy="43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" name="Picture 11" descr="03_logo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686300" y="287777"/>
            <a:ext cx="1408044" cy="303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2" name="Picture 1" descr="aero-be-large.jpg"/>
          <p:cNvPicPr>
            <a:picLocks noChangeAspect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735229" y="4016144"/>
            <a:ext cx="579971" cy="908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3" name="Picture 23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73622" y="4787809"/>
            <a:ext cx="1570748" cy="188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4" name="Picture 233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595797" y="4618182"/>
            <a:ext cx="1470827" cy="392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n 20" descr="CCA_logo.jpg"/>
          <p:cNvPicPr>
            <a:picLocks noChangeAspect="1"/>
          </p:cNvPicPr>
          <p:nvPr/>
        </p:nvPicPr>
        <p:blipFill>
          <a:blip r:embed="rId2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542" y="810850"/>
            <a:ext cx="644931" cy="620380"/>
          </a:xfrm>
          <a:prstGeom prst="rect">
            <a:avLst/>
          </a:prstGeom>
        </p:spPr>
      </p:pic>
      <p:pic>
        <p:nvPicPr>
          <p:cNvPr id="1315" name="Picture 291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66" y="237001"/>
            <a:ext cx="1229604" cy="45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94" descr="https://www.awi.de/typo3conf/ext/sms_boilerplate/Resources/Public/Images/AWI/awi_logo.svg"/>
          <p:cNvSpPr>
            <a:spLocks noChangeAspect="1" noChangeArrowheads="1"/>
          </p:cNvSpPr>
          <p:nvPr/>
        </p:nvSpPr>
        <p:spPr bwMode="auto">
          <a:xfrm>
            <a:off x="1259682" y="-228600"/>
            <a:ext cx="1178719" cy="478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de-DE" sz="1350"/>
          </a:p>
        </p:txBody>
      </p:sp>
      <p:pic>
        <p:nvPicPr>
          <p:cNvPr id="1556" name="Picture 532" descr="http://english.spbu.ru/images/img/top.png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73" y="2584413"/>
            <a:ext cx="1888288" cy="648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441E50-A636-D844-8F59-DCA94E7E055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219" y="3951785"/>
            <a:ext cx="1088994" cy="35846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C6F70C5-F356-5645-BD82-BFF55452E20B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02" y="1874983"/>
            <a:ext cx="776134" cy="5174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DFBA32-588E-E54A-BA0D-5BCC41E208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929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F8DE6EB-0E36-5B46-9C16-F77AD6C30618}"/>
              </a:ext>
            </a:extLst>
          </p:cNvPr>
          <p:cNvSpPr txBox="1"/>
          <p:nvPr/>
        </p:nvSpPr>
        <p:spPr>
          <a:xfrm>
            <a:off x="142229" y="1248340"/>
            <a:ext cx="398044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Dashed red curve – a priori derived from HIPPO &amp; ACE-FTS for five latitude bands.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Blue curve – Mean retrieved profile &amp; ± 1 std. dev. in shaded area.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Arctic - most stratospheric profiles: a priori ~ retrieved, most tropospheric profiles similar or retrieved is lower.  Large variability at TAB.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N mid-lat. – Stratospheric &amp; tropospheric retrieved slightly lower or ~ a priori 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Sub-Tropics tropospheric retrieved notably lower.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S mid-lat. – stratosphere retrieved higher or similar, troposphere retrieved similar or lower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5A62C83-AE5B-AD46-8B11-012EAA0F0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391" y="46180"/>
            <a:ext cx="5059966" cy="50245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F72139-F64F-BD43-BCBD-64D3D755129F}"/>
              </a:ext>
            </a:extLst>
          </p:cNvPr>
          <p:cNvSpPr txBox="1"/>
          <p:nvPr/>
        </p:nvSpPr>
        <p:spPr>
          <a:xfrm>
            <a:off x="112427" y="87450"/>
            <a:ext cx="41363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B/c) OCS an example for homogeneous IRWG retrievals 1/2 : </a:t>
            </a:r>
            <a:r>
              <a:rPr lang="en-US" dirty="0">
                <a:solidFill>
                  <a:srgbClr val="0432FF"/>
                </a:solidFill>
                <a:latin typeface="Avenir Next" panose="020B0503020202020204" pitchFamily="34" charset="0"/>
                <a:ea typeface="Avenir Next" charset="0"/>
                <a:cs typeface="Avenir Next" charset="0"/>
              </a:rPr>
              <a:t>Retrieved Profiles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9B6077-CC22-9B4E-9491-536E0C696BBF}"/>
              </a:ext>
            </a:extLst>
          </p:cNvPr>
          <p:cNvSpPr txBox="1"/>
          <p:nvPr/>
        </p:nvSpPr>
        <p:spPr>
          <a:xfrm>
            <a:off x="80024" y="4558725"/>
            <a:ext cx="352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en-US" sz="1200" dirty="0">
                <a:solidFill>
                  <a:srgbClr val="7030A0"/>
                </a:solidFill>
                <a:latin typeface="Avenir Book" panose="02000503020000020003" pitchFamily="2" charset="0"/>
              </a:rPr>
              <a:t>A priori choice appears reasonable &amp; without obvious bias</a:t>
            </a:r>
          </a:p>
        </p:txBody>
      </p:sp>
    </p:spTree>
    <p:extLst>
      <p:ext uri="{BB962C8B-B14F-4D97-AF65-F5344CB8AC3E}">
        <p14:creationId xmlns:p14="http://schemas.microsoft.com/office/powerpoint/2010/main" val="1139474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2427" y="87450"/>
            <a:ext cx="3951574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B/c) OCS an example for homogeneous IRWG retrievals 2/2 : </a:t>
            </a:r>
            <a:r>
              <a:rPr lang="en-US" dirty="0">
                <a:solidFill>
                  <a:srgbClr val="0432FF"/>
                </a:solidFill>
                <a:latin typeface="Avenir Next" panose="020B0503020202020204" pitchFamily="34" charset="0"/>
                <a:ea typeface="Avenir Next" charset="0"/>
                <a:cs typeface="Avenir Next" charset="0"/>
              </a:rPr>
              <a:t>Consistent Averaging Kernels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64609D-9327-BD49-B13C-92253F03D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853" y="0"/>
            <a:ext cx="5054147" cy="5007402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B73665B-C848-894E-8EA6-175FAF909C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183337"/>
              </p:ext>
            </p:extLst>
          </p:nvPr>
        </p:nvGraphicFramePr>
        <p:xfrm>
          <a:off x="905165" y="3629890"/>
          <a:ext cx="2174525" cy="1374400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137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71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89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Selected Sites</a:t>
                      </a:r>
                      <a:endParaRPr lang="en-US" sz="1000" b="1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Total DOFS</a:t>
                      </a:r>
                      <a:endParaRPr lang="en-US" sz="1000" b="1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Eureka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3.1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Thule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3.0</a:t>
                      </a:r>
                      <a:endParaRPr lang="en-US" sz="1000" b="0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25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 err="1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Jungfraujoch</a:t>
                      </a:r>
                      <a:endParaRPr lang="en-US" sz="1000" b="0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2.9</a:t>
                      </a:r>
                      <a:endParaRPr lang="en-US" sz="1000" b="0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Toronto</a:t>
                      </a:r>
                      <a:endParaRPr lang="en-US" sz="1000" b="0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2.7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Boulder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  <a:ea typeface="Calibri" charset="0"/>
                          <a:cs typeface="Times New Roman" charset="0"/>
                        </a:rPr>
                        <a:t>2.2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Mauna Loa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2.0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32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Wollongong</a:t>
                      </a:r>
                      <a:endParaRPr lang="en-US" sz="1000" b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0432FF"/>
                          </a:solidFill>
                          <a:effectLst/>
                          <a:latin typeface="Avenir Book" panose="02000503020000020003" pitchFamily="2" charset="0"/>
                        </a:rPr>
                        <a:t>2.1</a:t>
                      </a:r>
                      <a:endParaRPr lang="en-US" sz="1000" b="0" dirty="0">
                        <a:solidFill>
                          <a:srgbClr val="0432FF"/>
                        </a:solidFill>
                        <a:effectLst/>
                        <a:latin typeface="Avenir Book" panose="02000503020000020003" pitchFamily="2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10C0BA1-3E25-594C-91F9-CFA1E3DC994D}"/>
              </a:ext>
            </a:extLst>
          </p:cNvPr>
          <p:cNvSpPr txBox="1"/>
          <p:nvPr/>
        </p:nvSpPr>
        <p:spPr>
          <a:xfrm>
            <a:off x="139251" y="1053727"/>
            <a:ext cx="3536822" cy="2600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Averaging kernels (AK) characterize the vertical sensitivity</a:t>
            </a:r>
          </a:p>
          <a:p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Comparing across a network reveals the homogeneity of the total dataset</a:t>
            </a:r>
          </a:p>
          <a:p>
            <a:pPr>
              <a:spcAft>
                <a:spcPts val="300"/>
              </a:spcAft>
            </a:pPr>
            <a:endParaRPr lang="en-US" sz="11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>
              <a:spcAft>
                <a:spcPts val="300"/>
              </a:spcAft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Expected differences: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Observation site Latitude (tropopause height)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Observation site Altitude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Differences in the mixing ratio profile</a:t>
            </a:r>
          </a:p>
          <a:p>
            <a:pPr>
              <a:spcAft>
                <a:spcPts val="300"/>
              </a:spcAft>
            </a:pPr>
            <a:endParaRPr lang="en-US" sz="11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>
              <a:spcAft>
                <a:spcPts val="300"/>
              </a:spcAft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Degrees of Freedom for Signal (DOFS)</a:t>
            </a:r>
          </a:p>
          <a:p>
            <a:pPr>
              <a:spcAft>
                <a:spcPts val="300"/>
              </a:spcAft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Trace of the AK determines the information content </a:t>
            </a:r>
          </a:p>
          <a:p>
            <a:pPr>
              <a:spcAft>
                <a:spcPts val="300"/>
              </a:spcAft>
            </a:pPr>
            <a:r>
              <a:rPr lang="en-US" sz="1100" dirty="0">
                <a:solidFill>
                  <a:srgbClr val="0432FF"/>
                </a:solidFill>
                <a:latin typeface="Avenir Book" panose="02000503020000020003" pitchFamily="2" charset="0"/>
              </a:rPr>
              <a:t>from the retrieval.</a:t>
            </a:r>
          </a:p>
        </p:txBody>
      </p:sp>
    </p:spTree>
    <p:extLst>
      <p:ext uri="{BB962C8B-B14F-4D97-AF65-F5344CB8AC3E}">
        <p14:creationId xmlns:p14="http://schemas.microsoft.com/office/powerpoint/2010/main" val="2571267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FD927A-65E5-3F43-9F82-711ED47AC4EF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B/c : OCS – as an example for homogeneous IRWG retrievals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D7B9B1-D0C4-DD4B-8522-BD2C539ACA95}"/>
              </a:ext>
            </a:extLst>
          </p:cNvPr>
          <p:cNvSpPr txBox="1"/>
          <p:nvPr/>
        </p:nvSpPr>
        <p:spPr>
          <a:xfrm>
            <a:off x="536412" y="961363"/>
            <a:ext cx="8201187" cy="4039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What limits homogenous retrievals network wide?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7030A0"/>
                </a:solidFill>
                <a:latin typeface="Avenir Book" panose="02000503020000020003" pitchFamily="2" charset="0"/>
              </a:rPr>
              <a:t>In particular the issues we can control or account for?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Prescribed Sa!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Perhaps should be full Sa – WACCM?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Instrument setup / spectra quality?</a:t>
            </a:r>
          </a:p>
          <a:p>
            <a:pPr marL="171450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Retrieval setup: other then a priori &amp; Sa, e.g. we treat 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Phase, 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Interfering species, 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Background, 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Frequency shifts, 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Retrieval resolution…</a:t>
            </a:r>
          </a:p>
          <a:p>
            <a:pPr marL="628650" lvl="1" indent="-1714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555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269324-A80B-3D4D-81D3-E3642BC7BAD7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2021 IRWG Online Meeting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8E6A83-D43B-E04E-8D97-7BB6233A8FDF}"/>
              </a:ext>
            </a:extLst>
          </p:cNvPr>
          <p:cNvSpPr txBox="1"/>
          <p:nvPr/>
        </p:nvSpPr>
        <p:spPr>
          <a:xfrm>
            <a:off x="452582" y="1034473"/>
            <a:ext cx="7241726" cy="39087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Meeting A, mostly IRWG business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Meeting B, mostly network projects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Meeting C, young researcher presentations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Joint TCCON/COCCON/IRWG poster session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17 June Presentation/Discussion with Denis </a:t>
            </a:r>
            <a:r>
              <a:rPr lang="en-US" dirty="0" err="1">
                <a:solidFill>
                  <a:srgbClr val="0432FF"/>
                </a:solidFill>
                <a:latin typeface="Avenir Book" panose="02000503020000020003" pitchFamily="2" charset="0"/>
              </a:rPr>
              <a:t>Czurlok</a:t>
            </a: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 Bruker Optics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Meetings A, B, C are 2 hours – short,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Mostly discussion, mics on, please be mindful of feedback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We may have to move quickly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We can schedule additional meetings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E66E00-7205-BE46-B647-D421B7E7B8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13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A269324-A80B-3D4D-81D3-E3642BC7BAD7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2021 IRWG Online Meeting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8E6A83-D43B-E04E-8D97-7BB6233A8FDF}"/>
              </a:ext>
            </a:extLst>
          </p:cNvPr>
          <p:cNvSpPr txBox="1"/>
          <p:nvPr/>
        </p:nvSpPr>
        <p:spPr>
          <a:xfrm>
            <a:off x="221750" y="1034473"/>
            <a:ext cx="7996100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Meeting A will focus on NDACC/IRWG business: </a:t>
            </a:r>
          </a:p>
          <a:p>
            <a:pPr algn="ctr">
              <a:spcAft>
                <a:spcPts val="600"/>
              </a:spcAft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1 June, 14:00UT</a:t>
            </a:r>
          </a:p>
          <a:p>
            <a:pPr algn="ctr">
              <a:spcAft>
                <a:spcPts val="600"/>
              </a:spcAft>
            </a:pPr>
            <a:r>
              <a:rPr lang="en-US" sz="1400" i="1" dirty="0">
                <a:solidFill>
                  <a:srgbClr val="0432FF"/>
                </a:solidFill>
                <a:latin typeface="Avenir Book" panose="02000503020000020003" pitchFamily="2" charset="0"/>
              </a:rPr>
              <a:t>Generally short presentations and mostly discussion</a:t>
            </a:r>
          </a:p>
          <a:p>
            <a:pPr>
              <a:spcAft>
                <a:spcPts val="600"/>
              </a:spcAft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 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Everyone 		Discussions of site status and observation issues during COVID slowdown,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*</a:t>
            </a:r>
            <a:r>
              <a:rPr lang="en-US" sz="1400" dirty="0" err="1">
                <a:solidFill>
                  <a:srgbClr val="0432FF"/>
                </a:solidFill>
                <a:latin typeface="Avenir Book" panose="02000503020000020003" pitchFamily="2" charset="0"/>
              </a:rPr>
              <a:t>Bavo</a:t>
            </a: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 L			CAMS27 Update,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*Jeannette W 	Update on the NDACC archive status and switch to Langley,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*Geoff T		HITRAN Recent Testing	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*co-chairs 		HITRAN 16 / ATM 20 / WACCM 2020 &amp; testing by all groups,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432FF"/>
                </a:solidFill>
                <a:latin typeface="Avenir Book" panose="02000503020000020003" pitchFamily="2" charset="0"/>
              </a:rPr>
              <a:t>co-chairs		Future meetings, formats, timeframes, activities discussions,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E66E00-7205-BE46-B647-D421B7E7B8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29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E693D03-DB61-0648-8D03-42F633C97BF9}"/>
              </a:ext>
            </a:extLst>
          </p:cNvPr>
          <p:cNvSpPr txBox="1"/>
          <p:nvPr/>
        </p:nvSpPr>
        <p:spPr>
          <a:xfrm>
            <a:off x="304801" y="184728"/>
            <a:ext cx="863600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A/a) 2020-2021 IRWG Team’s Management of the </a:t>
            </a:r>
          </a:p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COVID19 Global Slowdown 1/1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0A657A-037E-3546-A33D-F07F6C42DF91}"/>
              </a:ext>
            </a:extLst>
          </p:cNvPr>
          <p:cNvSpPr txBox="1"/>
          <p:nvPr/>
        </p:nvSpPr>
        <p:spPr>
          <a:xfrm>
            <a:off x="452582" y="1302328"/>
            <a:ext cx="6820137" cy="28469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Were observations maintained as usual?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If not what is the extent of data loss?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Were issues related to: 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Personnel travel,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Instrument failure and/or lack of parts,</a:t>
            </a:r>
          </a:p>
          <a:p>
            <a:pPr marL="12001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Instrument failure and inability to repair,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Was data processing maintained as usual?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Do you believe there will be implications lasting post COVID?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DC6E7D-7CBC-EC48-B334-CB7AEB5F2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678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C31564-0F71-304A-88C3-7202136F6751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A/e) Revised WACCM a priori 1/4 : Previous Version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A00B79-92D7-D34D-8641-EE3A05C2C7F4}"/>
              </a:ext>
            </a:extLst>
          </p:cNvPr>
          <p:cNvSpPr txBox="1"/>
          <p:nvPr/>
        </p:nvSpPr>
        <p:spPr>
          <a:xfrm>
            <a:off x="157018" y="748144"/>
            <a:ext cx="8774546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Jim H, Ivan Ortega, Mike Mills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Previous WACCM a priori went through several iterations (model runs) to arrive at v6 ~ 2013.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It is taken from a 75y WACCM simulation CCMI project implementing a moderate O3 recovery scenario.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Each profile is the average of 40y (1980-2020) interpolation to station location.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Widely used NADCC/IRWG, NDACC/LIDAR, TCCON, + others about 60 locations.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7030A0"/>
                </a:solidFill>
                <a:latin typeface="Avenir Book" panose="02000503020000020003" pitchFamily="2" charset="0"/>
              </a:rPr>
              <a:t>Attributes: 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7030A0"/>
                </a:solidFill>
                <a:latin typeface="Avenir Book" panose="02000503020000020003" pitchFamily="2" charset="0"/>
              </a:rPr>
              <a:t>Global consistency across wide range of species, 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7030A0"/>
                </a:solidFill>
                <a:latin typeface="Avenir Book" panose="02000503020000020003" pitchFamily="2" charset="0"/>
              </a:rPr>
              <a:t>Widely accepted and referenced source for simulation run and WACCM model  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424E91-EC1E-384B-9400-4D13AFDDB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10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C31564-0F71-304A-88C3-7202136F6751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A/e) Revised WACCM a priori 2/4 : New version 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A00B79-92D7-D34D-8641-EE3A05C2C7F4}"/>
              </a:ext>
            </a:extLst>
          </p:cNvPr>
          <p:cNvSpPr txBox="1"/>
          <p:nvPr/>
        </p:nvSpPr>
        <p:spPr>
          <a:xfrm>
            <a:off x="157018" y="822035"/>
            <a:ext cx="8774546" cy="4578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Account for model based changing atmosphere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Current version, basically very similar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New simulation also from WACCM [</a:t>
            </a:r>
            <a:r>
              <a:rPr lang="en-US" sz="1200" i="1" dirty="0" err="1">
                <a:solidFill>
                  <a:srgbClr val="0432FF"/>
                </a:solidFill>
                <a:latin typeface="Avenir Book" panose="02000503020000020003" pitchFamily="2" charset="0"/>
              </a:rPr>
              <a:t>Gettleman</a:t>
            </a:r>
            <a:r>
              <a:rPr lang="en-US" sz="1200" i="1" dirty="0">
                <a:solidFill>
                  <a:srgbClr val="0432FF"/>
                </a:solidFill>
                <a:latin typeface="Avenir Book" panose="02000503020000020003" pitchFamily="2" charset="0"/>
              </a:rPr>
              <a:t>, A. et. al., 2019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]</a:t>
            </a:r>
          </a:p>
          <a:p>
            <a:pPr marL="12001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WACCM6 – Major update in Community Earth System Model (CESM), including physical, chemical and aerosol parameterizations.</a:t>
            </a:r>
          </a:p>
          <a:p>
            <a:pPr marL="12001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Fully coupled CESM2 - WACCM6.</a:t>
            </a:r>
          </a:p>
          <a:p>
            <a:pPr marL="12001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Historical runs from 1850-2014</a:t>
            </a:r>
          </a:p>
          <a:p>
            <a:pPr marL="12001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SSP5-8.5 runs from 2015-2100</a:t>
            </a:r>
          </a:p>
          <a:p>
            <a:pPr marL="1200150" lvl="2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New sulfur chemistry -&gt; SO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2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, OCS, DMS, H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2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SO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4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, aerosol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 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…</a:t>
            </a:r>
            <a:endParaRPr lang="en-US" sz="1200" baseline="-250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For CMIP6 [</a:t>
            </a:r>
            <a:r>
              <a:rPr lang="en-US" sz="1200" i="1" dirty="0">
                <a:solidFill>
                  <a:srgbClr val="0432FF"/>
                </a:solidFill>
                <a:latin typeface="Avenir Book" panose="02000503020000020003" pitchFamily="2" charset="0"/>
              </a:rPr>
              <a:t>Eyring, V., et. al., 2016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]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Average from 1980 – 2040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File formats identical (!)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Limited testing so far: profiles seem very close, C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2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H</a:t>
            </a:r>
            <a:r>
              <a:rPr lang="en-US" sz="12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6</a:t>
            </a: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 is better.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Nearing completion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Will be available at </a:t>
            </a:r>
            <a:r>
              <a:rPr lang="en-US" sz="1200" i="1" dirty="0">
                <a:solidFill>
                  <a:srgbClr val="7030A0"/>
                </a:solidFill>
                <a:latin typeface="Avenir Book" panose="02000503020000020003" pitchFamily="2" charset="0"/>
              </a:rPr>
              <a:t>ftp://</a:t>
            </a:r>
            <a:r>
              <a:rPr lang="en-US" sz="1200" i="1" dirty="0" err="1">
                <a:solidFill>
                  <a:srgbClr val="7030A0"/>
                </a:solidFill>
                <a:latin typeface="Avenir Book" panose="02000503020000020003" pitchFamily="2" charset="0"/>
              </a:rPr>
              <a:t>nitrogen.acom.ucar.edu</a:t>
            </a:r>
            <a:r>
              <a:rPr lang="en-US" sz="1200" i="1" dirty="0">
                <a:solidFill>
                  <a:srgbClr val="7030A0"/>
                </a:solidFill>
                <a:latin typeface="Avenir Book" panose="02000503020000020003" pitchFamily="2" charset="0"/>
              </a:rPr>
              <a:t>//user/</a:t>
            </a:r>
            <a:r>
              <a:rPr lang="en-US" sz="1200" i="1" dirty="0" err="1">
                <a:solidFill>
                  <a:srgbClr val="7030A0"/>
                </a:solidFill>
                <a:latin typeface="Avenir Book" panose="02000503020000020003" pitchFamily="2" charset="0"/>
              </a:rPr>
              <a:t>jamesw</a:t>
            </a:r>
            <a:r>
              <a:rPr lang="en-US" sz="1200" i="1" dirty="0">
                <a:solidFill>
                  <a:srgbClr val="7030A0"/>
                </a:solidFill>
                <a:latin typeface="Avenir Book" panose="02000503020000020003" pitchFamily="2" charset="0"/>
              </a:rPr>
              <a:t>/IRWG/2021/WACCM.v7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Possibly hosted at NDACC DHF?</a:t>
            </a:r>
            <a:endParaRPr lang="en-US" sz="1200" dirty="0">
              <a:solidFill>
                <a:srgbClr val="7030A0"/>
              </a:solidFill>
              <a:latin typeface="Avenir Book" panose="02000503020000020003" pitchFamily="2" charset="0"/>
            </a:endParaRPr>
          </a:p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en-US" b="1" u="sng" dirty="0">
                <a:solidFill>
                  <a:srgbClr val="7030A0"/>
                </a:solidFill>
                <a:latin typeface="Avenir Book" panose="02000503020000020003" pitchFamily="2" charset="0"/>
              </a:rPr>
              <a:t>Testing at every site is required!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F24936-2863-3546-9F7E-FC0FFE3DA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43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C31564-0F71-304A-88C3-7202136F6751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A/e) Revised WACCM a priori 3/4 : Initial example Boulder C</a:t>
            </a:r>
            <a:r>
              <a:rPr lang="en-US" sz="20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2</a:t>
            </a:r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H</a:t>
            </a:r>
            <a:r>
              <a:rPr lang="en-US" sz="2000" baseline="-25000" dirty="0">
                <a:solidFill>
                  <a:srgbClr val="0432FF"/>
                </a:solidFill>
                <a:latin typeface="Avenir Book" panose="02000503020000020003" pitchFamily="2" charset="0"/>
              </a:rPr>
              <a:t>6</a:t>
            </a:r>
            <a:endParaRPr lang="en-US" sz="2000" baseline="-25000" dirty="0">
              <a:solidFill>
                <a:srgbClr val="7030A0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F24936-2863-3546-9F7E-FC0FFE3DA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A4FF8B-3241-B04D-9B05-B7FFC8A95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7778" y="729673"/>
            <a:ext cx="6137032" cy="357216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835A92D-81C2-7C43-B5E1-CF2CC5189503}"/>
              </a:ext>
            </a:extLst>
          </p:cNvPr>
          <p:cNvSpPr txBox="1"/>
          <p:nvPr/>
        </p:nvSpPr>
        <p:spPr>
          <a:xfrm>
            <a:off x="3768435" y="4350329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Quick Check time series plot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6B8597-B6F7-F743-A614-BECFD06B588C}"/>
              </a:ext>
            </a:extLst>
          </p:cNvPr>
          <p:cNvSpPr txBox="1"/>
          <p:nvPr/>
        </p:nvSpPr>
        <p:spPr>
          <a:xfrm>
            <a:off x="180109" y="1306947"/>
            <a:ext cx="2258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Similar output files &amp; formatting as before, including ‘</a:t>
            </a:r>
            <a:r>
              <a:rPr lang="en-US" dirty="0" err="1">
                <a:solidFill>
                  <a:srgbClr val="0432FF"/>
                </a:solidFill>
                <a:latin typeface="Avenir Book" panose="02000503020000020003" pitchFamily="2" charset="0"/>
              </a:rPr>
              <a:t>refmod</a:t>
            </a:r>
            <a:r>
              <a:rPr lang="en-US" dirty="0">
                <a:solidFill>
                  <a:srgbClr val="0432FF"/>
                </a:solidFill>
                <a:latin typeface="Avenir Book" panose="02000503020000020003" pitchFamily="2" charset="0"/>
              </a:rPr>
              <a:t>’ format, covariance matrices and plots</a:t>
            </a:r>
          </a:p>
        </p:txBody>
      </p:sp>
    </p:spTree>
    <p:extLst>
      <p:ext uri="{BB962C8B-B14F-4D97-AF65-F5344CB8AC3E}">
        <p14:creationId xmlns:p14="http://schemas.microsoft.com/office/powerpoint/2010/main" val="21411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C31564-0F71-304A-88C3-7202136F6751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A/e) Revised WACCM a priori 4/4 : Initial example Boulder CO retrieval</a:t>
            </a:r>
            <a:endParaRPr lang="en-US" sz="2000" dirty="0">
              <a:solidFill>
                <a:srgbClr val="7030A0"/>
              </a:solidFill>
              <a:latin typeface="Avenir Book" panose="02000503020000020003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F24936-2863-3546-9F7E-FC0FFE3DA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46F5AC2-E231-1440-9980-60E5053C7B7F}"/>
              </a:ext>
            </a:extLst>
          </p:cNvPr>
          <p:cNvGrpSpPr/>
          <p:nvPr/>
        </p:nvGrpSpPr>
        <p:grpSpPr>
          <a:xfrm>
            <a:off x="129304" y="630043"/>
            <a:ext cx="5647634" cy="4467276"/>
            <a:chOff x="822034" y="1211680"/>
            <a:chExt cx="5425963" cy="389159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B76BB31-2D8B-A64B-86FC-49FFE475F9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0456" t="7053"/>
            <a:stretch/>
          </p:blipFill>
          <p:spPr>
            <a:xfrm>
              <a:off x="3484188" y="1211680"/>
              <a:ext cx="2763809" cy="389159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A793ADF-C41F-9E4A-8248-ADC2D72B93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50456" t="8495"/>
            <a:stretch/>
          </p:blipFill>
          <p:spPr>
            <a:xfrm>
              <a:off x="822034" y="1283854"/>
              <a:ext cx="2752436" cy="3815409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A022186-4546-494D-9C57-B3F9B01BEDFD}"/>
              </a:ext>
            </a:extLst>
          </p:cNvPr>
          <p:cNvSpPr txBox="1"/>
          <p:nvPr/>
        </p:nvSpPr>
        <p:spPr>
          <a:xfrm>
            <a:off x="0" y="1394693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8EEB51-7B14-8E4C-B284-EF475388B007}"/>
              </a:ext>
            </a:extLst>
          </p:cNvPr>
          <p:cNvSpPr txBox="1"/>
          <p:nvPr/>
        </p:nvSpPr>
        <p:spPr>
          <a:xfrm>
            <a:off x="5569527" y="1385456"/>
            <a:ext cx="3435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		V6			V7	 	</a:t>
            </a: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Ret Col. 	1.75636E+18 	1.75555E+18 </a:t>
            </a: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	</a:t>
            </a: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~.046% difference in retrieved column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DOFS		2.94			2.85</a:t>
            </a:r>
          </a:p>
          <a:p>
            <a:endParaRPr lang="en-US" sz="12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r>
              <a:rPr lang="en-US" sz="1200" dirty="0">
                <a:solidFill>
                  <a:srgbClr val="0432FF"/>
                </a:solidFill>
                <a:latin typeface="Avenir Book" panose="02000503020000020003" pitchFamily="2" charset="0"/>
              </a:rPr>
              <a:t>Fit RMS 	0.265			0.265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29D1355-045D-E643-BDFF-68A6676C8288}"/>
              </a:ext>
            </a:extLst>
          </p:cNvPr>
          <p:cNvSpPr txBox="1"/>
          <p:nvPr/>
        </p:nvSpPr>
        <p:spPr>
          <a:xfrm>
            <a:off x="2743198" y="1385461"/>
            <a:ext cx="433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966D96-71AA-564A-ACED-50A0E674F4C6}"/>
              </a:ext>
            </a:extLst>
          </p:cNvPr>
          <p:cNvSpPr txBox="1"/>
          <p:nvPr/>
        </p:nvSpPr>
        <p:spPr>
          <a:xfrm>
            <a:off x="2512291" y="3676073"/>
            <a:ext cx="4908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20km</a:t>
            </a:r>
          </a:p>
        </p:txBody>
      </p:sp>
    </p:spTree>
    <p:extLst>
      <p:ext uri="{BB962C8B-B14F-4D97-AF65-F5344CB8AC3E}">
        <p14:creationId xmlns:p14="http://schemas.microsoft.com/office/powerpoint/2010/main" val="4242110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3C31564-0F71-304A-88C3-7202136F6751}"/>
              </a:ext>
            </a:extLst>
          </p:cNvPr>
          <p:cNvSpPr txBox="1"/>
          <p:nvPr/>
        </p:nvSpPr>
        <p:spPr>
          <a:xfrm>
            <a:off x="304801" y="184728"/>
            <a:ext cx="8636000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432FF"/>
                </a:solidFill>
                <a:latin typeface="Avenir Book" panose="02000503020000020003" pitchFamily="2" charset="0"/>
              </a:rPr>
              <a:t>A/f : Future IRWG Meetings 1/1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A00B79-92D7-D34D-8641-EE3A05C2C7F4}"/>
              </a:ext>
            </a:extLst>
          </p:cNvPr>
          <p:cNvSpPr txBox="1"/>
          <p:nvPr/>
        </p:nvSpPr>
        <p:spPr>
          <a:xfrm>
            <a:off x="157018" y="748144"/>
            <a:ext cx="8774546" cy="371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From Suggestion Box: (paraphrase)</a:t>
            </a: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Common meeting with TCCON, identify common research questions, more collaboration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Continue annual in person meeting with zoom access, limit travel costs by group*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3 2h meetings likely not enough time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Zoom meetings every 3-4 months, perhaps some focused some more general*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Alternate annual meeting online &lt;-&gt; in-person, reduce GHG footprint*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Site reports could posters and possibly online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Technical/instrument meetings with Bruker – is annual sufficient?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Intermediate Science / technical </a:t>
            </a:r>
            <a:r>
              <a:rPr lang="en-US" sz="1600">
                <a:solidFill>
                  <a:srgbClr val="0432FF"/>
                </a:solidFill>
                <a:latin typeface="Avenir Book" panose="02000503020000020003" pitchFamily="2" charset="0"/>
              </a:rPr>
              <a:t>(sfit4, </a:t>
            </a:r>
            <a:r>
              <a:rPr lang="en-US" sz="1600" dirty="0" err="1">
                <a:solidFill>
                  <a:srgbClr val="0432FF"/>
                </a:solidFill>
                <a:latin typeface="Avenir Book" panose="02000503020000020003" pitchFamily="2" charset="0"/>
              </a:rPr>
              <a:t>Proffit</a:t>
            </a: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, </a:t>
            </a:r>
            <a:r>
              <a:rPr lang="en-US" sz="1600" dirty="0" err="1">
                <a:solidFill>
                  <a:srgbClr val="0432FF"/>
                </a:solidFill>
                <a:latin typeface="Avenir Book" panose="02000503020000020003" pitchFamily="2" charset="0"/>
              </a:rPr>
              <a:t>sfit</a:t>
            </a: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 PE) / project meetings?</a:t>
            </a: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432FF"/>
              </a:solidFill>
              <a:latin typeface="Avenir Book" panose="02000503020000020003" pitchFamily="2" charset="0"/>
            </a:endParaRPr>
          </a:p>
          <a:p>
            <a:pPr marL="742950" lvl="1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432FF"/>
                </a:solidFill>
                <a:latin typeface="Avenir Book" panose="02000503020000020003" pitchFamily="2" charset="0"/>
              </a:rPr>
              <a:t>Other possible paths forward?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E4728C-C906-B54F-8A62-849F3F9CE7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439" y="4479637"/>
            <a:ext cx="776134" cy="51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4011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 Theme" id="{184C1390-CF9F-604F-8294-08FC31BC0FE8}" vid="{B25CBB24-709B-1A45-9B26-6D54104CFB30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4_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Weng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Weng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1_nca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lank" id="{7144BEDE-A858-0F40-B261-52541C642EC8}" vid="{9EDA1B9B-6452-9F4E-911C-550F47D1C06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15565</TotalTime>
  <Words>1195</Words>
  <Application>Microsoft Macintosh PowerPoint</Application>
  <PresentationFormat>On-screen Show (16:9)</PresentationFormat>
  <Paragraphs>177</Paragraphs>
  <Slides>13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30" baseType="lpstr">
      <vt:lpstr>Arial</vt:lpstr>
      <vt:lpstr>Avenir Book</vt:lpstr>
      <vt:lpstr>Avenir Next</vt:lpstr>
      <vt:lpstr>Calibri</vt:lpstr>
      <vt:lpstr>Comic Sans MS</vt:lpstr>
      <vt:lpstr>Constantia</vt:lpstr>
      <vt:lpstr>Wingdings</vt:lpstr>
      <vt:lpstr>Default Theme</vt:lpstr>
      <vt:lpstr>1_Custom Design</vt:lpstr>
      <vt:lpstr>Custom Design</vt:lpstr>
      <vt:lpstr>4_Office Theme</vt:lpstr>
      <vt:lpstr>Office Theme</vt:lpstr>
      <vt:lpstr>1_Wengen</vt:lpstr>
      <vt:lpstr>2_Wengen</vt:lpstr>
      <vt:lpstr>1_ncar</vt:lpstr>
      <vt:lpstr>Blank</vt:lpstr>
      <vt:lpstr>CorelDRAW</vt:lpstr>
      <vt:lpstr>NDACC Infrared Working Group 2021 Annual Meeting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Hannigan</dc:creator>
  <cp:lastModifiedBy>James Hannigan</cp:lastModifiedBy>
  <cp:revision>42</cp:revision>
  <cp:lastPrinted>2021-06-02T13:22:06Z</cp:lastPrinted>
  <dcterms:created xsi:type="dcterms:W3CDTF">2021-05-21T18:22:42Z</dcterms:created>
  <dcterms:modified xsi:type="dcterms:W3CDTF">2021-06-02T15:53:29Z</dcterms:modified>
</cp:coreProperties>
</file>