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480" r:id="rId2"/>
    <p:sldId id="489" r:id="rId3"/>
    <p:sldId id="520" r:id="rId4"/>
  </p:sldIdLst>
  <p:sldSz cx="9144000" cy="6858000" type="screen4x3"/>
  <p:notesSz cx="10234613" cy="70993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05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11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17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23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5290" algn="l" defTabSz="914117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2349" algn="l" defTabSz="914117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199406" algn="l" defTabSz="914117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6464" algn="l" defTabSz="914117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37">
          <p15:clr>
            <a:srgbClr val="A4A3A4"/>
          </p15:clr>
        </p15:guide>
        <p15:guide id="2" pos="322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799" autoAdjust="0"/>
    <p:restoredTop sz="86107" autoAdjust="0"/>
  </p:normalViewPr>
  <p:slideViewPr>
    <p:cSldViewPr>
      <p:cViewPr varScale="1">
        <p:scale>
          <a:sx n="58" d="100"/>
          <a:sy n="58" d="100"/>
        </p:scale>
        <p:origin x="84" y="7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2" d="100"/>
        <a:sy n="102" d="100"/>
      </p:scale>
      <p:origin x="0" y="324"/>
    </p:cViewPr>
  </p:sorterViewPr>
  <p:notesViewPr>
    <p:cSldViewPr>
      <p:cViewPr varScale="1">
        <p:scale>
          <a:sx n="79" d="100"/>
          <a:sy n="79" d="100"/>
        </p:scale>
        <p:origin x="-3930" y="-78"/>
      </p:cViewPr>
      <p:guideLst>
        <p:guide orient="horz" pos="2237"/>
        <p:guide pos="322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4435475" cy="355600"/>
          </a:xfrm>
          <a:prstGeom prst="rect">
            <a:avLst/>
          </a:prstGeom>
        </p:spPr>
        <p:txBody>
          <a:bodyPr vert="horz" lIns="94614" tIns="47307" rIns="94614" bIns="4730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95967" y="2"/>
            <a:ext cx="4435475" cy="355600"/>
          </a:xfrm>
          <a:prstGeom prst="rect">
            <a:avLst/>
          </a:prstGeom>
        </p:spPr>
        <p:txBody>
          <a:bodyPr vert="horz" lIns="94614" tIns="47307" rIns="94614" bIns="4730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21EA144-9C06-4EF9-A9A9-5F2A9054D37E}" type="datetimeFigureOut">
              <a:rPr lang="de-DE"/>
              <a:pPr>
                <a:defRPr/>
              </a:pPr>
              <a:t>01.06.2021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" y="6743701"/>
            <a:ext cx="4435475" cy="354013"/>
          </a:xfrm>
          <a:prstGeom prst="rect">
            <a:avLst/>
          </a:prstGeom>
        </p:spPr>
        <p:txBody>
          <a:bodyPr vert="horz" lIns="94614" tIns="47307" rIns="94614" bIns="4730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795967" y="6743701"/>
            <a:ext cx="4435475" cy="354013"/>
          </a:xfrm>
          <a:prstGeom prst="rect">
            <a:avLst/>
          </a:prstGeom>
        </p:spPr>
        <p:txBody>
          <a:bodyPr vert="horz" lIns="94614" tIns="47307" rIns="94614" bIns="4730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ABA2988-2090-456E-ACE4-8B81C32337A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04311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4435475" cy="355600"/>
          </a:xfrm>
          <a:prstGeom prst="rect">
            <a:avLst/>
          </a:prstGeom>
        </p:spPr>
        <p:txBody>
          <a:bodyPr vert="horz" lIns="94594" tIns="47297" rIns="94594" bIns="4729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797553" y="2"/>
            <a:ext cx="4435475" cy="355600"/>
          </a:xfrm>
          <a:prstGeom prst="rect">
            <a:avLst/>
          </a:prstGeom>
        </p:spPr>
        <p:txBody>
          <a:bodyPr vert="horz" lIns="94594" tIns="47297" rIns="94594" bIns="4729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F591E37-71A4-4351-84C1-270835082572}" type="datetimeFigureOut">
              <a:rPr lang="de-DE"/>
              <a:pPr>
                <a:defRPr/>
              </a:pPr>
              <a:t>01.06.2021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44863" y="533400"/>
            <a:ext cx="3546475" cy="2660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594" tIns="47297" rIns="94594" bIns="47297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23944" y="3371852"/>
            <a:ext cx="8186738" cy="3195638"/>
          </a:xfrm>
          <a:prstGeom prst="rect">
            <a:avLst/>
          </a:prstGeom>
        </p:spPr>
        <p:txBody>
          <a:bodyPr vert="horz" lIns="94594" tIns="47297" rIns="94594" bIns="47297" rtlCol="0"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4" y="6743701"/>
            <a:ext cx="4435475" cy="354013"/>
          </a:xfrm>
          <a:prstGeom prst="rect">
            <a:avLst/>
          </a:prstGeom>
        </p:spPr>
        <p:txBody>
          <a:bodyPr vert="horz" lIns="94594" tIns="47297" rIns="94594" bIns="4729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97553" y="6743701"/>
            <a:ext cx="4435475" cy="354013"/>
          </a:xfrm>
          <a:prstGeom prst="rect">
            <a:avLst/>
          </a:prstGeom>
        </p:spPr>
        <p:txBody>
          <a:bodyPr vert="horz" lIns="94594" tIns="47297" rIns="94594" bIns="4729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73ED5DB-69BD-44E8-BCEF-822AE16B39C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64815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5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11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17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232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290" algn="l" defTabSz="9141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349" algn="l" defTabSz="9141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406" algn="l" defTabSz="9141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464" algn="l" defTabSz="9141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344863" y="533400"/>
            <a:ext cx="3546475" cy="26606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3ED5DB-69BD-44E8-BCEF-822AE16B39C9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6610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3ED5DB-69BD-44E8-BCEF-822AE16B39C9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37738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3ED5DB-69BD-44E8-BCEF-822AE16B39C9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5119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1" y="2130426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2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5B8FB-B1AC-4CB7-911A-C0EA14E940CB}" type="datetimeFigureOut">
              <a:rPr lang="de-DE"/>
              <a:pPr>
                <a:defRPr/>
              </a:pPr>
              <a:t>01.06.2021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FA68C-C148-4AB2-9B65-2B35D47AC10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E8925-40F8-4509-BFE7-3D1005A4A044}" type="datetimeFigureOut">
              <a:rPr lang="de-DE"/>
              <a:pPr>
                <a:defRPr/>
              </a:pPr>
              <a:t>01.06.2021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881A2-8A58-4E6A-AE65-66DF95919AF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3" y="274641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1" y="274641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F371F-E4F6-485D-BA9C-9C578FB1AC1C}" type="datetimeFigureOut">
              <a:rPr lang="de-DE"/>
              <a:pPr>
                <a:defRPr/>
              </a:pPr>
              <a:t>01.06.2021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83320-E606-47CD-AED8-93B7906F0D8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35FEE-2DFE-4E7F-BE17-5E76F1BE3976}" type="datetimeFigureOut">
              <a:rPr lang="de-DE"/>
              <a:pPr>
                <a:defRPr/>
              </a:pPr>
              <a:t>01.06.2021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87C216-F7B6-4A09-BC08-F728BFF1B76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5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7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2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0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4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EFD05-4050-4239-AF62-95C63BFF4E56}" type="datetimeFigureOut">
              <a:rPr lang="de-DE"/>
              <a:pPr>
                <a:defRPr/>
              </a:pPr>
              <a:t>01.06.2021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11F6D-B1EF-4D64-9ECD-AADB2B7072B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FAB2B-279F-46CB-98AB-75F2D3C3C056}" type="datetimeFigureOut">
              <a:rPr lang="de-DE"/>
              <a:pPr>
                <a:defRPr/>
              </a:pPr>
              <a:t>01.06.2021</a:t>
            </a:fld>
            <a:endParaRPr lang="de-DE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ECF7C-80BA-41E6-8505-C8ED94BF4FC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7" indent="0">
              <a:buNone/>
              <a:defRPr sz="2000" b="1"/>
            </a:lvl2pPr>
            <a:lvl3pPr marL="914117" indent="0">
              <a:buNone/>
              <a:defRPr sz="1800" b="1"/>
            </a:lvl3pPr>
            <a:lvl4pPr marL="1371173" indent="0">
              <a:buNone/>
              <a:defRPr sz="1600" b="1"/>
            </a:lvl4pPr>
            <a:lvl5pPr marL="1828232" indent="0">
              <a:buNone/>
              <a:defRPr sz="1600" b="1"/>
            </a:lvl5pPr>
            <a:lvl6pPr marL="2285290" indent="0">
              <a:buNone/>
              <a:defRPr sz="1600" b="1"/>
            </a:lvl6pPr>
            <a:lvl7pPr marL="2742349" indent="0">
              <a:buNone/>
              <a:defRPr sz="1600" b="1"/>
            </a:lvl7pPr>
            <a:lvl8pPr marL="3199406" indent="0">
              <a:buNone/>
              <a:defRPr sz="1600" b="1"/>
            </a:lvl8pPr>
            <a:lvl9pPr marL="3656464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1" y="2174877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7" indent="0">
              <a:buNone/>
              <a:defRPr sz="2000" b="1"/>
            </a:lvl2pPr>
            <a:lvl3pPr marL="914117" indent="0">
              <a:buNone/>
              <a:defRPr sz="1800" b="1"/>
            </a:lvl3pPr>
            <a:lvl4pPr marL="1371173" indent="0">
              <a:buNone/>
              <a:defRPr sz="1600" b="1"/>
            </a:lvl4pPr>
            <a:lvl5pPr marL="1828232" indent="0">
              <a:buNone/>
              <a:defRPr sz="1600" b="1"/>
            </a:lvl5pPr>
            <a:lvl6pPr marL="2285290" indent="0">
              <a:buNone/>
              <a:defRPr sz="1600" b="1"/>
            </a:lvl6pPr>
            <a:lvl7pPr marL="2742349" indent="0">
              <a:buNone/>
              <a:defRPr sz="1600" b="1"/>
            </a:lvl7pPr>
            <a:lvl8pPr marL="3199406" indent="0">
              <a:buNone/>
              <a:defRPr sz="1600" b="1"/>
            </a:lvl8pPr>
            <a:lvl9pPr marL="3656464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8" y="2174877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C09DC-1D79-4BFC-8E34-10B6DA86CF97}" type="datetimeFigureOut">
              <a:rPr lang="de-DE"/>
              <a:pPr>
                <a:defRPr/>
              </a:pPr>
              <a:t>01.06.2021</a:t>
            </a:fld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B1CAB-741C-4331-9C3F-ED32EAC6BC2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72AE9-2148-4066-B18C-171575DE72BD}" type="datetimeFigureOut">
              <a:rPr lang="de-DE"/>
              <a:pPr>
                <a:defRPr/>
              </a:pPr>
              <a:t>01.06.2021</a:t>
            </a:fld>
            <a:endParaRPr lang="de-DE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4C72A-A328-4602-9E4C-FBBA908B209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5BB66-0867-421F-87BC-E68E985A8CF3}" type="datetimeFigureOut">
              <a:rPr lang="de-DE"/>
              <a:pPr>
                <a:defRPr/>
              </a:pPr>
              <a:t>01.06.2021</a:t>
            </a:fld>
            <a:endParaRPr lang="de-DE" dirty="0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7ED39-2ECC-4DE1-97A2-DF381C6082F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3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3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3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57" indent="0">
              <a:buNone/>
              <a:defRPr sz="1200"/>
            </a:lvl2pPr>
            <a:lvl3pPr marL="914117" indent="0">
              <a:buNone/>
              <a:defRPr sz="1000"/>
            </a:lvl3pPr>
            <a:lvl4pPr marL="1371173" indent="0">
              <a:buNone/>
              <a:defRPr sz="900"/>
            </a:lvl4pPr>
            <a:lvl5pPr marL="1828232" indent="0">
              <a:buNone/>
              <a:defRPr sz="900"/>
            </a:lvl5pPr>
            <a:lvl6pPr marL="2285290" indent="0">
              <a:buNone/>
              <a:defRPr sz="900"/>
            </a:lvl6pPr>
            <a:lvl7pPr marL="2742349" indent="0">
              <a:buNone/>
              <a:defRPr sz="900"/>
            </a:lvl7pPr>
            <a:lvl8pPr marL="3199406" indent="0">
              <a:buNone/>
              <a:defRPr sz="900"/>
            </a:lvl8pPr>
            <a:lvl9pPr marL="3656464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AB69B-6AE7-48A8-BF7D-897E576A9705}" type="datetimeFigureOut">
              <a:rPr lang="de-DE"/>
              <a:pPr>
                <a:defRPr/>
              </a:pPr>
              <a:t>01.06.2021</a:t>
            </a:fld>
            <a:endParaRPr lang="de-DE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3DE74-CCAE-423A-9B09-220CA0B1B00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057" indent="0">
              <a:buNone/>
              <a:defRPr sz="2800"/>
            </a:lvl2pPr>
            <a:lvl3pPr marL="914117" indent="0">
              <a:buNone/>
              <a:defRPr sz="2400"/>
            </a:lvl3pPr>
            <a:lvl4pPr marL="1371173" indent="0">
              <a:buNone/>
              <a:defRPr sz="2000"/>
            </a:lvl4pPr>
            <a:lvl5pPr marL="1828232" indent="0">
              <a:buNone/>
              <a:defRPr sz="2000"/>
            </a:lvl5pPr>
            <a:lvl6pPr marL="2285290" indent="0">
              <a:buNone/>
              <a:defRPr sz="2000"/>
            </a:lvl6pPr>
            <a:lvl7pPr marL="2742349" indent="0">
              <a:buNone/>
              <a:defRPr sz="2000"/>
            </a:lvl7pPr>
            <a:lvl8pPr marL="3199406" indent="0">
              <a:buNone/>
              <a:defRPr sz="2000"/>
            </a:lvl8pPr>
            <a:lvl9pPr marL="3656464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57" indent="0">
              <a:buNone/>
              <a:defRPr sz="1200"/>
            </a:lvl2pPr>
            <a:lvl3pPr marL="914117" indent="0">
              <a:buNone/>
              <a:defRPr sz="1000"/>
            </a:lvl3pPr>
            <a:lvl4pPr marL="1371173" indent="0">
              <a:buNone/>
              <a:defRPr sz="900"/>
            </a:lvl4pPr>
            <a:lvl5pPr marL="1828232" indent="0">
              <a:buNone/>
              <a:defRPr sz="900"/>
            </a:lvl5pPr>
            <a:lvl6pPr marL="2285290" indent="0">
              <a:buNone/>
              <a:defRPr sz="900"/>
            </a:lvl6pPr>
            <a:lvl7pPr marL="2742349" indent="0">
              <a:buNone/>
              <a:defRPr sz="900"/>
            </a:lvl7pPr>
            <a:lvl8pPr marL="3199406" indent="0">
              <a:buNone/>
              <a:defRPr sz="900"/>
            </a:lvl8pPr>
            <a:lvl9pPr marL="3656464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69EF7-015E-4008-85D6-B7796B8AEEEA}" type="datetimeFigureOut">
              <a:rPr lang="de-DE"/>
              <a:pPr>
                <a:defRPr/>
              </a:pPr>
              <a:t>01.06.2021</a:t>
            </a:fld>
            <a:endParaRPr lang="de-DE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FF24C-0485-47A8-89F4-3544B7B3C91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1" tIns="45706" rIns="91411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638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3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1" tIns="45706" rIns="91411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11" tIns="45706" rIns="91411" bIns="45706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865C166-AE61-4F13-B60F-ADBF26EFC9F3}" type="datetimeFigureOut">
              <a:rPr lang="de-DE"/>
              <a:pPr>
                <a:defRPr/>
              </a:pPr>
              <a:t>01.06.2021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1" y="6356353"/>
            <a:ext cx="2895600" cy="365125"/>
          </a:xfrm>
          <a:prstGeom prst="rect">
            <a:avLst/>
          </a:prstGeom>
        </p:spPr>
        <p:txBody>
          <a:bodyPr vert="horz" lIns="91411" tIns="45706" rIns="91411" bIns="45706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11" tIns="45706" rIns="91411" bIns="45706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D39E2F-D971-4CFA-B185-CEE9D63FA26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pic>
        <p:nvPicPr>
          <p:cNvPr id="16391" name="Picture 1" descr="NDACC_Logo_New.png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607746" y="44624"/>
            <a:ext cx="142875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05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11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17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23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794" indent="-34279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19" indent="-28566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646" indent="-228529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703" indent="-228529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761" indent="-228529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820" indent="-228529" algn="l" defTabSz="91411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878" indent="-228529" algn="l" defTabSz="91411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934" indent="-228529" algn="l" defTabSz="91411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993" indent="-228529" algn="l" defTabSz="91411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1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7" algn="l" defTabSz="9141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7" algn="l" defTabSz="9141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73" algn="l" defTabSz="9141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2" algn="l" defTabSz="9141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90" algn="l" defTabSz="9141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49" algn="l" defTabSz="9141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06" algn="l" defTabSz="9141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64" algn="l" defTabSz="9141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3" descr="KIT-Logo-rgb_d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999" y="260648"/>
            <a:ext cx="1200150" cy="554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026734" y="1365072"/>
            <a:ext cx="184722" cy="369330"/>
          </a:xfrm>
          <a:prstGeom prst="rect">
            <a:avLst/>
          </a:prstGeom>
          <a:noFill/>
        </p:spPr>
        <p:txBody>
          <a:bodyPr wrap="none" lIns="91436" tIns="45719" rIns="91436" bIns="45719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29" name="Title 1"/>
          <p:cNvSpPr>
            <a:spLocks noGrp="1"/>
          </p:cNvSpPr>
          <p:nvPr>
            <p:ph type="ctrTitle"/>
          </p:nvPr>
        </p:nvSpPr>
        <p:spPr>
          <a:xfrm>
            <a:off x="1362190" y="434002"/>
            <a:ext cx="5940702" cy="1613993"/>
          </a:xfrm>
        </p:spPr>
        <p:txBody>
          <a:bodyPr>
            <a:normAutofit/>
          </a:bodyPr>
          <a:lstStyle/>
          <a:p>
            <a:r>
              <a:rPr lang="nl-BE" sz="3200" b="1" dirty="0" smtClean="0">
                <a:latin typeface="Comic Sans MS" panose="030F0702030302020204" pitchFamily="66" charset="0"/>
              </a:rPr>
              <a:t>Status of </a:t>
            </a:r>
            <a:br>
              <a:rPr lang="nl-BE" sz="3200" b="1" dirty="0" smtClean="0">
                <a:latin typeface="Comic Sans MS" panose="030F0702030302020204" pitchFamily="66" charset="0"/>
              </a:rPr>
            </a:br>
            <a:r>
              <a:rPr lang="nl-BE" sz="3200" b="1" dirty="0" smtClean="0">
                <a:latin typeface="Comic Sans MS" panose="030F0702030302020204" pitchFamily="66" charset="0"/>
              </a:rPr>
              <a:t>Channeling Exercise</a:t>
            </a:r>
            <a:br>
              <a:rPr lang="nl-BE" sz="3200" b="1" dirty="0" smtClean="0">
                <a:latin typeface="Comic Sans MS" panose="030F0702030302020204" pitchFamily="66" charset="0"/>
              </a:rPr>
            </a:br>
            <a:r>
              <a:rPr lang="nl-BE" sz="3200" b="1" dirty="0" smtClean="0">
                <a:latin typeface="Comic Sans MS" panose="030F0702030302020204" pitchFamily="66" charset="0"/>
              </a:rPr>
              <a:t>June 2021</a:t>
            </a:r>
            <a:endParaRPr lang="en-US" sz="32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534" y="2467296"/>
            <a:ext cx="3829962" cy="326596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6496" y="2467296"/>
            <a:ext cx="4703976" cy="3497437"/>
          </a:xfrm>
          <a:prstGeom prst="rect">
            <a:avLst/>
          </a:prstGeom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45503" y="6237312"/>
            <a:ext cx="8763001" cy="454543"/>
          </a:xfrm>
        </p:spPr>
        <p:txBody>
          <a:bodyPr/>
          <a:lstStyle/>
          <a:p>
            <a:pPr algn="l">
              <a:defRPr/>
            </a:pPr>
            <a:r>
              <a:rPr lang="nl-BE" sz="2000" b="1" dirty="0" smtClean="0">
                <a:latin typeface="Comic Sans MS" panose="030F0702030302020204" pitchFamily="66" charset="0"/>
              </a:rPr>
              <a:t>Presenter: Thomas </a:t>
            </a:r>
            <a:r>
              <a:rPr lang="nl-BE" sz="2000" b="1" dirty="0" smtClean="0">
                <a:latin typeface="Comic Sans MS" panose="030F0702030302020204" pitchFamily="66" charset="0"/>
              </a:rPr>
              <a:t>Blumenstock with </a:t>
            </a:r>
            <a:r>
              <a:rPr lang="nl-BE" sz="2000" b="1" dirty="0" smtClean="0">
                <a:latin typeface="Comic Sans MS" panose="030F0702030302020204" pitchFamily="66" charset="0"/>
              </a:rPr>
              <a:t>contributions by many of you!</a:t>
            </a:r>
            <a:endParaRPr lang="nl-BE" sz="20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32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3779912" y="1268760"/>
            <a:ext cx="3456384" cy="4320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95536" y="5527874"/>
            <a:ext cx="8424936" cy="1145807"/>
          </a:xfrm>
          <a:prstGeom prst="rect">
            <a:avLst/>
          </a:prstGeom>
          <a:solidFill>
            <a:srgbClr val="FFFF00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1638" tIns="125982" rIns="121638" bIns="125982"/>
          <a:lstStyle>
            <a:lvl1pPr marL="266700" indent="-266700" defTabSz="1509713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509713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 defTabSz="1509655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en-US" altLang="de-DE" kern="0" dirty="0" smtClean="0">
                <a:solidFill>
                  <a:prstClr val="black"/>
                </a:solidFill>
                <a:latin typeface="Comic Sans MS" pitchFamily="66" charset="0"/>
                <a:cs typeface="+mn-cs"/>
              </a:rPr>
              <a:t>Paper is published: Thank </a:t>
            </a:r>
            <a:r>
              <a:rPr lang="en-US" altLang="de-DE" kern="0" dirty="0">
                <a:solidFill>
                  <a:prstClr val="black"/>
                </a:solidFill>
                <a:latin typeface="Comic Sans MS" pitchFamily="66" charset="0"/>
                <a:cs typeface="+mn-cs"/>
              </a:rPr>
              <a:t>you for </a:t>
            </a:r>
            <a:r>
              <a:rPr lang="en-US" altLang="de-DE" kern="0" dirty="0" smtClean="0">
                <a:solidFill>
                  <a:prstClr val="black"/>
                </a:solidFill>
                <a:latin typeface="Comic Sans MS" pitchFamily="66" charset="0"/>
                <a:cs typeface="+mn-cs"/>
              </a:rPr>
              <a:t>your contribution!</a:t>
            </a:r>
          </a:p>
          <a:p>
            <a:pPr marL="457200" indent="-457200" defTabSz="1509655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en-US" altLang="de-DE" b="1" kern="0" dirty="0" smtClean="0">
                <a:solidFill>
                  <a:prstClr val="black"/>
                </a:solidFill>
                <a:latin typeface="Comic Sans MS" pitchFamily="66" charset="0"/>
                <a:cs typeface="+mn-cs"/>
              </a:rPr>
              <a:t>Further potential </a:t>
            </a:r>
            <a:r>
              <a:rPr lang="en-US" altLang="de-DE" b="1" kern="0" dirty="0" smtClean="0">
                <a:solidFill>
                  <a:prstClr val="black"/>
                </a:solidFill>
                <a:latin typeface="Comic Sans MS" pitchFamily="66" charset="0"/>
                <a:cs typeface="+mn-cs"/>
              </a:rPr>
              <a:t>for reducing optical resonances</a:t>
            </a:r>
            <a:r>
              <a:rPr lang="en-US" altLang="de-DE" kern="0" dirty="0" smtClean="0">
                <a:solidFill>
                  <a:prstClr val="black"/>
                </a:solidFill>
                <a:latin typeface="Comic Sans MS" pitchFamily="66" charset="0"/>
                <a:cs typeface="+mn-cs"/>
              </a:rPr>
              <a:t>!</a:t>
            </a:r>
            <a:endParaRPr lang="en-US" altLang="de-DE" kern="0" dirty="0">
              <a:solidFill>
                <a:prstClr val="black"/>
              </a:solidFill>
              <a:latin typeface="Comic Sans MS" pitchFamily="66" charset="0"/>
              <a:cs typeface="+mn-cs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395536" y="116632"/>
            <a:ext cx="7920768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NimbusRomNo9L-Regu"/>
              </a:rPr>
              <a:t>Atmos. Meas. Tech., 14, 1239–1252, 2021</a:t>
            </a:r>
          </a:p>
          <a:p>
            <a:r>
              <a:rPr lang="de-DE" dirty="0" smtClean="0">
                <a:latin typeface="NimbusRomNo9L-Regu"/>
              </a:rPr>
              <a:t>https://doi.org/10.5194/amt-14-1239-2021</a:t>
            </a:r>
          </a:p>
          <a:p>
            <a:r>
              <a:rPr lang="en-US" dirty="0" smtClean="0">
                <a:latin typeface="NimbusRomNo9L-Regu"/>
              </a:rPr>
              <a:t>© Author(s) 2021. This work is distributed under</a:t>
            </a:r>
          </a:p>
          <a:p>
            <a:r>
              <a:rPr lang="en-US" dirty="0" smtClean="0">
                <a:latin typeface="NimbusRomNo9L-Regu"/>
              </a:rPr>
              <a:t>the Creative Commons Attribution 4.0 License.</a:t>
            </a:r>
          </a:p>
          <a:p>
            <a:r>
              <a:rPr lang="en-US" sz="2800" dirty="0" smtClean="0">
                <a:latin typeface="NimbusRomNo9L-Medi"/>
              </a:rPr>
              <a:t>Characterization and potential for reducing optical resonances in Fourier transform infrared spectrometers of the Network for the Detection of Atmospheric Composition Change (NDACC)</a:t>
            </a:r>
          </a:p>
          <a:p>
            <a:r>
              <a:rPr lang="de-DE" dirty="0" smtClean="0">
                <a:latin typeface="NimbusRomNo9L-Medi"/>
              </a:rPr>
              <a:t>Thomas Blumenstock</a:t>
            </a:r>
            <a:r>
              <a:rPr lang="de-DE" sz="800" dirty="0" smtClean="0">
                <a:latin typeface="NimbusRomNo9L-Regu"/>
              </a:rPr>
              <a:t>1</a:t>
            </a:r>
            <a:r>
              <a:rPr lang="de-DE" dirty="0" smtClean="0">
                <a:latin typeface="NimbusRomNo9L-Medi"/>
              </a:rPr>
              <a:t>, Frank Hase</a:t>
            </a:r>
            <a:r>
              <a:rPr lang="de-DE" sz="800" dirty="0" smtClean="0">
                <a:latin typeface="NimbusRomNo9L-Regu"/>
              </a:rPr>
              <a:t>1</a:t>
            </a:r>
            <a:r>
              <a:rPr lang="de-DE" dirty="0" smtClean="0">
                <a:latin typeface="NimbusRomNo9L-Medi"/>
              </a:rPr>
              <a:t>, Axel Keens</a:t>
            </a:r>
            <a:r>
              <a:rPr lang="de-DE" sz="800" dirty="0" smtClean="0">
                <a:latin typeface="NimbusRomNo9L-Regu"/>
              </a:rPr>
              <a:t>2</a:t>
            </a:r>
            <a:r>
              <a:rPr lang="de-DE" dirty="0" smtClean="0">
                <a:latin typeface="NimbusRomNo9L-Medi"/>
              </a:rPr>
              <a:t>, Denis Czurlok</a:t>
            </a:r>
            <a:r>
              <a:rPr lang="de-DE" sz="800" dirty="0" smtClean="0">
                <a:latin typeface="NimbusRomNo9L-Regu"/>
              </a:rPr>
              <a:t>2</a:t>
            </a:r>
            <a:r>
              <a:rPr lang="de-DE" dirty="0" smtClean="0">
                <a:latin typeface="NimbusRomNo9L-Medi"/>
              </a:rPr>
              <a:t>, Orfeo Colebatch</a:t>
            </a:r>
            <a:r>
              <a:rPr lang="de-DE" sz="800" dirty="0" smtClean="0">
                <a:latin typeface="NimbusRomNo9L-Regu"/>
              </a:rPr>
              <a:t>3</a:t>
            </a:r>
            <a:r>
              <a:rPr lang="de-DE" dirty="0" smtClean="0">
                <a:latin typeface="NimbusRomNo9L-Medi"/>
              </a:rPr>
              <a:t>, </a:t>
            </a:r>
            <a:r>
              <a:rPr lang="de-DE" dirty="0" err="1" smtClean="0">
                <a:latin typeface="NimbusRomNo9L-Medi"/>
              </a:rPr>
              <a:t>Omaira</a:t>
            </a:r>
            <a:r>
              <a:rPr lang="de-DE" dirty="0" smtClean="0">
                <a:latin typeface="NimbusRomNo9L-Medi"/>
              </a:rPr>
              <a:t> Garcia</a:t>
            </a:r>
            <a:r>
              <a:rPr lang="de-DE" sz="800" dirty="0" smtClean="0">
                <a:latin typeface="NimbusRomNo9L-Regu"/>
              </a:rPr>
              <a:t>4</a:t>
            </a:r>
            <a:r>
              <a:rPr lang="de-DE" dirty="0" smtClean="0">
                <a:latin typeface="NimbusRomNo9L-Medi"/>
              </a:rPr>
              <a:t>, </a:t>
            </a:r>
            <a:r>
              <a:rPr lang="de-DE" dirty="0" err="1" smtClean="0">
                <a:latin typeface="NimbusRomNo9L-Medi"/>
              </a:rPr>
              <a:t>DavidW</a:t>
            </a:r>
            <a:r>
              <a:rPr lang="de-DE" dirty="0" smtClean="0">
                <a:latin typeface="NimbusRomNo9L-Medi"/>
              </a:rPr>
              <a:t>. T. Griffith</a:t>
            </a:r>
            <a:r>
              <a:rPr lang="de-DE" sz="800" dirty="0" smtClean="0">
                <a:latin typeface="NimbusRomNo9L-Regu"/>
              </a:rPr>
              <a:t>5</a:t>
            </a:r>
            <a:r>
              <a:rPr lang="de-DE" dirty="0" smtClean="0">
                <a:latin typeface="NimbusRomNo9L-Medi"/>
              </a:rPr>
              <a:t>, Michel Grutter</a:t>
            </a:r>
            <a:r>
              <a:rPr lang="de-DE" sz="800" dirty="0" smtClean="0">
                <a:latin typeface="NimbusRomNo9L-Regu"/>
              </a:rPr>
              <a:t>6</a:t>
            </a:r>
            <a:r>
              <a:rPr lang="de-DE" dirty="0" smtClean="0">
                <a:latin typeface="NimbusRomNo9L-Medi"/>
              </a:rPr>
              <a:t>, </a:t>
            </a:r>
            <a:r>
              <a:rPr lang="de-DE" dirty="0" err="1" smtClean="0">
                <a:latin typeface="NimbusRomNo9L-Medi"/>
              </a:rPr>
              <a:t>JamesW</a:t>
            </a:r>
            <a:r>
              <a:rPr lang="de-DE" dirty="0" smtClean="0">
                <a:latin typeface="NimbusRomNo9L-Medi"/>
              </a:rPr>
              <a:t>. Hannigan</a:t>
            </a:r>
            <a:r>
              <a:rPr lang="de-DE" sz="800" dirty="0" smtClean="0">
                <a:latin typeface="NimbusRomNo9L-Regu"/>
              </a:rPr>
              <a:t>7</a:t>
            </a:r>
            <a:r>
              <a:rPr lang="de-DE" dirty="0" smtClean="0">
                <a:latin typeface="NimbusRomNo9L-Medi"/>
              </a:rPr>
              <a:t>, Pauli Heikkinen</a:t>
            </a:r>
            <a:r>
              <a:rPr lang="de-DE" sz="800" dirty="0" smtClean="0">
                <a:latin typeface="NimbusRomNo9L-Regu"/>
              </a:rPr>
              <a:t>8</a:t>
            </a:r>
            <a:r>
              <a:rPr lang="de-DE" dirty="0" smtClean="0">
                <a:latin typeface="NimbusRomNo9L-Medi"/>
              </a:rPr>
              <a:t>, Pascal Jeseck</a:t>
            </a:r>
            <a:r>
              <a:rPr lang="de-DE" sz="800" dirty="0" smtClean="0">
                <a:latin typeface="NimbusRomNo9L-Regu"/>
              </a:rPr>
              <a:t>9</a:t>
            </a:r>
            <a:r>
              <a:rPr lang="de-DE" dirty="0" smtClean="0">
                <a:latin typeface="NimbusRomNo9L-Medi"/>
              </a:rPr>
              <a:t>, Nicholas Jones</a:t>
            </a:r>
            <a:r>
              <a:rPr lang="de-DE" sz="800" dirty="0" smtClean="0">
                <a:latin typeface="NimbusRomNo9L-Regu"/>
              </a:rPr>
              <a:t>5</a:t>
            </a:r>
            <a:r>
              <a:rPr lang="de-DE" dirty="0" smtClean="0">
                <a:latin typeface="NimbusRomNo9L-Medi"/>
              </a:rPr>
              <a:t>,</a:t>
            </a:r>
          </a:p>
          <a:p>
            <a:r>
              <a:rPr lang="de-DE" dirty="0" smtClean="0">
                <a:latin typeface="NimbusRomNo9L-Medi"/>
              </a:rPr>
              <a:t>Rigel Kivi</a:t>
            </a:r>
            <a:r>
              <a:rPr lang="de-DE" sz="800" dirty="0" smtClean="0">
                <a:latin typeface="NimbusRomNo9L-Regu"/>
              </a:rPr>
              <a:t>8</a:t>
            </a:r>
            <a:r>
              <a:rPr lang="de-DE" dirty="0" smtClean="0">
                <a:latin typeface="NimbusRomNo9L-Medi"/>
              </a:rPr>
              <a:t>, Erik Lutsch</a:t>
            </a:r>
            <a:r>
              <a:rPr lang="de-DE" sz="800" dirty="0" smtClean="0">
                <a:latin typeface="NimbusRomNo9L-Regu"/>
              </a:rPr>
              <a:t>3</a:t>
            </a:r>
            <a:r>
              <a:rPr lang="de-DE" dirty="0" smtClean="0">
                <a:latin typeface="NimbusRomNo9L-Medi"/>
              </a:rPr>
              <a:t>, Maria Makarova</a:t>
            </a:r>
            <a:r>
              <a:rPr lang="de-DE" sz="800" dirty="0" smtClean="0">
                <a:latin typeface="NimbusRomNo9L-Regu"/>
              </a:rPr>
              <a:t>10</a:t>
            </a:r>
            <a:r>
              <a:rPr lang="de-DE" dirty="0" smtClean="0">
                <a:latin typeface="NimbusRomNo9L-Medi"/>
              </a:rPr>
              <a:t>, </a:t>
            </a:r>
            <a:r>
              <a:rPr lang="de-DE" dirty="0" err="1" smtClean="0">
                <a:latin typeface="NimbusRomNo9L-Medi"/>
              </a:rPr>
              <a:t>Hamud</a:t>
            </a:r>
            <a:r>
              <a:rPr lang="de-DE" dirty="0" smtClean="0">
                <a:latin typeface="NimbusRomNo9L-Medi"/>
              </a:rPr>
              <a:t> K. Imhasin</a:t>
            </a:r>
            <a:r>
              <a:rPr lang="de-DE" sz="800" dirty="0" smtClean="0">
                <a:latin typeface="NimbusRomNo9L-Regu"/>
              </a:rPr>
              <a:t>10</a:t>
            </a:r>
            <a:r>
              <a:rPr lang="de-DE" dirty="0" smtClean="0">
                <a:latin typeface="NimbusRomNo9L-Medi"/>
              </a:rPr>
              <a:t>, Johan Mellqvist</a:t>
            </a:r>
            <a:r>
              <a:rPr lang="de-DE" sz="800" dirty="0" smtClean="0">
                <a:latin typeface="NimbusRomNo9L-Regu"/>
              </a:rPr>
              <a:t>11</a:t>
            </a:r>
            <a:r>
              <a:rPr lang="de-DE" dirty="0" smtClean="0">
                <a:latin typeface="NimbusRomNo9L-Medi"/>
              </a:rPr>
              <a:t>, </a:t>
            </a:r>
            <a:r>
              <a:rPr lang="de-DE" dirty="0" err="1" smtClean="0">
                <a:latin typeface="NimbusRomNo9L-Medi"/>
              </a:rPr>
              <a:t>Isamu</a:t>
            </a:r>
            <a:r>
              <a:rPr lang="de-DE" dirty="0" smtClean="0">
                <a:latin typeface="NimbusRomNo9L-Medi"/>
              </a:rPr>
              <a:t> Morino</a:t>
            </a:r>
            <a:r>
              <a:rPr lang="de-DE" sz="800" dirty="0" smtClean="0">
                <a:latin typeface="NimbusRomNo9L-Regu"/>
              </a:rPr>
              <a:t>12</a:t>
            </a:r>
            <a:r>
              <a:rPr lang="de-DE" dirty="0" smtClean="0">
                <a:latin typeface="NimbusRomNo9L-Medi"/>
              </a:rPr>
              <a:t>, </a:t>
            </a:r>
            <a:r>
              <a:rPr lang="de-DE" dirty="0" err="1" smtClean="0">
                <a:latin typeface="NimbusRomNo9L-Medi"/>
              </a:rPr>
              <a:t>Tomoo</a:t>
            </a:r>
            <a:r>
              <a:rPr lang="de-DE" dirty="0" smtClean="0">
                <a:latin typeface="NimbusRomNo9L-Medi"/>
              </a:rPr>
              <a:t> Nagahama</a:t>
            </a:r>
            <a:r>
              <a:rPr lang="de-DE" sz="800" dirty="0" smtClean="0">
                <a:latin typeface="NimbusRomNo9L-Regu"/>
              </a:rPr>
              <a:t>13</a:t>
            </a:r>
            <a:r>
              <a:rPr lang="de-DE" dirty="0" smtClean="0">
                <a:latin typeface="NimbusRomNo9L-Medi"/>
              </a:rPr>
              <a:t>, Justus Notholt</a:t>
            </a:r>
            <a:r>
              <a:rPr lang="de-DE" sz="800" dirty="0" smtClean="0">
                <a:latin typeface="NimbusRomNo9L-Regu"/>
              </a:rPr>
              <a:t>14</a:t>
            </a:r>
            <a:r>
              <a:rPr lang="de-DE" dirty="0" smtClean="0">
                <a:latin typeface="NimbusRomNo9L-Medi"/>
              </a:rPr>
              <a:t>, Ivan Ortega</a:t>
            </a:r>
            <a:r>
              <a:rPr lang="de-DE" sz="800" dirty="0" smtClean="0">
                <a:latin typeface="NimbusRomNo9L-Regu"/>
              </a:rPr>
              <a:t>7</a:t>
            </a:r>
            <a:r>
              <a:rPr lang="de-DE" dirty="0" smtClean="0">
                <a:latin typeface="NimbusRomNo9L-Medi"/>
              </a:rPr>
              <a:t>, Mathias Palm</a:t>
            </a:r>
            <a:r>
              <a:rPr lang="de-DE" sz="800" dirty="0" smtClean="0">
                <a:latin typeface="NimbusRomNo9L-Regu"/>
              </a:rPr>
              <a:t>14</a:t>
            </a:r>
            <a:r>
              <a:rPr lang="de-DE" dirty="0" smtClean="0">
                <a:latin typeface="NimbusRomNo9L-Medi"/>
              </a:rPr>
              <a:t>, Uwe Raffalski</a:t>
            </a:r>
            <a:r>
              <a:rPr lang="de-DE" sz="800" dirty="0" smtClean="0">
                <a:latin typeface="NimbusRomNo9L-Regu"/>
              </a:rPr>
              <a:t>15</a:t>
            </a:r>
            <a:r>
              <a:rPr lang="de-DE" dirty="0" smtClean="0">
                <a:latin typeface="NimbusRomNo9L-Medi"/>
              </a:rPr>
              <a:t>, Markus Rettinger</a:t>
            </a:r>
            <a:r>
              <a:rPr lang="de-DE" sz="800" dirty="0" smtClean="0">
                <a:latin typeface="NimbusRomNo9L-Regu"/>
              </a:rPr>
              <a:t>16</a:t>
            </a:r>
            <a:r>
              <a:rPr lang="de-DE" dirty="0" smtClean="0">
                <a:latin typeface="NimbusRomNo9L-Medi"/>
              </a:rPr>
              <a:t>,</a:t>
            </a:r>
          </a:p>
          <a:p>
            <a:r>
              <a:rPr lang="de-DE" dirty="0" smtClean="0">
                <a:latin typeface="NimbusRomNo9L-Medi"/>
              </a:rPr>
              <a:t>John Robinson</a:t>
            </a:r>
            <a:r>
              <a:rPr lang="de-DE" sz="800" dirty="0" smtClean="0">
                <a:latin typeface="NimbusRomNo9L-Regu"/>
              </a:rPr>
              <a:t>17</a:t>
            </a:r>
            <a:r>
              <a:rPr lang="de-DE" dirty="0" smtClean="0">
                <a:latin typeface="NimbusRomNo9L-Medi"/>
              </a:rPr>
              <a:t>, Matthias Schneider</a:t>
            </a:r>
            <a:r>
              <a:rPr lang="de-DE" sz="800" dirty="0" smtClean="0">
                <a:latin typeface="NimbusRomNo9L-Regu"/>
              </a:rPr>
              <a:t>1</a:t>
            </a:r>
            <a:r>
              <a:rPr lang="de-DE" dirty="0" smtClean="0">
                <a:latin typeface="NimbusRomNo9L-Medi"/>
              </a:rPr>
              <a:t>, Christian Servais</a:t>
            </a:r>
            <a:r>
              <a:rPr lang="de-DE" sz="800" dirty="0" smtClean="0">
                <a:latin typeface="NimbusRomNo9L-Regu"/>
              </a:rPr>
              <a:t>18</a:t>
            </a:r>
            <a:r>
              <a:rPr lang="de-DE" dirty="0" smtClean="0">
                <a:latin typeface="NimbusRomNo9L-Medi"/>
              </a:rPr>
              <a:t>, Dan Smale</a:t>
            </a:r>
            <a:r>
              <a:rPr lang="de-DE" sz="800" dirty="0" smtClean="0">
                <a:latin typeface="NimbusRomNo9L-Regu"/>
              </a:rPr>
              <a:t>17</a:t>
            </a:r>
            <a:r>
              <a:rPr lang="de-DE" dirty="0" smtClean="0">
                <a:latin typeface="NimbusRomNo9L-Medi"/>
              </a:rPr>
              <a:t>, Wolfgang Stremme</a:t>
            </a:r>
            <a:r>
              <a:rPr lang="de-DE" sz="800" dirty="0" smtClean="0">
                <a:latin typeface="NimbusRomNo9L-Regu"/>
              </a:rPr>
              <a:t>6</a:t>
            </a:r>
            <a:r>
              <a:rPr lang="de-DE" dirty="0" smtClean="0">
                <a:latin typeface="NimbusRomNo9L-Medi"/>
              </a:rPr>
              <a:t>, Kimberly Strong</a:t>
            </a:r>
            <a:r>
              <a:rPr lang="de-DE" sz="800" dirty="0" smtClean="0">
                <a:latin typeface="NimbusRomNo9L-Regu"/>
              </a:rPr>
              <a:t>3</a:t>
            </a:r>
            <a:r>
              <a:rPr lang="de-DE" dirty="0" smtClean="0">
                <a:latin typeface="NimbusRomNo9L-Medi"/>
              </a:rPr>
              <a:t>, Ralf Sussmann</a:t>
            </a:r>
            <a:r>
              <a:rPr lang="de-DE" sz="800" dirty="0" smtClean="0">
                <a:latin typeface="NimbusRomNo9L-Regu"/>
              </a:rPr>
              <a:t>16</a:t>
            </a:r>
            <a:r>
              <a:rPr lang="de-DE" dirty="0" smtClean="0">
                <a:latin typeface="NimbusRomNo9L-Medi"/>
              </a:rPr>
              <a:t>, Yao Té</a:t>
            </a:r>
            <a:r>
              <a:rPr lang="de-DE" sz="800" dirty="0" smtClean="0">
                <a:latin typeface="NimbusRomNo9L-Regu"/>
              </a:rPr>
              <a:t>9</a:t>
            </a:r>
            <a:r>
              <a:rPr lang="de-DE" dirty="0" smtClean="0">
                <a:latin typeface="NimbusRomNo9L-Medi"/>
              </a:rPr>
              <a:t>, </a:t>
            </a:r>
            <a:r>
              <a:rPr lang="de-DE" dirty="0" err="1" smtClean="0">
                <a:latin typeface="NimbusRomNo9L-Medi"/>
              </a:rPr>
              <a:t>and</a:t>
            </a:r>
            <a:r>
              <a:rPr lang="de-DE" dirty="0" smtClean="0">
                <a:latin typeface="NimbusRomNo9L-Medi"/>
              </a:rPr>
              <a:t> Voltaire A. Velazco</a:t>
            </a:r>
            <a:r>
              <a:rPr lang="de-DE" sz="800" dirty="0" smtClean="0">
                <a:latin typeface="NimbusRomNo9L-Regu"/>
              </a:rPr>
              <a:t>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87435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June 2021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NDACC - IRWG Online Meeting 2021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A51B2B-3A3B-4C40-A806-E770FFDBE75A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108520" y="188641"/>
            <a:ext cx="8229600" cy="576063"/>
          </a:xfrm>
          <a:prstGeom prst="rect">
            <a:avLst/>
          </a:prstGeom>
        </p:spPr>
        <p:txBody>
          <a:bodyPr lIns="91411" tIns="45706" rIns="91411" bIns="45706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800" dirty="0">
                <a:latin typeface="Comic Sans MS" panose="030F0702030302020204" pitchFamily="66" charset="0"/>
              </a:rPr>
              <a:t>Potential for reducing optical </a:t>
            </a:r>
            <a:r>
              <a:rPr lang="en-US" sz="2800" dirty="0" smtClean="0">
                <a:latin typeface="Comic Sans MS" panose="030F0702030302020204" pitchFamily="66" charset="0"/>
              </a:rPr>
              <a:t>resonances</a:t>
            </a:r>
            <a:endParaRPr lang="en-US" sz="2800" dirty="0">
              <a:latin typeface="Comic Sans MS" panose="030F0702030302020204" pitchFamily="66" charset="0"/>
            </a:endParaRP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5716886" y="1628800"/>
            <a:ext cx="3155580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lIns="110373" tIns="55187" rIns="110373" bIns="55187"/>
          <a:lstStyle>
            <a:lvl1pPr defTabSz="1103313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103313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103313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103313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103313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1033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de-DE" altLang="de-DE" dirty="0">
              <a:latin typeface="Comic Sans MS" pitchFamily="66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57" y="764704"/>
            <a:ext cx="5696929" cy="5400600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>
          <a:xfrm>
            <a:off x="2915816" y="1268759"/>
            <a:ext cx="2160241" cy="3312369"/>
          </a:xfrm>
          <a:prstGeom prst="rect">
            <a:avLst/>
          </a:prstGeom>
          <a:solidFill>
            <a:schemeClr val="accent2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5716886" y="1124744"/>
            <a:ext cx="3319610" cy="1201308"/>
          </a:xfrm>
          <a:prstGeom prst="rect">
            <a:avLst/>
          </a:prstGeom>
          <a:solidFill>
            <a:schemeClr val="accent2">
              <a:alpha val="40000"/>
            </a:schemeClr>
          </a:solidFill>
          <a:ln w="9525">
            <a:solidFill>
              <a:sysClr val="windowText" lastClr="000000"/>
            </a:solidFill>
            <a:miter lim="800000"/>
            <a:headEnd/>
            <a:tailEnd/>
          </a:ln>
          <a:effectLst/>
          <a:extLst/>
        </p:spPr>
        <p:txBody>
          <a:bodyPr lIns="121638" tIns="125982" rIns="121638" bIns="125982"/>
          <a:lstStyle>
            <a:lvl1pPr marL="266700" indent="-266700" defTabSz="1509713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509713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defTabSz="15096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de-DE" sz="2000" kern="0" dirty="0" smtClean="0">
                <a:solidFill>
                  <a:prstClr val="black"/>
                </a:solidFill>
                <a:latin typeface="Comic Sans MS" pitchFamily="66" charset="0"/>
                <a:cs typeface="+mn-cs"/>
              </a:rPr>
              <a:t>1. Detector window: Switch detector or detector window!!!</a:t>
            </a:r>
            <a:endParaRPr lang="en-US" altLang="de-DE" sz="2000" kern="0" dirty="0">
              <a:solidFill>
                <a:prstClr val="black"/>
              </a:solidFill>
              <a:latin typeface="Comic Sans MS" pitchFamily="66" charset="0"/>
              <a:cs typeface="+mn-cs"/>
            </a:endParaRPr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5716886" y="2324979"/>
            <a:ext cx="3319610" cy="1465134"/>
          </a:xfrm>
          <a:prstGeom prst="rect">
            <a:avLst/>
          </a:prstGeom>
          <a:solidFill>
            <a:srgbClr val="FFFF00">
              <a:alpha val="40000"/>
            </a:srgbClr>
          </a:solidFill>
          <a:ln w="9525">
            <a:solidFill>
              <a:sysClr val="windowText" lastClr="000000"/>
            </a:solidFill>
            <a:miter lim="800000"/>
            <a:headEnd/>
            <a:tailEnd/>
          </a:ln>
          <a:effectLst/>
          <a:extLst/>
        </p:spPr>
        <p:txBody>
          <a:bodyPr lIns="121638" tIns="125982" rIns="121638" bIns="125982"/>
          <a:lstStyle>
            <a:lvl1pPr marL="266700" indent="-266700" defTabSz="1509713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509713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defTabSz="15096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de-DE" sz="2000" kern="0" dirty="0" smtClean="0">
                <a:solidFill>
                  <a:prstClr val="black"/>
                </a:solidFill>
                <a:latin typeface="Comic Sans MS" pitchFamily="66" charset="0"/>
                <a:cs typeface="+mn-cs"/>
              </a:rPr>
              <a:t>2. Beam splitter gap: Switch to actual BS with increased gap wedge of 0.8° (upgrade available)!!</a:t>
            </a:r>
            <a:endParaRPr lang="en-US" altLang="de-DE" sz="2000" kern="0" dirty="0">
              <a:solidFill>
                <a:prstClr val="black"/>
              </a:solidFill>
              <a:latin typeface="Comic Sans MS" pitchFamily="66" charset="0"/>
              <a:cs typeface="+mn-cs"/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1691680" y="2492896"/>
            <a:ext cx="720080" cy="2086944"/>
          </a:xfrm>
          <a:prstGeom prst="rect">
            <a:avLst/>
          </a:prstGeom>
          <a:solidFill>
            <a:srgbClr val="FFFF0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5716886" y="3783937"/>
            <a:ext cx="3319610" cy="2006440"/>
          </a:xfrm>
          <a:prstGeom prst="rect">
            <a:avLst/>
          </a:prstGeom>
          <a:solidFill>
            <a:schemeClr val="accent1">
              <a:alpha val="40000"/>
            </a:schemeClr>
          </a:solidFill>
          <a:ln w="9525">
            <a:solidFill>
              <a:sysClr val="windowText" lastClr="000000"/>
            </a:solidFill>
            <a:miter lim="800000"/>
            <a:headEnd/>
            <a:tailEnd/>
          </a:ln>
          <a:effectLst/>
          <a:extLst/>
        </p:spPr>
        <p:txBody>
          <a:bodyPr lIns="121638" tIns="125982" rIns="121638" bIns="125982"/>
          <a:lstStyle>
            <a:lvl1pPr marL="266700" indent="-266700" defTabSz="1509713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509713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defTabSz="15096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de-DE" sz="2000" kern="0" dirty="0">
                <a:solidFill>
                  <a:prstClr val="black"/>
                </a:solidFill>
                <a:latin typeface="Comic Sans MS" pitchFamily="66" charset="0"/>
                <a:cs typeface="+mn-cs"/>
              </a:rPr>
              <a:t>3</a:t>
            </a:r>
            <a:r>
              <a:rPr lang="en-US" altLang="de-DE" sz="2000" kern="0" dirty="0" smtClean="0">
                <a:solidFill>
                  <a:prstClr val="black"/>
                </a:solidFill>
                <a:latin typeface="Comic Sans MS" pitchFamily="66" charset="0"/>
                <a:cs typeface="+mn-cs"/>
              </a:rPr>
              <a:t>. BS substrate: Switch to custom-made BS with increased wedge of substrate and gap, but requires new alignment</a:t>
            </a:r>
            <a:r>
              <a:rPr lang="en-US" altLang="de-DE" sz="2000" kern="0" dirty="0" smtClean="0">
                <a:solidFill>
                  <a:prstClr val="black"/>
                </a:solidFill>
                <a:latin typeface="Comic Sans MS" pitchFamily="66" charset="0"/>
                <a:cs typeface="+mn-cs"/>
              </a:rPr>
              <a:t>!?</a:t>
            </a:r>
          </a:p>
          <a:p>
            <a:pPr marL="0" indent="0" defTabSz="15096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de-DE" sz="2000" kern="0" dirty="0" smtClean="0">
                <a:solidFill>
                  <a:prstClr val="black"/>
                </a:solidFill>
                <a:latin typeface="Comic Sans MS" pitchFamily="66" charset="0"/>
                <a:cs typeface="+mn-cs"/>
              </a:rPr>
              <a:t>Rec. for new instruments!</a:t>
            </a:r>
            <a:endParaRPr lang="en-US" altLang="de-DE" sz="2000" kern="0" dirty="0">
              <a:solidFill>
                <a:prstClr val="black"/>
              </a:solidFill>
              <a:latin typeface="Comic Sans MS" pitchFamily="66" charset="0"/>
              <a:cs typeface="+mn-cs"/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1034573" y="2494184"/>
            <a:ext cx="476800" cy="2086944"/>
          </a:xfrm>
          <a:prstGeom prst="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/>
          <p:nvPr/>
        </p:nvSpPr>
        <p:spPr>
          <a:xfrm>
            <a:off x="1034573" y="4579840"/>
            <a:ext cx="4041484" cy="217312"/>
          </a:xfrm>
          <a:prstGeom prst="rect">
            <a:avLst/>
          </a:prstGeom>
          <a:solidFill>
            <a:srgbClr val="00B05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tangle 6"/>
          <p:cNvSpPr>
            <a:spLocks noChangeArrowheads="1"/>
          </p:cNvSpPr>
          <p:nvPr/>
        </p:nvSpPr>
        <p:spPr bwMode="auto">
          <a:xfrm>
            <a:off x="5716886" y="5801014"/>
            <a:ext cx="3319610" cy="759245"/>
          </a:xfrm>
          <a:prstGeom prst="rect">
            <a:avLst/>
          </a:prstGeom>
          <a:solidFill>
            <a:srgbClr val="00B050">
              <a:alpha val="40000"/>
            </a:srgbClr>
          </a:solidFill>
          <a:ln w="9525">
            <a:solidFill>
              <a:sysClr val="windowText" lastClr="000000"/>
            </a:solidFill>
            <a:miter lim="800000"/>
            <a:headEnd/>
            <a:tailEnd/>
          </a:ln>
          <a:effectLst/>
          <a:extLst/>
        </p:spPr>
        <p:txBody>
          <a:bodyPr lIns="121638" tIns="125982" rIns="121638" bIns="125982"/>
          <a:lstStyle>
            <a:lvl1pPr marL="266700" indent="-266700" defTabSz="1509713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509713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defTabSz="15096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de-DE" sz="2000" kern="0" dirty="0" smtClean="0">
                <a:solidFill>
                  <a:prstClr val="black"/>
                </a:solidFill>
                <a:latin typeface="Comic Sans MS" pitchFamily="66" charset="0"/>
                <a:cs typeface="+mn-cs"/>
              </a:rPr>
              <a:t>4. An FTIR (nearly) free of channeling is possible! </a:t>
            </a:r>
            <a:endParaRPr lang="en-US" altLang="de-DE" sz="2000" kern="0" dirty="0">
              <a:solidFill>
                <a:prstClr val="black"/>
              </a:solidFill>
              <a:latin typeface="Comic Sans MS" pitchFamily="66" charset="0"/>
              <a:cs typeface="+mn-cs"/>
            </a:endParaRPr>
          </a:p>
        </p:txBody>
      </p:sp>
      <p:sp>
        <p:nvSpPr>
          <p:cNvPr id="25" name="Rectangle 6"/>
          <p:cNvSpPr>
            <a:spLocks noChangeArrowheads="1"/>
          </p:cNvSpPr>
          <p:nvPr/>
        </p:nvSpPr>
        <p:spPr bwMode="auto">
          <a:xfrm>
            <a:off x="140220" y="5576194"/>
            <a:ext cx="5511900" cy="780159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solidFill>
              <a:sysClr val="windowText" lastClr="000000"/>
            </a:solidFill>
            <a:miter lim="800000"/>
            <a:headEnd/>
            <a:tailEnd/>
          </a:ln>
          <a:effectLst/>
          <a:extLst/>
        </p:spPr>
        <p:txBody>
          <a:bodyPr lIns="121638" tIns="125982" rIns="121638" bIns="125982"/>
          <a:lstStyle>
            <a:lvl1pPr marL="266700" indent="-266700" defTabSz="1509713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509713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509713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509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defTabSz="15096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de-DE" sz="2000" kern="0" dirty="0" smtClean="0">
                <a:solidFill>
                  <a:prstClr val="black"/>
                </a:solidFill>
                <a:latin typeface="Comic Sans MS" pitchFamily="66" charset="0"/>
                <a:cs typeface="+mn-cs"/>
              </a:rPr>
              <a:t>Feel free to send me new test spectra, </a:t>
            </a:r>
          </a:p>
          <a:p>
            <a:pPr marL="0" indent="0" defTabSz="15096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de-DE" sz="2000" kern="0" dirty="0" smtClean="0">
                <a:solidFill>
                  <a:prstClr val="black"/>
                </a:solidFill>
                <a:latin typeface="Comic Sans MS" pitchFamily="66" charset="0"/>
                <a:cs typeface="+mn-cs"/>
              </a:rPr>
              <a:t>in particular if you modified anything!</a:t>
            </a:r>
          </a:p>
        </p:txBody>
      </p:sp>
    </p:spTree>
    <p:extLst>
      <p:ext uri="{BB962C8B-B14F-4D97-AF65-F5344CB8AC3E}">
        <p14:creationId xmlns:p14="http://schemas.microsoft.com/office/powerpoint/2010/main" val="3929689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12" grpId="0" animBg="1"/>
      <p:bldP spid="23" grpId="0" animBg="1"/>
      <p:bldP spid="25" grpId="0" animBg="1"/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305</Words>
  <Application>Microsoft Office PowerPoint</Application>
  <PresentationFormat>Bildschirmpräsentation (4:3)</PresentationFormat>
  <Paragraphs>26</Paragraphs>
  <Slides>3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9" baseType="lpstr">
      <vt:lpstr>Arial</vt:lpstr>
      <vt:lpstr>Calibri</vt:lpstr>
      <vt:lpstr>Comic Sans MS</vt:lpstr>
      <vt:lpstr>NimbusRomNo9L-Medi</vt:lpstr>
      <vt:lpstr>NimbusRomNo9L-Regu</vt:lpstr>
      <vt:lpstr>Larissa</vt:lpstr>
      <vt:lpstr>Status of  Channeling Exercise June 2021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Blumenstock, Thomas (IMK)</dc:creator>
  <cp:lastModifiedBy>Blumenstock, Thomas (IMK)</cp:lastModifiedBy>
  <cp:revision>620</cp:revision>
  <cp:lastPrinted>2019-05-16T15:34:09Z</cp:lastPrinted>
  <dcterms:created xsi:type="dcterms:W3CDTF">2013-08-26T12:27:03Z</dcterms:created>
  <dcterms:modified xsi:type="dcterms:W3CDTF">2021-06-01T18:27:28Z</dcterms:modified>
</cp:coreProperties>
</file>