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4" r:id="rId3"/>
    <p:sldId id="259" r:id="rId4"/>
    <p:sldId id="260" r:id="rId5"/>
    <p:sldId id="261" r:id="rId6"/>
    <p:sldId id="267" r:id="rId7"/>
    <p:sldId id="271" r:id="rId8"/>
    <p:sldId id="272" r:id="rId9"/>
    <p:sldId id="28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69" r:id="rId19"/>
    <p:sldId id="265" r:id="rId20"/>
    <p:sldId id="266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105C2-E6ED-4D85-ADF6-A7E0A6DD759B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F7B60-21B3-4630-8B54-21C0A5B41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28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Ozone mixing ratios, in ppm, are calculated using partial pressures, </a:t>
            </a:r>
            <a:r>
              <a:rPr lang="en-US" dirty="0">
                <a:solidFill>
                  <a:srgbClr val="000000"/>
                </a:solidFill>
              </a:rPr>
              <a:t>then the raw 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 sonde data is re-gridded to a common grid (0.1 km) between 0.05 to 31.0 km using mean mixing ratios between these levels. The final grid altitude is 0.1, 0.2, 0.3, ... 30.9 km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9F4AA3-8865-6547-9D1A-72BE5FB842C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9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7772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4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6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076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5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2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5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5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5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6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6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9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A88B-A0EB-4ABD-9202-3AF87BC2DB6C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8DE-892D-4E2D-AE57-12CE70331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0751" y="3368530"/>
            <a:ext cx="10972800" cy="32165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40000"/>
              </a:lnSpc>
            </a:pPr>
            <a:r>
              <a:rPr lang="en-US" sz="3200" dirty="0" smtClean="0">
                <a:solidFill>
                  <a:srgbClr val="002060"/>
                </a:solidFill>
              </a:rPr>
              <a:t>Corinne </a:t>
            </a:r>
            <a:r>
              <a:rPr lang="en-US" sz="3200" dirty="0" smtClean="0">
                <a:solidFill>
                  <a:srgbClr val="002060"/>
                </a:solidFill>
              </a:rPr>
              <a:t>Vigouroux, Omaira García, Jim Hannigan, Ivan Ortega, Yana Virolainen, Dan Smale, Michel Grutter, Isao Murata</a:t>
            </a:r>
          </a:p>
          <a:p>
            <a:pPr>
              <a:lnSpc>
                <a:spcPct val="140000"/>
              </a:lnSpc>
            </a:pPr>
            <a:endParaRPr lang="en-US" sz="3200" dirty="0" smtClean="0">
              <a:solidFill>
                <a:srgbClr val="002060"/>
              </a:solidFill>
            </a:endParaRPr>
          </a:p>
          <a:p>
            <a:pPr>
              <a:lnSpc>
                <a:spcPct val="140000"/>
              </a:lnSpc>
            </a:pPr>
            <a:r>
              <a:rPr lang="en-US" sz="3200" dirty="0" smtClean="0">
                <a:solidFill>
                  <a:srgbClr val="002060"/>
                </a:solidFill>
              </a:rPr>
              <a:t>+ all IRWG PIs measuring </a:t>
            </a:r>
            <a:r>
              <a:rPr lang="en-US" sz="3200" dirty="0" smtClean="0">
                <a:solidFill>
                  <a:srgbClr val="002060"/>
                </a:solidFill>
              </a:rPr>
              <a:t>ozone, as data provider</a:t>
            </a:r>
          </a:p>
          <a:p>
            <a:pPr>
              <a:lnSpc>
                <a:spcPct val="140000"/>
              </a:lnSpc>
            </a:pPr>
            <a:r>
              <a:rPr lang="en-US" sz="3200" dirty="0" smtClean="0">
                <a:solidFill>
                  <a:srgbClr val="FF00FF"/>
                </a:solidFill>
              </a:rPr>
              <a:t>+ volunteers for specific TOAR-II work ? </a:t>
            </a:r>
            <a:endParaRPr lang="en-US" sz="3200" dirty="0" smtClean="0">
              <a:solidFill>
                <a:srgbClr val="FF00FF"/>
              </a:solidFill>
            </a:endParaRPr>
          </a:p>
          <a:p>
            <a:endParaRPr lang="en-US" sz="3200" dirty="0" smtClean="0">
              <a:solidFill>
                <a:srgbClr val="00206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20751" y="710656"/>
            <a:ext cx="10972800" cy="235642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b="1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bg1"/>
                </a:solidFill>
              </a:rPr>
              <a:t>TOAR-II (Tropospheric Ozone Assessment Report)</a:t>
            </a:r>
          </a:p>
          <a:p>
            <a:endParaRPr lang="en-US" sz="4000" b="1" dirty="0" smtClean="0">
              <a:solidFill>
                <a:schemeClr val="bg1"/>
              </a:solidFill>
            </a:endParaRPr>
          </a:p>
          <a:p>
            <a:r>
              <a:rPr lang="en-US" sz="4000" b="1" dirty="0" smtClean="0">
                <a:solidFill>
                  <a:schemeClr val="bg1"/>
                </a:solidFill>
              </a:rPr>
              <a:t>FTIR contribution</a:t>
            </a:r>
            <a:endParaRPr lang="en-US" sz="4000" b="1" dirty="0">
              <a:solidFill>
                <a:schemeClr val="bg1"/>
              </a:solidFill>
            </a:endParaRPr>
          </a:p>
          <a:p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328" y="163772"/>
            <a:ext cx="11543281" cy="742665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Summary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29" y="1094627"/>
            <a:ext cx="6118215" cy="3621537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ALREADY </a:t>
            </a:r>
            <a:r>
              <a:rPr lang="en-US" sz="1800" b="1" dirty="0" smtClean="0">
                <a:solidFill>
                  <a:srgbClr val="FF0000"/>
                </a:solidFill>
              </a:rPr>
              <a:t>PLANNED</a:t>
            </a:r>
          </a:p>
          <a:p>
            <a:endParaRPr lang="en-US" sz="8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</a:rPr>
              <a:t>HEGIFTOM: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I’ll continue O</a:t>
            </a:r>
            <a:r>
              <a:rPr lang="en-US" sz="1800" baseline="-25000" dirty="0" smtClean="0">
                <a:solidFill>
                  <a:srgbClr val="002060"/>
                </a:solidFill>
              </a:rPr>
              <a:t>3</a:t>
            </a:r>
            <a:r>
              <a:rPr lang="en-US" sz="1800" dirty="0" smtClean="0">
                <a:solidFill>
                  <a:srgbClr val="002060"/>
                </a:solidFill>
              </a:rPr>
              <a:t> internal consistency: interactions with you if errors not coherent in NDACC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External consistency: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Surface (Omaira, Dan)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Sondes (Ivan, Isao)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Umkehr (myself)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Satellite (Yana; IASI/LISA</a:t>
            </a:r>
            <a:r>
              <a:rPr lang="en-US" sz="1800" dirty="0" smtClean="0">
                <a:solidFill>
                  <a:srgbClr val="00206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I’m planning O</a:t>
            </a:r>
            <a:r>
              <a:rPr lang="en-US" sz="1800" baseline="-25000" dirty="0" smtClean="0">
                <a:solidFill>
                  <a:srgbClr val="002060"/>
                </a:solidFill>
              </a:rPr>
              <a:t>3</a:t>
            </a:r>
            <a:r>
              <a:rPr lang="en-US" sz="1800" dirty="0" smtClean="0">
                <a:solidFill>
                  <a:srgbClr val="002060"/>
                </a:solidFill>
              </a:rPr>
              <a:t> tropospheric trends </a:t>
            </a:r>
            <a:r>
              <a:rPr lang="en-US" sz="1800" dirty="0" smtClean="0">
                <a:solidFill>
                  <a:srgbClr val="002060"/>
                </a:solidFill>
              </a:rPr>
              <a:t>study (IGAC </a:t>
            </a:r>
            <a:r>
              <a:rPr lang="en-US" sz="1800" dirty="0" smtClean="0">
                <a:solidFill>
                  <a:srgbClr val="002060"/>
                </a:solidFill>
              </a:rPr>
              <a:t>2021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0" y="4781522"/>
            <a:ext cx="6250674" cy="1780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</a:rPr>
              <a:t>TOP and OPT: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I’ll provide O</a:t>
            </a:r>
            <a:r>
              <a:rPr lang="en-US" sz="1800" baseline="-25000" dirty="0" smtClean="0">
                <a:solidFill>
                  <a:srgbClr val="002060"/>
                </a:solidFill>
              </a:rPr>
              <a:t>3</a:t>
            </a:r>
            <a:r>
              <a:rPr lang="en-US" sz="1800" dirty="0" smtClean="0">
                <a:solidFill>
                  <a:srgbClr val="002060"/>
                </a:solidFill>
              </a:rPr>
              <a:t>, HCHO, and possibly CO data: each PI will be associated to publications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I’m planning HCHO, CO trend studies </a:t>
            </a:r>
            <a:r>
              <a:rPr lang="en-US" sz="1800" dirty="0" smtClean="0">
                <a:solidFill>
                  <a:srgbClr val="002060"/>
                </a:solidFill>
              </a:rPr>
              <a:t>(IGAC </a:t>
            </a:r>
            <a:r>
              <a:rPr lang="en-US" sz="1800" dirty="0" smtClean="0">
                <a:solidFill>
                  <a:srgbClr val="002060"/>
                </a:solidFill>
              </a:rPr>
              <a:t>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Michel </a:t>
            </a:r>
            <a:r>
              <a:rPr lang="en-US" sz="1800" dirty="0" smtClean="0">
                <a:solidFill>
                  <a:srgbClr val="002060"/>
                </a:solidFill>
              </a:rPr>
              <a:t>with Altzomoni data (</a:t>
            </a:r>
            <a:r>
              <a:rPr lang="en-US" sz="1800" dirty="0" smtClean="0">
                <a:solidFill>
                  <a:srgbClr val="002060"/>
                </a:solidFill>
              </a:rPr>
              <a:t>plans?)</a:t>
            </a:r>
            <a:endParaRPr 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6250674" y="1100552"/>
            <a:ext cx="5435827" cy="3758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FF00FF"/>
                </a:solidFill>
              </a:rPr>
              <a:t>QUESTIONS/CALL FOR </a:t>
            </a:r>
            <a:r>
              <a:rPr lang="en-US" sz="1800" b="1" dirty="0" smtClean="0">
                <a:solidFill>
                  <a:srgbClr val="FF00FF"/>
                </a:solidFill>
              </a:rPr>
              <a:t>CONTRIBUTIONS</a:t>
            </a:r>
          </a:p>
          <a:p>
            <a:endParaRPr lang="en-US" sz="800" b="1" dirty="0" smtClean="0">
              <a:solidFill>
                <a:srgbClr val="FF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Any </a:t>
            </a:r>
            <a:r>
              <a:rPr lang="en-US" sz="1800" dirty="0" smtClean="0">
                <a:solidFill>
                  <a:srgbClr val="FF00FF"/>
                </a:solidFill>
              </a:rPr>
              <a:t>independent study on </a:t>
            </a:r>
            <a:r>
              <a:rPr lang="en-US" sz="1800" dirty="0">
                <a:solidFill>
                  <a:srgbClr val="FF00FF"/>
                </a:solidFill>
              </a:rPr>
              <a:t>O3 and/or precursors </a:t>
            </a:r>
            <a:r>
              <a:rPr lang="en-US" sz="1800" dirty="0">
                <a:solidFill>
                  <a:srgbClr val="002060"/>
                </a:solidFill>
              </a:rPr>
              <a:t>that </a:t>
            </a:r>
            <a:r>
              <a:rPr lang="en-US" sz="1800" dirty="0" smtClean="0">
                <a:solidFill>
                  <a:srgbClr val="002060"/>
                </a:solidFill>
              </a:rPr>
              <a:t>can </a:t>
            </a:r>
            <a:r>
              <a:rPr lang="en-US" sz="1800" dirty="0">
                <a:solidFill>
                  <a:srgbClr val="002060"/>
                </a:solidFill>
              </a:rPr>
              <a:t>be submitted in the TOAR-II special </a:t>
            </a:r>
            <a:r>
              <a:rPr lang="en-US" sz="1800" dirty="0" smtClean="0">
                <a:solidFill>
                  <a:srgbClr val="002060"/>
                </a:solidFill>
              </a:rPr>
              <a:t>issue if relevant.</a:t>
            </a:r>
            <a:endParaRPr lang="en-US" sz="18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Any interest to </a:t>
            </a:r>
            <a:r>
              <a:rPr lang="en-US" sz="1800" dirty="0" smtClean="0">
                <a:solidFill>
                  <a:srgbClr val="FF00FF"/>
                </a:solidFill>
              </a:rPr>
              <a:t>join other WGs (East Asia, Urban,…)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</a:rPr>
              <a:t>HEGIFTOM</a:t>
            </a:r>
            <a:r>
              <a:rPr lang="en-US" sz="1800" b="1" dirty="0" smtClean="0">
                <a:solidFill>
                  <a:srgbClr val="002060"/>
                </a:solidFill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FF"/>
                </a:solidFill>
              </a:rPr>
              <a:t>T</a:t>
            </a:r>
            <a:r>
              <a:rPr lang="en-US" sz="1800" dirty="0" smtClean="0">
                <a:solidFill>
                  <a:srgbClr val="FF00FF"/>
                </a:solidFill>
              </a:rPr>
              <a:t>esting / updating </a:t>
            </a:r>
            <a:r>
              <a:rPr lang="en-US" sz="1800" dirty="0">
                <a:solidFill>
                  <a:srgbClr val="FF00FF"/>
                </a:solidFill>
              </a:rPr>
              <a:t>new strategy from </a:t>
            </a:r>
            <a:r>
              <a:rPr lang="en-US" sz="1800" dirty="0" smtClean="0">
                <a:solidFill>
                  <a:srgbClr val="FF00FF"/>
                </a:solidFill>
              </a:rPr>
              <a:t>Omaira ? </a:t>
            </a:r>
            <a:endParaRPr lang="en-US" sz="1800" dirty="0" smtClean="0">
              <a:solidFill>
                <a:srgbClr val="FF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FF"/>
                </a:solidFill>
              </a:rPr>
              <a:t>Traceability </a:t>
            </a:r>
            <a:r>
              <a:rPr lang="en-US" sz="1800" dirty="0">
                <a:solidFill>
                  <a:srgbClr val="FF00FF"/>
                </a:solidFill>
              </a:rPr>
              <a:t>? </a:t>
            </a:r>
            <a:r>
              <a:rPr lang="en-US" sz="1800" dirty="0" smtClean="0">
                <a:solidFill>
                  <a:srgbClr val="FF00FF"/>
                </a:solidFill>
              </a:rPr>
              <a:t>Status  / how </a:t>
            </a:r>
            <a:r>
              <a:rPr lang="en-US" sz="1800" dirty="0">
                <a:solidFill>
                  <a:srgbClr val="FF00FF"/>
                </a:solidFill>
              </a:rPr>
              <a:t>to improve 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External consistency: </a:t>
            </a:r>
            <a:endParaRPr lang="en-US" sz="1800" dirty="0" smtClean="0">
              <a:solidFill>
                <a:srgbClr val="FF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FF"/>
                </a:solidFill>
              </a:rPr>
              <a:t>Any other plans ?</a:t>
            </a:r>
          </a:p>
          <a:p>
            <a:pPr lvl="2"/>
            <a:endParaRPr lang="en-US" sz="1800" dirty="0" smtClean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6250674" y="4826206"/>
            <a:ext cx="6002290" cy="19575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</a:rPr>
              <a:t>TOP and OPT: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</a:rPr>
              <a:t>A</a:t>
            </a:r>
            <a:r>
              <a:rPr lang="en-US" sz="1800" dirty="0" smtClean="0">
                <a:solidFill>
                  <a:srgbClr val="002060"/>
                </a:solidFill>
              </a:rPr>
              <a:t>nyone wants to be in charge of </a:t>
            </a:r>
            <a:r>
              <a:rPr lang="en-US" sz="1800" dirty="0" smtClean="0">
                <a:solidFill>
                  <a:srgbClr val="FF00FF"/>
                </a:solidFill>
              </a:rPr>
              <a:t>CO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? </a:t>
            </a:r>
            <a:r>
              <a:rPr lang="en-US" sz="1800" dirty="0">
                <a:solidFill>
                  <a:srgbClr val="002060"/>
                </a:solidFill>
              </a:rPr>
              <a:t>C</a:t>
            </a:r>
            <a:r>
              <a:rPr lang="en-US" sz="1800" dirty="0" smtClean="0">
                <a:solidFill>
                  <a:srgbClr val="002060"/>
                </a:solidFill>
              </a:rPr>
              <a:t>heck </a:t>
            </a:r>
            <a:r>
              <a:rPr lang="en-US" sz="1800" dirty="0" smtClean="0">
                <a:solidFill>
                  <a:srgbClr val="002060"/>
                </a:solidFill>
              </a:rPr>
              <a:t>internal consistency / data </a:t>
            </a:r>
            <a:r>
              <a:rPr lang="en-US" sz="1800" dirty="0" smtClean="0">
                <a:solidFill>
                  <a:srgbClr val="002060"/>
                </a:solidFill>
              </a:rPr>
              <a:t>quality </a:t>
            </a:r>
            <a:r>
              <a:rPr lang="en-US" sz="1800" dirty="0" smtClean="0">
                <a:solidFill>
                  <a:srgbClr val="002060"/>
                </a:solidFill>
              </a:rPr>
              <a:t>/ interacting with PIs if necessary / 0-8km columns with </a:t>
            </a:r>
            <a:r>
              <a:rPr lang="en-US" sz="1800" dirty="0" smtClean="0">
                <a:solidFill>
                  <a:srgbClr val="002060"/>
                </a:solidFill>
              </a:rPr>
              <a:t>uncertainties)</a:t>
            </a:r>
            <a:endParaRPr lang="en-US" sz="18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Possible interest in </a:t>
            </a:r>
            <a:r>
              <a:rPr lang="en-US" sz="1800" dirty="0" smtClean="0">
                <a:solidFill>
                  <a:srgbClr val="FF00FF"/>
                </a:solidFill>
              </a:rPr>
              <a:t>TOP for N</a:t>
            </a:r>
            <a:r>
              <a:rPr lang="en-US" sz="1800" baseline="-25000" dirty="0" smtClean="0">
                <a:solidFill>
                  <a:srgbClr val="FF00FF"/>
                </a:solidFill>
              </a:rPr>
              <a:t>2</a:t>
            </a:r>
            <a:r>
              <a:rPr lang="en-US" sz="1800" dirty="0" smtClean="0">
                <a:solidFill>
                  <a:srgbClr val="FF00FF"/>
                </a:solidFill>
              </a:rPr>
              <a:t>O and CH4</a:t>
            </a:r>
            <a:r>
              <a:rPr lang="en-US" sz="1800" dirty="0" smtClean="0">
                <a:solidFill>
                  <a:srgbClr val="002060"/>
                </a:solidFill>
              </a:rPr>
              <a:t>, but not so clear. Any volunteer to take care of this </a:t>
            </a:r>
            <a:r>
              <a:rPr lang="en-US" sz="1800" dirty="0" smtClean="0">
                <a:solidFill>
                  <a:srgbClr val="002060"/>
                </a:solidFill>
              </a:rPr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FF00FF"/>
                </a:solidFill>
              </a:rPr>
              <a:t>NO</a:t>
            </a:r>
            <a:r>
              <a:rPr lang="en-US" sz="1800" baseline="-25000" dirty="0" smtClean="0">
                <a:solidFill>
                  <a:srgbClr val="FF00FF"/>
                </a:solidFill>
              </a:rPr>
              <a:t>2</a:t>
            </a:r>
            <a:r>
              <a:rPr lang="en-US" sz="1800" dirty="0">
                <a:solidFill>
                  <a:srgbClr val="FF00FF"/>
                </a:solidFill>
              </a:rPr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at polluted sites ?</a:t>
            </a:r>
            <a:endParaRPr lang="en-US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Extra-slides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00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76D63C9-180A-A949-B56E-D4CCED088C3B}"/>
              </a:ext>
            </a:extLst>
          </p:cNvPr>
          <p:cNvSpPr txBox="1">
            <a:spLocks/>
          </p:cNvSpPr>
          <p:nvPr/>
        </p:nvSpPr>
        <p:spPr>
          <a:xfrm>
            <a:off x="728869" y="766917"/>
            <a:ext cx="10515600" cy="28122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+mn-lt"/>
              </a:rPr>
              <a:t>Comparison of tropospheric, upper troposphere/lower stratosphere, and stratospheric ozone columns using FTIR &amp; sonde profiles</a:t>
            </a:r>
          </a:p>
          <a:p>
            <a:r>
              <a:rPr lang="en-US" sz="2400" b="1" dirty="0">
                <a:latin typeface="+mn-lt"/>
              </a:rPr>
              <a:t/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/>
            </a:r>
            <a:br>
              <a:rPr lang="en-US" sz="2400" b="1" dirty="0">
                <a:latin typeface="+mn-lt"/>
              </a:rPr>
            </a:br>
            <a:r>
              <a:rPr lang="en-US" sz="2400" dirty="0">
                <a:latin typeface="+mn-lt"/>
              </a:rPr>
              <a:t>Ivan Ortega, James Hannigan, Omaira Garcia, Corinne Vigouroux, Dan Smale</a:t>
            </a:r>
            <a:endParaRPr lang="en-US" sz="2400" i="1" dirty="0">
              <a:latin typeface="+mn-lt"/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9340075-B0DE-8F40-AF7B-35EFBE79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576" y="6132743"/>
            <a:ext cx="12191998" cy="360900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2021 NDACC IRWG Virtual Meeting</a:t>
            </a:r>
          </a:p>
        </p:txBody>
      </p:sp>
    </p:spTree>
    <p:extLst>
      <p:ext uri="{BB962C8B-B14F-4D97-AF65-F5344CB8AC3E}">
        <p14:creationId xmlns:p14="http://schemas.microsoft.com/office/powerpoint/2010/main" val="409345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EDCF83E-F746-8745-99D9-12CBF5C9D28B}"/>
              </a:ext>
            </a:extLst>
          </p:cNvPr>
          <p:cNvSpPr/>
          <p:nvPr/>
        </p:nvSpPr>
        <p:spPr>
          <a:xfrm>
            <a:off x="453887" y="1773864"/>
            <a:ext cx="621591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Data:</a:t>
            </a:r>
          </a:p>
          <a:p>
            <a:r>
              <a:rPr lang="en-US" sz="2000" dirty="0">
                <a:solidFill>
                  <a:srgbClr val="000000"/>
                </a:solidFill>
              </a:rPr>
              <a:t>FTIR data:  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  <a:r>
              <a:rPr lang="en-US" sz="2000" dirty="0">
                <a:solidFill>
                  <a:srgbClr val="000000"/>
                </a:solidFill>
              </a:rPr>
              <a:t> files (HDF format) under the NDACC archive</a:t>
            </a:r>
          </a:p>
          <a:p>
            <a:endParaRPr lang="en-US" sz="2000" b="0" dirty="0">
              <a:effectLst/>
            </a:endParaRPr>
          </a:p>
          <a:p>
            <a:r>
              <a:rPr lang="en-US" sz="2000" dirty="0">
                <a:solidFill>
                  <a:srgbClr val="000000"/>
                </a:solidFill>
              </a:rPr>
              <a:t>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  <a:r>
              <a:rPr lang="en-US" sz="2000" dirty="0">
                <a:solidFill>
                  <a:srgbClr val="000000"/>
                </a:solidFill>
              </a:rPr>
              <a:t> sondes: 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  <a:r>
              <a:rPr lang="en-US" sz="2000" dirty="0">
                <a:solidFill>
                  <a:srgbClr val="000000"/>
                </a:solidFill>
              </a:rPr>
              <a:t> sonde files (AMES format) under the NDACC archive</a:t>
            </a:r>
            <a:endParaRPr lang="en-US" sz="2000" b="0" dirty="0"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3C16BB-8642-6A49-A1AF-EC5DE56F6F07}"/>
              </a:ext>
            </a:extLst>
          </p:cNvPr>
          <p:cNvSpPr/>
          <p:nvPr/>
        </p:nvSpPr>
        <p:spPr>
          <a:xfrm>
            <a:off x="453887" y="411265"/>
            <a:ext cx="108800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Initial Goal: </a:t>
            </a:r>
            <a:r>
              <a:rPr lang="en-US" sz="2400" i="1" dirty="0"/>
              <a:t>This analysis started because there were some discussions about the phase of the FTIR free tropospheric annual cycle and in particular that it seems to peak early. 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21CCCD9-EE08-6E48-BC55-B998C533F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311" y="1559628"/>
            <a:ext cx="4152900" cy="488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F3A6098-8B13-F544-88A9-4A8209EE8EDB}"/>
              </a:ext>
            </a:extLst>
          </p:cNvPr>
          <p:cNvSpPr/>
          <p:nvPr/>
        </p:nvSpPr>
        <p:spPr>
          <a:xfrm>
            <a:off x="9198886" y="554363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January 6th 2010.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E42BFD-7477-6C4F-9807-E60F496819C0}"/>
              </a:ext>
            </a:extLst>
          </p:cNvPr>
          <p:cNvSpPr/>
          <p:nvPr/>
        </p:nvSpPr>
        <p:spPr>
          <a:xfrm>
            <a:off x="453886" y="5128139"/>
            <a:ext cx="6519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0000"/>
                </a:solidFill>
              </a:rPr>
              <a:t>For every sonde profile the 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 partial column in molec/cm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and in Dobson Units are also calculated for each final grid altitude. Smoothing is not applied for the comparison with FTIR, but </a:t>
            </a:r>
            <a:r>
              <a:rPr lang="en-US" dirty="0"/>
              <a:t>levels where partial columns are calcul</a:t>
            </a:r>
            <a:r>
              <a:rPr lang="en-US" dirty="0">
                <a:solidFill>
                  <a:srgbClr val="000000"/>
                </a:solidFill>
              </a:rPr>
              <a:t>ated should be similar.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E29983-0617-4B42-8C7E-5DA83000F1A5}"/>
              </a:ext>
            </a:extLst>
          </p:cNvPr>
          <p:cNvSpPr/>
          <p:nvPr/>
        </p:nvSpPr>
        <p:spPr>
          <a:xfrm>
            <a:off x="453887" y="3628905"/>
            <a:ext cx="424449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</a:rPr>
              <a:t>Sites: </a:t>
            </a:r>
          </a:p>
          <a:p>
            <a:r>
              <a:rPr lang="en-US" sz="2200" dirty="0">
                <a:solidFill>
                  <a:srgbClr val="000000"/>
                </a:solidFill>
              </a:rPr>
              <a:t>Eureka, Boulder, Izaña, Mauna Loa, </a:t>
            </a:r>
          </a:p>
          <a:p>
            <a:r>
              <a:rPr lang="en-US" sz="2200" dirty="0">
                <a:solidFill>
                  <a:srgbClr val="000000"/>
                </a:solidFill>
              </a:rPr>
              <a:t>Lauder, Ny_Alesund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638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271BF6-3F5F-7C47-B52C-10DDAF06B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20546"/>
            <a:ext cx="5230720" cy="44834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ED384C6-6759-2C45-9364-C93AAA2836BA}"/>
              </a:ext>
            </a:extLst>
          </p:cNvPr>
          <p:cNvSpPr/>
          <p:nvPr/>
        </p:nvSpPr>
        <p:spPr>
          <a:xfrm>
            <a:off x="3731032" y="1532058"/>
            <a:ext cx="672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Izaña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F92EDE-0AF1-7943-B502-29CF46964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954" y="1620547"/>
            <a:ext cx="5230720" cy="44834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AF49CF9-47E0-0847-9CD2-28373874DC7A}"/>
              </a:ext>
            </a:extLst>
          </p:cNvPr>
          <p:cNvSpPr/>
          <p:nvPr/>
        </p:nvSpPr>
        <p:spPr>
          <a:xfrm>
            <a:off x="376140" y="383970"/>
            <a:ext cx="109899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Example: </a:t>
            </a:r>
            <a:r>
              <a:rPr lang="en-US" sz="2800" dirty="0">
                <a:solidFill>
                  <a:srgbClr val="000000"/>
                </a:solidFill>
              </a:rPr>
              <a:t>below is the comparison of tropospheric ozone at Izaña using all coincident observations (+/- 3h) – left and using seasonal cycle (15-days mean) – right.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9490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ACD206C-3009-6E40-BCCA-C0C97E0E3E2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497" y="814902"/>
          <a:ext cx="6010275" cy="244348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81668637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462858648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3085310096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543323356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81567908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783736884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551229159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MLO (2012 - 2020)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27389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(N=198)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606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7690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3.4 - 7.15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624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7.99 - 17.12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906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18.3 - 29.14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745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22033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52C42D54-F4F5-8746-AA3D-9969C8E99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82" y="98567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C39749-30C8-0D49-B494-7368EEE300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125496" y="823119"/>
          <a:ext cx="6010275" cy="244348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1058900175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883021195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570152964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061786661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357022176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73990689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188612467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Boulder (2010 - 2020)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12771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(N=134)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077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823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1.6 - 8.87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619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9.7 - 18.31 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0492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18.31 - 26.2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251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1.6 - 26.2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84852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B10679F5-C6F1-404C-938C-A5087BD45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108" y="98567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87338D8-C17A-FA4F-9FD9-FC7CE4093F3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497" y="3602406"/>
          <a:ext cx="6010275" cy="261112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1664363087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15889700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4291361685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708379138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350130767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990716810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396154352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Izaña (1999 - 2020)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00240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(N=326)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629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406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2.37 - 8.01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818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7.18- 18.31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436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19.54 - 29.14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447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2.37 - 29.14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157818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9DBB46C9-8582-F043-A109-5FFFCEC00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360224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28E6558-E002-3B44-8486-D4BA6BC789E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125496" y="3602247"/>
          <a:ext cx="6010275" cy="261112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3091285293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819604307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301895180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4100380333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3413726303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605178250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3349408750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Lauder (2001 - 2020)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4547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(N=227)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4030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4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0.37 - 8.01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9738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9.78 - 18.31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9349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18.31 - 29.14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5548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0.37 - 29.14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951308"/>
                  </a:ext>
                </a:extLst>
              </a:tr>
            </a:tbl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0A566054-BA1A-9A44-9425-4B6B0E66B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36020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696669-1060-6C4A-B7C8-A927D753AFF2}"/>
              </a:ext>
            </a:extLst>
          </p:cNvPr>
          <p:cNvSpPr/>
          <p:nvPr/>
        </p:nvSpPr>
        <p:spPr>
          <a:xfrm>
            <a:off x="5449586" y="121170"/>
            <a:ext cx="18630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Summary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668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EEC0AF4-3403-8745-90C8-D4E44611419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061" y="856687"/>
          <a:ext cx="6010275" cy="277876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375278824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345909858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974295590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2221425687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412602990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394732157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1974635606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Ny Alesund (1992 - 2020)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53188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(N=67)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052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557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0.024 - 8.01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583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8.01 - 17.12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0.98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66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18.31 - 29.14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5311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0.024 - 29.14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066300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225C7177-0190-ED4F-A97C-A26ADAE79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6" y="85621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6181BCE-D83F-4743-962E-88F8B8BFB1D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162061" y="866043"/>
          <a:ext cx="6010275" cy="2611120"/>
        </p:xfrm>
        <a:graphic>
          <a:graphicData uri="http://schemas.openxmlformats.org/drawingml/2006/table">
            <a:tbl>
              <a:tblPr/>
              <a:tblGrid>
                <a:gridCol w="942975">
                  <a:extLst>
                    <a:ext uri="{9D8B030D-6E8A-4147-A177-3AD203B41FA5}">
                      <a16:colId xmlns:a16="http://schemas.microsoft.com/office/drawing/2014/main" val="3606133135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740364806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121826863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3925900562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325202745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436896236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522342259"/>
                    </a:ext>
                  </a:extLst>
                </a:gridCol>
              </a:tblGrid>
              <a:tr h="266700">
                <a:tc gridSpan="7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Eureka (2006 - 2019)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186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Coincident (N=67)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Seasonal cycle (two weeks)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625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Column (km)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Median Bias (%)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 (%)</a:t>
                      </a:r>
                      <a:endParaRPr lang="el-GR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r-value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987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0.61 - 8.02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145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7.2 - 17.12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4.64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4424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17.12 - 27.66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227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0.61 - 27.66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6.1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0.89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5.2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0.96</a:t>
                      </a: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527502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6C3ECBCD-5236-3642-AD0B-35D1BE8CE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1726" y="85605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6B51F9-44A6-4646-9E6A-9109F24415AA}"/>
              </a:ext>
            </a:extLst>
          </p:cNvPr>
          <p:cNvSpPr/>
          <p:nvPr/>
        </p:nvSpPr>
        <p:spPr>
          <a:xfrm>
            <a:off x="5449586" y="121170"/>
            <a:ext cx="18630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Summary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0832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1A71F6-81CE-9645-9F21-3B42750474B7}"/>
              </a:ext>
            </a:extLst>
          </p:cNvPr>
          <p:cNvSpPr/>
          <p:nvPr/>
        </p:nvSpPr>
        <p:spPr>
          <a:xfrm>
            <a:off x="5449586" y="121170"/>
            <a:ext cx="18630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Remarks </a:t>
            </a:r>
            <a:endParaRPr lang="en-US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137F04-7145-2B4A-9873-09AD68F8D36F}"/>
              </a:ext>
            </a:extLst>
          </p:cNvPr>
          <p:cNvSpPr/>
          <p:nvPr/>
        </p:nvSpPr>
        <p:spPr>
          <a:xfrm>
            <a:off x="296571" y="1075774"/>
            <a:ext cx="106762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Biases &lt; 5% are typical in the low &amp; free troposphere and stratosphere.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Some factors may affect the comparison, e.g., sampling of air masses. Ideally, we should characterize the horizontal differences using LOS and location of sonde.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clear evidence of  out of phase FTIR ozone columns in the troposphere.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kind of comparison my be used to compare/characterize new products in the near-future, e.g., using new spectroscopy. </a:t>
            </a:r>
            <a:endParaRPr lang="en-US" sz="24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6318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39" y="153630"/>
            <a:ext cx="117565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b="1" dirty="0" smtClean="0">
                <a:solidFill>
                  <a:srgbClr val="002060"/>
                </a:solidFill>
              </a:rPr>
              <a:t>Traceability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907" y="874917"/>
            <a:ext cx="11933503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Some parameters are available in the geoms </a:t>
            </a:r>
            <a:r>
              <a:rPr lang="en-US" altLang="en-US" b="1" dirty="0" smtClean="0">
                <a:solidFill>
                  <a:srgbClr val="FF0000"/>
                </a:solidFill>
                <a:cs typeface="Arial" panose="020B0604020202020204" pitchFamily="34" charset="0"/>
              </a:rPr>
              <a:t>HDF files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archived in NDACC (a priori ozone profiles, p, T)</a:t>
            </a: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A </a:t>
            </a:r>
            <a:r>
              <a:rPr lang="en-US" altLang="en-US" b="1" dirty="0" smtClean="0">
                <a:solidFill>
                  <a:srgbClr val="FF0000"/>
                </a:solidFill>
                <a:cs typeface="Arial" panose="020B0604020202020204" pitchFamily="34" charset="0"/>
              </a:rPr>
              <a:t>metadata file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is also available at each site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with information such as the instrument / instrument change; the retrieval code; some publications with information on retrievals,…  </a:t>
            </a: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fr-BE" alt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Some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guidelines for retrievals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in the IRWG website: https://www.acom.ucar.edu/irwg/IRWG_Uniform_RP_Summary-3.pdf</a:t>
            </a:r>
            <a:endParaRPr lang="en-US" altLang="en-US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1790" t="21002" r="22438" b="47056"/>
          <a:stretch/>
        </p:blipFill>
        <p:spPr>
          <a:xfrm>
            <a:off x="5105871" y="2123855"/>
            <a:ext cx="6696626" cy="26286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1247" y="5645270"/>
            <a:ext cx="10497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In summary: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Site dependent.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solidFill>
                  <a:srgbClr val="002060"/>
                </a:solidFill>
              </a:rPr>
              <a:t>Automatization</a:t>
            </a:r>
            <a:r>
              <a:rPr lang="en-US" sz="2000" b="1" dirty="0" smtClean="0">
                <a:solidFill>
                  <a:srgbClr val="002060"/>
                </a:solidFill>
              </a:rPr>
              <a:t> chain with full traceability is in progress </a:t>
            </a:r>
            <a:r>
              <a:rPr lang="en-US" sz="2000" dirty="0" smtClean="0">
                <a:solidFill>
                  <a:srgbClr val="002060"/>
                </a:solidFill>
              </a:rPr>
              <a:t>within the project ACTRIS.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0814919" y="3591816"/>
            <a:ext cx="690734" cy="2434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124185" y="3802328"/>
            <a:ext cx="690734" cy="2434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3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2528" y="137693"/>
            <a:ext cx="11486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altLang="en-US" sz="3200" b="1" dirty="0" smtClean="0">
                <a:solidFill>
                  <a:srgbClr val="002060"/>
                </a:solidFill>
              </a:rPr>
              <a:t>FTIR </a:t>
            </a:r>
            <a:r>
              <a:rPr lang="fr-BE" altLang="en-US" sz="3200" b="1" dirty="0">
                <a:solidFill>
                  <a:srgbClr val="002060"/>
                </a:solidFill>
              </a:rPr>
              <a:t>for </a:t>
            </a:r>
            <a:r>
              <a:rPr lang="fr-BE" altLang="en-US" sz="3200" b="1" dirty="0" smtClean="0">
                <a:solidFill>
                  <a:srgbClr val="002060"/>
                </a:solidFill>
              </a:rPr>
              <a:t>TOAR-II: Ozone data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679" t="16377" r="11532" b="26149"/>
          <a:stretch/>
        </p:blipFill>
        <p:spPr>
          <a:xfrm>
            <a:off x="586408" y="1341783"/>
            <a:ext cx="6805583" cy="39756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59064" y="2139512"/>
            <a:ext cx="3412273" cy="10156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rgbClr val="FF0000"/>
                </a:solidFill>
              </a:rPr>
              <a:t>→  15 </a:t>
            </a:r>
            <a:r>
              <a:rPr lang="fr-BE" sz="2000" b="1" dirty="0">
                <a:solidFill>
                  <a:srgbClr val="FF0000"/>
                </a:solidFill>
              </a:rPr>
              <a:t>to </a:t>
            </a:r>
            <a:r>
              <a:rPr lang="fr-BE" sz="2000" b="1" dirty="0" smtClean="0">
                <a:solidFill>
                  <a:srgbClr val="FF0000"/>
                </a:solidFill>
              </a:rPr>
              <a:t>16 </a:t>
            </a:r>
            <a:r>
              <a:rPr lang="fr-BE" sz="2000" b="1" dirty="0">
                <a:solidFill>
                  <a:srgbClr val="002060"/>
                </a:solidFill>
              </a:rPr>
              <a:t>FTIR stations </a:t>
            </a:r>
            <a:r>
              <a:rPr lang="fr-BE" sz="2000" b="1" dirty="0" err="1">
                <a:solidFill>
                  <a:srgbClr val="002060"/>
                </a:solidFill>
              </a:rPr>
              <a:t>with</a:t>
            </a:r>
            <a:r>
              <a:rPr lang="fr-BE" sz="2000" b="1" dirty="0">
                <a:solidFill>
                  <a:srgbClr val="002060"/>
                </a:solidFill>
              </a:rPr>
              <a:t> </a:t>
            </a:r>
            <a:r>
              <a:rPr lang="fr-BE" sz="2000" b="1" dirty="0" smtClean="0">
                <a:solidFill>
                  <a:srgbClr val="002060"/>
                </a:solidFill>
              </a:rPr>
              <a:t>≥ 10 </a:t>
            </a:r>
            <a:r>
              <a:rPr lang="fr-BE" sz="2000" b="1" dirty="0" err="1">
                <a:solidFill>
                  <a:srgbClr val="002060"/>
                </a:solidFill>
              </a:rPr>
              <a:t>years</a:t>
            </a:r>
            <a:r>
              <a:rPr lang="fr-BE" sz="2000" b="1" dirty="0">
                <a:solidFill>
                  <a:srgbClr val="002060"/>
                </a:solidFill>
              </a:rPr>
              <a:t> of data </a:t>
            </a:r>
            <a:r>
              <a:rPr lang="fr-BE" sz="2000" b="1" dirty="0" smtClean="0">
                <a:solidFill>
                  <a:srgbClr val="002060"/>
                </a:solidFill>
              </a:rPr>
              <a:t>in TOAR-II, to </a:t>
            </a:r>
            <a:r>
              <a:rPr lang="fr-BE" sz="2000" b="1" dirty="0" err="1" smtClean="0">
                <a:solidFill>
                  <a:srgbClr val="002060"/>
                </a:solidFill>
              </a:rPr>
              <a:t>be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used</a:t>
            </a:r>
            <a:r>
              <a:rPr lang="fr-BE" sz="2000" b="1" dirty="0" smtClean="0">
                <a:solidFill>
                  <a:srgbClr val="002060"/>
                </a:solidFill>
              </a:rPr>
              <a:t> for </a:t>
            </a:r>
            <a:r>
              <a:rPr lang="fr-BE" sz="2000" b="1" dirty="0" smtClean="0">
                <a:solidFill>
                  <a:srgbClr val="FF0000"/>
                </a:solidFill>
              </a:rPr>
              <a:t>trend </a:t>
            </a:r>
            <a:r>
              <a:rPr lang="fr-BE" sz="2000" b="1" dirty="0" err="1" smtClean="0">
                <a:solidFill>
                  <a:srgbClr val="FF0000"/>
                </a:solidFill>
              </a:rPr>
              <a:t>analysis</a:t>
            </a:r>
            <a:r>
              <a:rPr lang="fr-BE" sz="2000" b="1" dirty="0" smtClean="0">
                <a:solidFill>
                  <a:srgbClr val="FF0000"/>
                </a:solidFill>
              </a:rPr>
              <a:t>.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59065" y="3920863"/>
            <a:ext cx="3412273" cy="132343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 smtClean="0">
                <a:solidFill>
                  <a:srgbClr val="FFC000"/>
                </a:solidFill>
              </a:rPr>
              <a:t>7 </a:t>
            </a:r>
            <a:r>
              <a:rPr lang="fr-BE" sz="2000" b="1" dirty="0" smtClean="0">
                <a:solidFill>
                  <a:srgbClr val="002060"/>
                </a:solidFill>
              </a:rPr>
              <a:t>stations </a:t>
            </a:r>
            <a:r>
              <a:rPr lang="fr-BE" sz="2000" b="1" dirty="0" err="1">
                <a:solidFill>
                  <a:srgbClr val="002060"/>
                </a:solidFill>
              </a:rPr>
              <a:t>with</a:t>
            </a:r>
            <a:r>
              <a:rPr lang="fr-BE" sz="2000" b="1" dirty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sparse</a:t>
            </a:r>
            <a:r>
              <a:rPr lang="fr-BE" sz="2000" b="1" dirty="0" smtClean="0">
                <a:solidFill>
                  <a:srgbClr val="002060"/>
                </a:solidFill>
              </a:rPr>
              <a:t> or short time-</a:t>
            </a:r>
            <a:r>
              <a:rPr lang="fr-BE" sz="2000" b="1" dirty="0" err="1" smtClean="0">
                <a:solidFill>
                  <a:srgbClr val="002060"/>
                </a:solidFill>
              </a:rPr>
              <a:t>series</a:t>
            </a:r>
            <a:r>
              <a:rPr lang="fr-BE" sz="2000" b="1" dirty="0" smtClean="0">
                <a:solidFill>
                  <a:srgbClr val="002060"/>
                </a:solidFill>
              </a:rPr>
              <a:t>, </a:t>
            </a:r>
            <a:r>
              <a:rPr lang="fr-BE" sz="2000" b="1" dirty="0" err="1" smtClean="0">
                <a:solidFill>
                  <a:srgbClr val="002060"/>
                </a:solidFill>
              </a:rPr>
              <a:t>can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be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used</a:t>
            </a:r>
            <a:r>
              <a:rPr lang="fr-BE" sz="2000" b="1" dirty="0" smtClean="0">
                <a:solidFill>
                  <a:srgbClr val="002060"/>
                </a:solidFill>
              </a:rPr>
              <a:t> for </a:t>
            </a:r>
            <a:r>
              <a:rPr lang="fr-BE" sz="2000" b="1" dirty="0" smtClean="0">
                <a:solidFill>
                  <a:srgbClr val="FFC000"/>
                </a:solidFill>
              </a:rPr>
              <a:t>validation (satellite / </a:t>
            </a:r>
            <a:r>
              <a:rPr lang="fr-BE" sz="2000" b="1" dirty="0" err="1" smtClean="0">
                <a:solidFill>
                  <a:srgbClr val="FFC000"/>
                </a:solidFill>
              </a:rPr>
              <a:t>ground-based</a:t>
            </a:r>
            <a:r>
              <a:rPr lang="fr-BE" sz="2000" b="1" dirty="0" smtClean="0">
                <a:solidFill>
                  <a:srgbClr val="FFC000"/>
                </a:solidFill>
              </a:rPr>
              <a:t>)</a:t>
            </a:r>
            <a:endParaRPr lang="fr-BE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8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agaudel\Documents\Work\TOAR_Report\Chapter6\Draft_v2\o3_mean_mk_theilslp_trend_yearly_umkehrcut_ftir_pole_DU_subplo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5206" r="7553" b="41650"/>
          <a:stretch/>
        </p:blipFill>
        <p:spPr bwMode="auto">
          <a:xfrm>
            <a:off x="7613719" y="723050"/>
            <a:ext cx="3767057" cy="20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agaudel\Documents\Work\TOAR_Report\Chapter6\Draft_v2\o3_mean_mk_theilslp_trend_yearly_umkehrcut_ftir_pole_DU_subplo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74360" r="7553" b="4167"/>
          <a:stretch/>
        </p:blipFill>
        <p:spPr bwMode="auto">
          <a:xfrm>
            <a:off x="7620961" y="5613688"/>
            <a:ext cx="3841988" cy="8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Users\agaudel\Documents\Work\TOAR_Report\Chapter6\Draft_v2\o3_mean_mk_theilslp_trend_yearly_umkehrcut_ftir_DU_subplo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" t="7562" r="7697" b="81693"/>
          <a:stretch/>
        </p:blipFill>
        <p:spPr bwMode="auto">
          <a:xfrm>
            <a:off x="7606426" y="2762032"/>
            <a:ext cx="3781645" cy="78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agaudel\Documents\Work\TOAR_Report\Chapter6\Draft_v2\o3_mean_mk_theilslp_trend_yearly_umkehrcut_ftir_DU_subplo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" t="63926" r="7697" b="18294"/>
          <a:stretch/>
        </p:blipFill>
        <p:spPr bwMode="auto">
          <a:xfrm>
            <a:off x="7620961" y="4274488"/>
            <a:ext cx="3812811" cy="130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Users\agaudel\Documents\Work\TOAR_Report\Chapter6\Draft_v2\o3_mean_mk_theilslp_trend_yearly_umkehrcut_ftir_DU_subplo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" t="36438" r="7697" b="54555"/>
          <a:stretch/>
        </p:blipFill>
        <p:spPr bwMode="auto">
          <a:xfrm>
            <a:off x="7619614" y="3568675"/>
            <a:ext cx="3800450" cy="66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129882" y="6367549"/>
            <a:ext cx="3449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>
                <a:solidFill>
                  <a:srgbClr val="002060"/>
                </a:solidFill>
              </a:rPr>
              <a:t>Fig. </a:t>
            </a:r>
            <a:r>
              <a:rPr lang="en-US" altLang="en-US" sz="1600" dirty="0">
                <a:solidFill>
                  <a:srgbClr val="002060"/>
                </a:solidFill>
              </a:rPr>
              <a:t>4.3.1.2 of </a:t>
            </a:r>
            <a:r>
              <a:rPr lang="en-US" altLang="en-US" sz="1600" b="1" dirty="0" smtClean="0">
                <a:solidFill>
                  <a:srgbClr val="002060"/>
                </a:solidFill>
              </a:rPr>
              <a:t>Gaudel </a:t>
            </a:r>
            <a:r>
              <a:rPr lang="en-US" altLang="en-US" sz="1600" b="1" dirty="0">
                <a:solidFill>
                  <a:srgbClr val="002060"/>
                </a:solidFill>
              </a:rPr>
              <a:t>et al., </a:t>
            </a:r>
            <a:r>
              <a:rPr lang="en-US" altLang="en-US" sz="1600" b="1" dirty="0" smtClean="0">
                <a:solidFill>
                  <a:srgbClr val="002060"/>
                </a:solidFill>
              </a:rPr>
              <a:t>(2018</a:t>
            </a:r>
            <a:r>
              <a:rPr lang="en-US" altLang="en-US" sz="1600" b="1" dirty="0">
                <a:solidFill>
                  <a:srgbClr val="002060"/>
                </a:solidFill>
              </a:rPr>
              <a:t>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8420" y="111512"/>
            <a:ext cx="6924907" cy="67027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TOAR-I (2014-2019)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9948" y="2243163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FTIR participated in 2 papers: 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Tarasick et al.: </a:t>
            </a:r>
            <a:r>
              <a:rPr lang="en-US" dirty="0">
                <a:solidFill>
                  <a:srgbClr val="002060"/>
                </a:solidFill>
              </a:rPr>
              <a:t>general FTIR description + error budget and comparisons with sondes from Omaira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Gaudel et al.: </a:t>
            </a:r>
            <a:r>
              <a:rPr lang="en-US" dirty="0">
                <a:solidFill>
                  <a:srgbClr val="002060"/>
                </a:solidFill>
              </a:rPr>
              <a:t>trends of </a:t>
            </a:r>
            <a:r>
              <a:rPr lang="en-US" dirty="0" smtClean="0">
                <a:solidFill>
                  <a:srgbClr val="002060"/>
                </a:solidFill>
              </a:rPr>
              <a:t>tropo</a:t>
            </a:r>
            <a:r>
              <a:rPr lang="en-US" dirty="0" smtClean="0">
                <a:solidFill>
                  <a:srgbClr val="002060"/>
                </a:solidFill>
              </a:rPr>
              <a:t>spheric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O</a:t>
            </a:r>
            <a:r>
              <a:rPr lang="en-US" baseline="-25000" dirty="0">
                <a:solidFill>
                  <a:srgbClr val="002060"/>
                </a:solidFill>
              </a:rPr>
              <a:t>3</a:t>
            </a:r>
            <a:r>
              <a:rPr lang="en-US" dirty="0">
                <a:solidFill>
                  <a:srgbClr val="002060"/>
                </a:solidFill>
              </a:rPr>
              <a:t> at 8 FTIR sites with long-term measurements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5327" t="21123" r="22908" b="61413"/>
          <a:stretch/>
        </p:blipFill>
        <p:spPr>
          <a:xfrm>
            <a:off x="439948" y="1027963"/>
            <a:ext cx="5980767" cy="11349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8022" t="39001" r="40135" b="44279"/>
          <a:stretch/>
        </p:blipFill>
        <p:spPr>
          <a:xfrm>
            <a:off x="369323" y="4560277"/>
            <a:ext cx="6166625" cy="11186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9948" y="5774213"/>
            <a:ext cx="7291031" cy="92333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Only for surface data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Other </a:t>
            </a:r>
            <a:r>
              <a:rPr lang="en-US" dirty="0" smtClean="0">
                <a:solidFill>
                  <a:srgbClr val="002060"/>
                </a:solidFill>
              </a:rPr>
              <a:t>data sets (satellites</a:t>
            </a:r>
            <a:r>
              <a:rPr lang="en-US" dirty="0" smtClean="0">
                <a:solidFill>
                  <a:srgbClr val="002060"/>
                </a:solidFill>
              </a:rPr>
              <a:t>, sondes,…): </a:t>
            </a:r>
            <a:r>
              <a:rPr lang="en-US" dirty="0" smtClean="0">
                <a:solidFill>
                  <a:srgbClr val="002060"/>
                </a:solidFill>
              </a:rPr>
              <a:t>links </a:t>
            </a:r>
            <a:r>
              <a:rPr lang="en-US" dirty="0" smtClean="0">
                <a:solidFill>
                  <a:srgbClr val="002060"/>
                </a:solidFill>
              </a:rPr>
              <a:t>to each individual database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98861" y="223134"/>
            <a:ext cx="301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Leads: </a:t>
            </a:r>
            <a:r>
              <a:rPr lang="en-US" dirty="0" smtClean="0">
                <a:solidFill>
                  <a:srgbClr val="002060"/>
                </a:solidFill>
              </a:rPr>
              <a:t>O. Cooper &amp; </a:t>
            </a:r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. Schultz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59064" y="2139512"/>
            <a:ext cx="3412273" cy="10156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rgbClr val="FF0000"/>
                </a:solidFill>
              </a:rPr>
              <a:t>→  15 </a:t>
            </a:r>
            <a:r>
              <a:rPr lang="fr-BE" sz="2000" b="1" dirty="0">
                <a:solidFill>
                  <a:srgbClr val="FF0000"/>
                </a:solidFill>
              </a:rPr>
              <a:t>to </a:t>
            </a:r>
            <a:r>
              <a:rPr lang="fr-BE" sz="2000" b="1" dirty="0" smtClean="0">
                <a:solidFill>
                  <a:srgbClr val="FF0000"/>
                </a:solidFill>
              </a:rPr>
              <a:t>16 </a:t>
            </a:r>
            <a:r>
              <a:rPr lang="fr-BE" sz="2000" b="1" dirty="0">
                <a:solidFill>
                  <a:srgbClr val="002060"/>
                </a:solidFill>
              </a:rPr>
              <a:t>FTIR stations </a:t>
            </a:r>
            <a:r>
              <a:rPr lang="fr-BE" sz="2000" b="1" dirty="0" err="1">
                <a:solidFill>
                  <a:srgbClr val="002060"/>
                </a:solidFill>
              </a:rPr>
              <a:t>with</a:t>
            </a:r>
            <a:r>
              <a:rPr lang="fr-BE" sz="2000" b="1" dirty="0">
                <a:solidFill>
                  <a:srgbClr val="002060"/>
                </a:solidFill>
              </a:rPr>
              <a:t> </a:t>
            </a:r>
            <a:r>
              <a:rPr lang="fr-BE" sz="2000" b="1" dirty="0" smtClean="0">
                <a:solidFill>
                  <a:srgbClr val="002060"/>
                </a:solidFill>
              </a:rPr>
              <a:t>≥ 10 </a:t>
            </a:r>
            <a:r>
              <a:rPr lang="fr-BE" sz="2000" b="1" dirty="0" err="1">
                <a:solidFill>
                  <a:srgbClr val="002060"/>
                </a:solidFill>
              </a:rPr>
              <a:t>years</a:t>
            </a:r>
            <a:r>
              <a:rPr lang="fr-BE" sz="2000" b="1" dirty="0">
                <a:solidFill>
                  <a:srgbClr val="002060"/>
                </a:solidFill>
              </a:rPr>
              <a:t> of data </a:t>
            </a:r>
            <a:r>
              <a:rPr lang="fr-BE" sz="2000" b="1" dirty="0" smtClean="0">
                <a:solidFill>
                  <a:srgbClr val="002060"/>
                </a:solidFill>
              </a:rPr>
              <a:t>in TOAR-II, to </a:t>
            </a:r>
            <a:r>
              <a:rPr lang="fr-BE" sz="2000" b="1" dirty="0" err="1" smtClean="0">
                <a:solidFill>
                  <a:srgbClr val="002060"/>
                </a:solidFill>
              </a:rPr>
              <a:t>be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used</a:t>
            </a:r>
            <a:r>
              <a:rPr lang="fr-BE" sz="2000" b="1" dirty="0" smtClean="0">
                <a:solidFill>
                  <a:srgbClr val="002060"/>
                </a:solidFill>
              </a:rPr>
              <a:t> for </a:t>
            </a:r>
            <a:r>
              <a:rPr lang="fr-BE" sz="2000" b="1" dirty="0" smtClean="0">
                <a:solidFill>
                  <a:srgbClr val="FF0000"/>
                </a:solidFill>
              </a:rPr>
              <a:t>trend </a:t>
            </a:r>
            <a:r>
              <a:rPr lang="fr-BE" sz="2000" b="1" dirty="0" err="1" smtClean="0">
                <a:solidFill>
                  <a:srgbClr val="FF0000"/>
                </a:solidFill>
              </a:rPr>
              <a:t>analysis</a:t>
            </a:r>
            <a:r>
              <a:rPr lang="fr-BE" sz="2000" b="1" dirty="0" smtClean="0">
                <a:solidFill>
                  <a:srgbClr val="FF0000"/>
                </a:solidFill>
              </a:rPr>
              <a:t>.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9065" y="3920863"/>
            <a:ext cx="3412273" cy="132343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 smtClean="0">
                <a:solidFill>
                  <a:srgbClr val="FFC000"/>
                </a:solidFill>
              </a:rPr>
              <a:t>7 </a:t>
            </a:r>
            <a:r>
              <a:rPr lang="fr-BE" sz="2000" b="1" dirty="0" smtClean="0">
                <a:solidFill>
                  <a:srgbClr val="002060"/>
                </a:solidFill>
              </a:rPr>
              <a:t>stations </a:t>
            </a:r>
            <a:r>
              <a:rPr lang="fr-BE" sz="2000" b="1" dirty="0" err="1">
                <a:solidFill>
                  <a:srgbClr val="002060"/>
                </a:solidFill>
              </a:rPr>
              <a:t>with</a:t>
            </a:r>
            <a:r>
              <a:rPr lang="fr-BE" sz="2000" b="1" dirty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sparse</a:t>
            </a:r>
            <a:r>
              <a:rPr lang="fr-BE" sz="2000" b="1" dirty="0" smtClean="0">
                <a:solidFill>
                  <a:srgbClr val="002060"/>
                </a:solidFill>
              </a:rPr>
              <a:t> or short time-</a:t>
            </a:r>
            <a:r>
              <a:rPr lang="fr-BE" sz="2000" b="1" dirty="0" err="1" smtClean="0">
                <a:solidFill>
                  <a:srgbClr val="002060"/>
                </a:solidFill>
              </a:rPr>
              <a:t>series</a:t>
            </a:r>
            <a:r>
              <a:rPr lang="fr-BE" sz="2000" b="1" dirty="0" smtClean="0">
                <a:solidFill>
                  <a:srgbClr val="002060"/>
                </a:solidFill>
              </a:rPr>
              <a:t>, </a:t>
            </a:r>
            <a:r>
              <a:rPr lang="fr-BE" sz="2000" b="1" dirty="0" err="1" smtClean="0">
                <a:solidFill>
                  <a:srgbClr val="002060"/>
                </a:solidFill>
              </a:rPr>
              <a:t>can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be</a:t>
            </a:r>
            <a:r>
              <a:rPr lang="fr-BE" sz="2000" b="1" dirty="0" smtClean="0">
                <a:solidFill>
                  <a:srgbClr val="002060"/>
                </a:solidFill>
              </a:rPr>
              <a:t> </a:t>
            </a:r>
            <a:r>
              <a:rPr lang="fr-BE" sz="2000" b="1" dirty="0" err="1" smtClean="0">
                <a:solidFill>
                  <a:srgbClr val="002060"/>
                </a:solidFill>
              </a:rPr>
              <a:t>used</a:t>
            </a:r>
            <a:r>
              <a:rPr lang="fr-BE" sz="2000" b="1" dirty="0" smtClean="0">
                <a:solidFill>
                  <a:srgbClr val="002060"/>
                </a:solidFill>
              </a:rPr>
              <a:t> for </a:t>
            </a:r>
            <a:r>
              <a:rPr lang="fr-BE" sz="2000" b="1" dirty="0" smtClean="0">
                <a:solidFill>
                  <a:srgbClr val="FFC000"/>
                </a:solidFill>
              </a:rPr>
              <a:t>validation (satellite / </a:t>
            </a:r>
            <a:r>
              <a:rPr lang="fr-BE" sz="2000" b="1" dirty="0" err="1" smtClean="0">
                <a:solidFill>
                  <a:srgbClr val="FFC000"/>
                </a:solidFill>
              </a:rPr>
              <a:t>ground-based</a:t>
            </a:r>
            <a:r>
              <a:rPr lang="fr-BE" sz="2000" b="1" dirty="0" smtClean="0">
                <a:solidFill>
                  <a:srgbClr val="FFC000"/>
                </a:solidFill>
              </a:rPr>
              <a:t>)</a:t>
            </a:r>
            <a:endParaRPr lang="fr-BE" sz="2000" b="1" dirty="0">
              <a:solidFill>
                <a:srgbClr val="FFC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45815" y="0"/>
          <a:ext cx="7954771" cy="6799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391">
                  <a:extLst>
                    <a:ext uri="{9D8B030D-6E8A-4147-A177-3AD203B41FA5}">
                      <a16:colId xmlns:a16="http://schemas.microsoft.com/office/drawing/2014/main" val="242901075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550179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617718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789811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872404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98754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663177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238095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038220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656408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56176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643936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451076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209176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7368019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594032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109157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15464872"/>
                    </a:ext>
                  </a:extLst>
                </a:gridCol>
                <a:gridCol w="246380">
                  <a:extLst>
                    <a:ext uri="{9D8B030D-6E8A-4147-A177-3AD203B41FA5}">
                      <a16:colId xmlns:a16="http://schemas.microsoft.com/office/drawing/2014/main" val="21461108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4453003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835738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3520103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609357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1196339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1147044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80769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95134618"/>
                    </a:ext>
                  </a:extLst>
                </a:gridCol>
              </a:tblGrid>
              <a:tr h="3936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Stations / </a:t>
                      </a:r>
                      <a:r>
                        <a:rPr lang="fr-B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Covered</a:t>
                      </a:r>
                      <a:r>
                        <a:rPr lang="fr-B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fr-B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period</a:t>
                      </a:r>
                      <a:endPara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287920"/>
                  </a:ext>
                </a:extLst>
              </a:tr>
              <a:tr h="123818">
                <a:tc>
                  <a:txBody>
                    <a:bodyPr/>
                    <a:lstStyle/>
                    <a:p>
                      <a:r>
                        <a:rPr lang="fr-B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Eureka</a:t>
                      </a:r>
                      <a:r>
                        <a:rPr lang="fr-BE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B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80°N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605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Ny-Alesund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79°N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3577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Thule 77°N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98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Kiruna 68°N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421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Harestua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60°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472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St-Petersburg 60ºN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8640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Bremen 53N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968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Zugspitze 47ºN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981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Jungfraujoch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47°N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043420"/>
                  </a:ext>
                </a:extLst>
              </a:tr>
              <a:tr h="2292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Toronto 44ºN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29551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Rikubetsu</a:t>
                      </a: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43°N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796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Boulder 40°N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88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Tsukuba</a:t>
                      </a: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36°N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206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Izaña 28°N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7912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Mauna-Loa 20°N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dashHorz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24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Altzomoni 19°N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097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Paramaribo 6°N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pattFill prst="pct5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5016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Porto Velho</a:t>
                      </a:r>
                      <a:r>
                        <a:rPr lang="fr-BE" sz="1200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9°S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09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Reunion</a:t>
                      </a: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Island </a:t>
                      </a:r>
                      <a:r>
                        <a:rPr lang="fr-BE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StDenis</a:t>
                      </a:r>
                      <a:r>
                        <a:rPr lang="fr-BE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21°S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3429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Reunion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Island 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Maido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21°S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091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Wollongong 34°S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800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Lauder 45°S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084778"/>
                  </a:ext>
                </a:extLst>
              </a:tr>
              <a:tr h="337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Arrival Heights 78°S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61687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15743" y="436116"/>
            <a:ext cx="3676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BE" sz="2000" b="1" dirty="0">
                <a:solidFill>
                  <a:srgbClr val="002060"/>
                </a:solidFill>
              </a:rPr>
              <a:t>8 stations </a:t>
            </a:r>
            <a:r>
              <a:rPr lang="fr-BE" sz="2000" b="1" dirty="0" err="1">
                <a:solidFill>
                  <a:srgbClr val="002060"/>
                </a:solidFill>
              </a:rPr>
              <a:t>were</a:t>
            </a:r>
            <a:r>
              <a:rPr lang="fr-BE" sz="2000" b="1" dirty="0">
                <a:solidFill>
                  <a:srgbClr val="002060"/>
                </a:solidFill>
              </a:rPr>
              <a:t> </a:t>
            </a:r>
            <a:r>
              <a:rPr lang="fr-BE" sz="2000" b="1" dirty="0" err="1">
                <a:solidFill>
                  <a:srgbClr val="002060"/>
                </a:solidFill>
              </a:rPr>
              <a:t>used</a:t>
            </a:r>
            <a:r>
              <a:rPr lang="fr-BE" sz="2000" b="1" dirty="0">
                <a:solidFill>
                  <a:srgbClr val="002060"/>
                </a:solidFill>
              </a:rPr>
              <a:t> in TOAR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59064" y="1048782"/>
            <a:ext cx="3676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dirty="0">
                <a:solidFill>
                  <a:srgbClr val="FF0000"/>
                </a:solidFill>
              </a:rPr>
              <a:t>7</a:t>
            </a:r>
            <a:r>
              <a:rPr lang="fr-BE" sz="2000" b="1" dirty="0" smtClean="0">
                <a:solidFill>
                  <a:srgbClr val="FF0000"/>
                </a:solidFill>
              </a:rPr>
              <a:t> to 8 stations </a:t>
            </a:r>
            <a:r>
              <a:rPr lang="fr-BE" sz="2000" b="1" dirty="0" err="1" smtClean="0">
                <a:solidFill>
                  <a:srgbClr val="FF0000"/>
                </a:solidFill>
              </a:rPr>
              <a:t>with</a:t>
            </a:r>
            <a:r>
              <a:rPr lang="fr-BE" sz="2000" b="1" dirty="0" smtClean="0">
                <a:solidFill>
                  <a:srgbClr val="FF0000"/>
                </a:solidFill>
              </a:rPr>
              <a:t> ≥ 10 </a:t>
            </a:r>
            <a:r>
              <a:rPr lang="fr-BE" sz="2000" b="1" dirty="0" err="1">
                <a:solidFill>
                  <a:srgbClr val="FF0000"/>
                </a:solidFill>
              </a:rPr>
              <a:t>years</a:t>
            </a:r>
            <a:r>
              <a:rPr lang="fr-BE" sz="2000" b="1" dirty="0">
                <a:solidFill>
                  <a:srgbClr val="FF0000"/>
                </a:solidFill>
              </a:rPr>
              <a:t> of data </a:t>
            </a:r>
            <a:r>
              <a:rPr lang="fr-BE" sz="2000" b="1" dirty="0" err="1" smtClean="0">
                <a:solidFill>
                  <a:srgbClr val="FF0000"/>
                </a:solidFill>
              </a:rPr>
              <a:t>added</a:t>
            </a:r>
            <a:r>
              <a:rPr lang="fr-BE" sz="2000" b="1" dirty="0" smtClean="0">
                <a:solidFill>
                  <a:srgbClr val="FF0000"/>
                </a:solidFill>
              </a:rPr>
              <a:t> </a:t>
            </a:r>
            <a:r>
              <a:rPr lang="fr-BE" sz="2000" b="1" dirty="0">
                <a:solidFill>
                  <a:srgbClr val="FF0000"/>
                </a:solidFill>
              </a:rPr>
              <a:t>in </a:t>
            </a:r>
            <a:r>
              <a:rPr lang="fr-BE" sz="2000" b="1" dirty="0" smtClean="0">
                <a:solidFill>
                  <a:srgbClr val="FF0000"/>
                </a:solidFill>
              </a:rPr>
              <a:t>TOAR-II</a:t>
            </a:r>
          </a:p>
        </p:txBody>
      </p:sp>
    </p:spTree>
    <p:extLst>
      <p:ext uri="{BB962C8B-B14F-4D97-AF65-F5344CB8AC3E}">
        <p14:creationId xmlns:p14="http://schemas.microsoft.com/office/powerpoint/2010/main" val="2374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7"/>
          <p:cNvSpPr txBox="1">
            <a:spLocks noGrp="1"/>
          </p:cNvSpPr>
          <p:nvPr>
            <p:ph type="title"/>
          </p:nvPr>
        </p:nvSpPr>
        <p:spPr>
          <a:xfrm>
            <a:off x="369375" y="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US" sz="3200" dirty="0" smtClean="0">
                <a:latin typeface="Calibri"/>
                <a:ea typeface="Calibri"/>
                <a:cs typeface="Calibri"/>
                <a:sym typeface="Calibri"/>
              </a:rPr>
              <a:t>OPT Data </a:t>
            </a: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sets</a:t>
            </a:r>
            <a:endParaRPr dirty="0"/>
          </a:p>
        </p:txBody>
      </p:sp>
      <p:sp>
        <p:nvSpPr>
          <p:cNvPr id="310" name="Google Shape;310;p47"/>
          <p:cNvSpPr/>
          <p:nvPr/>
        </p:nvSpPr>
        <p:spPr>
          <a:xfrm>
            <a:off x="369375" y="732316"/>
            <a:ext cx="7569280" cy="533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667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Observations of </a:t>
            </a:r>
            <a:r>
              <a:rPr lang="en-US" sz="2667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O3</a:t>
            </a:r>
            <a:r>
              <a:rPr lang="en-US" sz="2667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2667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precursors (</a:t>
            </a:r>
            <a:r>
              <a:rPr lang="en-US" sz="2667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</a:t>
            </a:r>
            <a:r>
              <a:rPr lang="en-US" sz="2667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667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NO2</a:t>
            </a:r>
            <a:r>
              <a:rPr lang="en-US" sz="2667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667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HCHO</a:t>
            </a:r>
            <a:r>
              <a:rPr lang="en-US" sz="2667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47"/>
          <p:cNvSpPr/>
          <p:nvPr/>
        </p:nvSpPr>
        <p:spPr>
          <a:xfrm>
            <a:off x="8970905" y="763600"/>
            <a:ext cx="1306340" cy="533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667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Models</a:t>
            </a:r>
            <a:endParaRPr sz="26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7"/>
          <p:cNvSpPr txBox="1"/>
          <p:nvPr/>
        </p:nvSpPr>
        <p:spPr>
          <a:xfrm>
            <a:off x="469763" y="1779093"/>
            <a:ext cx="883148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In situ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7"/>
          <p:cNvSpPr/>
          <p:nvPr/>
        </p:nvSpPr>
        <p:spPr>
          <a:xfrm>
            <a:off x="2231065" y="1268743"/>
            <a:ext cx="4786423" cy="1559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IAGOS (aircraft)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SHADOZ (sondes)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Surface measurements: TOAR database, Delhi region, ATTO tower in Amazonia, Kenya surface ozone, site in Peru</a:t>
            </a:r>
            <a:endParaRPr sz="1867" dirty="0">
              <a:solidFill>
                <a:schemeClr val="dk1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4" name="Google Shape;314;p47"/>
          <p:cNvSpPr/>
          <p:nvPr/>
        </p:nvSpPr>
        <p:spPr>
          <a:xfrm>
            <a:off x="369375" y="3438179"/>
            <a:ext cx="1695562" cy="69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Campaigns observations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5" name="Google Shape;315;p47"/>
          <p:cNvSpPr/>
          <p:nvPr/>
        </p:nvSpPr>
        <p:spPr>
          <a:xfrm>
            <a:off x="218408" y="5266513"/>
            <a:ext cx="1885560" cy="69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Remote sensing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6" name="Google Shape;316;p47"/>
          <p:cNvSpPr/>
          <p:nvPr/>
        </p:nvSpPr>
        <p:spPr>
          <a:xfrm>
            <a:off x="7659000" y="1607329"/>
            <a:ext cx="1186649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Regional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7" name="Google Shape;317;p47"/>
          <p:cNvSpPr/>
          <p:nvPr/>
        </p:nvSpPr>
        <p:spPr>
          <a:xfrm>
            <a:off x="9008677" y="1597958"/>
            <a:ext cx="2964915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WRF-Chem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8" name="Google Shape;318;p47"/>
          <p:cNvSpPr/>
          <p:nvPr/>
        </p:nvSpPr>
        <p:spPr>
          <a:xfrm>
            <a:off x="7749528" y="2557424"/>
            <a:ext cx="95368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Global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19" name="Google Shape;319;p47"/>
          <p:cNvSpPr/>
          <p:nvPr/>
        </p:nvSpPr>
        <p:spPr>
          <a:xfrm>
            <a:off x="9008677" y="2559784"/>
            <a:ext cx="2850814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ECHAM6-HAMMOZ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0" name="Google Shape;320;p47"/>
          <p:cNvSpPr/>
          <p:nvPr/>
        </p:nvSpPr>
        <p:spPr>
          <a:xfrm>
            <a:off x="9008677" y="2875716"/>
            <a:ext cx="1536319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DOSE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1" name="Google Shape;321;p47"/>
          <p:cNvSpPr/>
          <p:nvPr/>
        </p:nvSpPr>
        <p:spPr>
          <a:xfrm>
            <a:off x="8951684" y="3867233"/>
            <a:ext cx="2422903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FRSGC/UCI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2" name="Google Shape;322;p47"/>
          <p:cNvSpPr/>
          <p:nvPr/>
        </p:nvSpPr>
        <p:spPr>
          <a:xfrm>
            <a:off x="8970905" y="3181908"/>
            <a:ext cx="2088813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GEOS CCM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3" name="Google Shape;323;p47"/>
          <p:cNvSpPr/>
          <p:nvPr/>
        </p:nvSpPr>
        <p:spPr>
          <a:xfrm>
            <a:off x="8951684" y="3507276"/>
            <a:ext cx="2964800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GEOS-</a:t>
            </a:r>
            <a:r>
              <a:rPr lang="en-US" sz="1867" dirty="0" err="1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Chem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4" name="Google Shape;324;p47"/>
          <p:cNvSpPr/>
          <p:nvPr/>
        </p:nvSpPr>
        <p:spPr>
          <a:xfrm>
            <a:off x="2241760" y="3271797"/>
            <a:ext cx="1041600" cy="1559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ATom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HIPPO</a:t>
            </a: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AMMA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STARE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LBA</a:t>
            </a:r>
            <a:endParaRPr sz="1867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5" name="Google Shape;325;p47"/>
          <p:cNvSpPr txBox="1"/>
          <p:nvPr/>
        </p:nvSpPr>
        <p:spPr>
          <a:xfrm>
            <a:off x="3662783" y="3286095"/>
            <a:ext cx="1838383" cy="1559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TROPOZ I &amp; II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TRACE A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DECAFE 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SAFARI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EXPRESSO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6" name="Google Shape;326;p47"/>
          <p:cNvSpPr txBox="1"/>
          <p:nvPr/>
        </p:nvSpPr>
        <p:spPr>
          <a:xfrm>
            <a:off x="5534676" y="3285659"/>
            <a:ext cx="1725200" cy="1559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PEM TROPICS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TROCCINOX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DACCIWA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SEAFIRE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7" name="Google Shape;327;p47"/>
          <p:cNvSpPr/>
          <p:nvPr/>
        </p:nvSpPr>
        <p:spPr>
          <a:xfrm>
            <a:off x="2241760" y="5158897"/>
            <a:ext cx="1455679" cy="1272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OMI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IASI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TES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TROPOMI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8" name="Google Shape;328;p47"/>
          <p:cNvSpPr txBox="1"/>
          <p:nvPr/>
        </p:nvSpPr>
        <p:spPr>
          <a:xfrm>
            <a:off x="3697440" y="5150047"/>
            <a:ext cx="1231717" cy="1272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MOPITT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OMPS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EPIC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chemeClr val="dk1"/>
                </a:solidFill>
                <a:latin typeface="Overlock"/>
                <a:ea typeface="Overlock"/>
                <a:cs typeface="Overlock"/>
                <a:sym typeface="Overlock"/>
              </a:rPr>
              <a:t>TOMS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  <p:sp>
        <p:nvSpPr>
          <p:cNvPr id="329" name="Google Shape;329;p47"/>
          <p:cNvSpPr/>
          <p:nvPr/>
        </p:nvSpPr>
        <p:spPr>
          <a:xfrm>
            <a:off x="5427780" y="5266513"/>
            <a:ext cx="1938992" cy="9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FF0000"/>
                </a:solidFill>
                <a:latin typeface="Overlock"/>
                <a:ea typeface="Overlock"/>
                <a:cs typeface="Overlock"/>
                <a:sym typeface="Overlock"/>
              </a:rPr>
              <a:t>FTIR network</a:t>
            </a:r>
            <a:endParaRPr sz="1867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MAX DOAS </a:t>
            </a:r>
            <a:endParaRPr sz="18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AOD – </a:t>
            </a:r>
            <a:r>
              <a:rPr lang="en-US" sz="1867" dirty="0" err="1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Aeronet</a:t>
            </a:r>
            <a:r>
              <a:rPr lang="en-US" sz="1867" dirty="0">
                <a:solidFill>
                  <a:srgbClr val="000000"/>
                </a:solidFill>
                <a:latin typeface="Overlock"/>
                <a:ea typeface="Overlock"/>
                <a:cs typeface="Overlock"/>
                <a:sym typeface="Overlock"/>
              </a:rPr>
              <a:t> </a:t>
            </a:r>
            <a:endParaRPr sz="1867" dirty="0">
              <a:solidFill>
                <a:srgbClr val="000000"/>
              </a:solidFill>
              <a:latin typeface="Overlock"/>
              <a:ea typeface="Overlock"/>
              <a:cs typeface="Overlock"/>
              <a:sym typeface="Overlock"/>
            </a:endParaRPr>
          </a:p>
        </p:txBody>
      </p:sp>
    </p:spTree>
    <p:extLst>
      <p:ext uri="{BB962C8B-B14F-4D97-AF65-F5344CB8AC3E}">
        <p14:creationId xmlns:p14="http://schemas.microsoft.com/office/powerpoint/2010/main" val="171459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908" y="124554"/>
            <a:ext cx="8093926" cy="748797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TOAR-II (2020-2024) objectives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976" y="1452743"/>
            <a:ext cx="9601311" cy="175745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</a:rPr>
              <a:t>An</a:t>
            </a:r>
            <a:r>
              <a:rPr lang="en-US" sz="1800" dirty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up-to-date </a:t>
            </a:r>
            <a:r>
              <a:rPr lang="en-US" sz="1800" b="1" dirty="0">
                <a:solidFill>
                  <a:srgbClr val="FF0000"/>
                </a:solidFill>
              </a:rPr>
              <a:t>assessment of tropospheric ozone’s distribution and trends </a:t>
            </a:r>
            <a:r>
              <a:rPr lang="en-US" sz="1800" dirty="0">
                <a:solidFill>
                  <a:srgbClr val="002060"/>
                </a:solidFill>
              </a:rPr>
              <a:t>on regional, hemispheric and global scales. </a:t>
            </a:r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</a:rPr>
              <a:t>E</a:t>
            </a:r>
            <a:r>
              <a:rPr lang="en-US" sz="1800" dirty="0" smtClean="0">
                <a:solidFill>
                  <a:srgbClr val="002060"/>
                </a:solidFill>
              </a:rPr>
              <a:t>xplore and quantify the impacts of tropospheric ozone on human health, crop and ecosystem productivity and climate change.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8975" y="3210199"/>
            <a:ext cx="9724141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T</a:t>
            </a:r>
            <a:r>
              <a:rPr lang="en-US" b="1" dirty="0" smtClean="0">
                <a:solidFill>
                  <a:srgbClr val="002060"/>
                </a:solidFill>
                <a:effectLst/>
              </a:rPr>
              <a:t>wo TOAR-II Special Issues:</a:t>
            </a: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effectLst/>
            </a:endParaRPr>
          </a:p>
          <a:p>
            <a:pPr marL="800100" lvl="1" indent="-342900" algn="just">
              <a:lnSpc>
                <a:spcPct val="120000"/>
              </a:lnSpc>
              <a:buAutoNum type="arabicParenR"/>
            </a:pPr>
            <a:r>
              <a:rPr lang="en-US" dirty="0" smtClean="0">
                <a:solidFill>
                  <a:srgbClr val="002060"/>
                </a:solidFill>
                <a:effectLst/>
              </a:rPr>
              <a:t>a set of papers contributing to the TOAR-II Community Special Issue:</a:t>
            </a:r>
          </a:p>
          <a:p>
            <a:pPr algn="just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  <a:effectLst/>
              </a:rPr>
              <a:t>- Paper topics </a:t>
            </a:r>
            <a:r>
              <a:rPr lang="en-US" dirty="0" smtClean="0">
                <a:solidFill>
                  <a:srgbClr val="002060"/>
                </a:solidFill>
                <a:effectLst/>
              </a:rPr>
              <a:t>developed through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Focus Working Groups 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  <a:effectLst/>
              </a:rPr>
              <a:t>- </a:t>
            </a:r>
            <a:r>
              <a:rPr lang="en-US" dirty="0">
                <a:solidFill>
                  <a:srgbClr val="002060"/>
                </a:solidFill>
              </a:rPr>
              <a:t>Any </a:t>
            </a:r>
            <a:r>
              <a:rPr lang="en-US" dirty="0" smtClean="0">
                <a:solidFill>
                  <a:srgbClr val="FF00FF"/>
                </a:solidFill>
              </a:rPr>
              <a:t>independent study </a:t>
            </a:r>
            <a:r>
              <a:rPr lang="en-US" dirty="0" smtClean="0">
                <a:solidFill>
                  <a:srgbClr val="002060"/>
                </a:solidFill>
              </a:rPr>
              <a:t>that contributes </a:t>
            </a:r>
            <a:r>
              <a:rPr lang="en-US" dirty="0">
                <a:solidFill>
                  <a:srgbClr val="002060"/>
                </a:solidFill>
              </a:rPr>
              <a:t>to TOAR-II objectives and </a:t>
            </a:r>
            <a:r>
              <a:rPr lang="en-US" dirty="0" smtClean="0">
                <a:solidFill>
                  <a:srgbClr val="002060"/>
                </a:solidFill>
              </a:rPr>
              <a:t>support </a:t>
            </a:r>
            <a:r>
              <a:rPr lang="en-US" dirty="0">
                <a:solidFill>
                  <a:srgbClr val="002060"/>
                </a:solidFill>
              </a:rPr>
              <a:t>the final TOAR-II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             assessment can </a:t>
            </a:r>
            <a:r>
              <a:rPr lang="en-US" dirty="0">
                <a:solidFill>
                  <a:srgbClr val="002060"/>
                </a:solidFill>
              </a:rPr>
              <a:t>be submitted in the TOAR-II special </a:t>
            </a:r>
            <a:r>
              <a:rPr lang="en-US" dirty="0" smtClean="0">
                <a:solidFill>
                  <a:srgbClr val="002060"/>
                </a:solidFill>
              </a:rPr>
              <a:t>issue </a:t>
            </a:r>
            <a:endParaRPr lang="en-US" b="1" dirty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effectLst/>
            </a:endParaRPr>
          </a:p>
          <a:p>
            <a:pPr lvl="1"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2)</a:t>
            </a:r>
            <a:r>
              <a:rPr lang="en-US" dirty="0" smtClean="0"/>
              <a:t>  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set of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ore papers (including the assessment report) </a:t>
            </a:r>
            <a:r>
              <a:rPr lang="en-US" dirty="0" smtClean="0">
                <a:solidFill>
                  <a:srgbClr val="002060"/>
                </a:solidFill>
              </a:rPr>
              <a:t>will be identified by the TOAR-II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Steering Committee, based on input from the TOAR-II community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713763" y="314286"/>
            <a:ext cx="301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Leads: </a:t>
            </a:r>
            <a:r>
              <a:rPr lang="en-US" dirty="0" smtClean="0">
                <a:solidFill>
                  <a:srgbClr val="002060"/>
                </a:solidFill>
              </a:rPr>
              <a:t>O. Cooper &amp; </a:t>
            </a:r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. Schultz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1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74" y="153252"/>
            <a:ext cx="8093122" cy="71654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Focus Working </a:t>
            </a:r>
            <a:r>
              <a:rPr lang="en-US" sz="4000" dirty="0">
                <a:solidFill>
                  <a:schemeClr val="bg1"/>
                </a:solidFill>
              </a:rPr>
              <a:t>G</a:t>
            </a:r>
            <a:r>
              <a:rPr lang="en-US" sz="4000" dirty="0" smtClean="0">
                <a:solidFill>
                  <a:schemeClr val="bg1"/>
                </a:solidFill>
              </a:rPr>
              <a:t>roups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7628" y="1332693"/>
            <a:ext cx="5260950" cy="482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Chemical </a:t>
            </a:r>
            <a:r>
              <a:rPr lang="en-US" dirty="0" smtClean="0">
                <a:solidFill>
                  <a:srgbClr val="002060"/>
                </a:solidFill>
              </a:rPr>
              <a:t>Reanalysis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East </a:t>
            </a:r>
            <a:r>
              <a:rPr lang="en-US" dirty="0" smtClean="0">
                <a:solidFill>
                  <a:srgbClr val="002060"/>
                </a:solidFill>
              </a:rPr>
              <a:t>Asia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HEGIFTOM </a:t>
            </a:r>
            <a:r>
              <a:rPr lang="en-US" dirty="0" smtClean="0">
                <a:solidFill>
                  <a:srgbClr val="FF0000"/>
                </a:solidFill>
              </a:rPr>
              <a:t> (Harmonization and Evaluation of Ground-Based Instruments for Free Tropospheric Ozone Measurements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Ozone over the </a:t>
            </a:r>
            <a:r>
              <a:rPr lang="en-US" dirty="0" smtClean="0">
                <a:solidFill>
                  <a:srgbClr val="002060"/>
                </a:solidFill>
              </a:rPr>
              <a:t>oceans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Ozone and Precursors in the </a:t>
            </a:r>
            <a:r>
              <a:rPr lang="en-US" b="1" dirty="0" smtClean="0">
                <a:solidFill>
                  <a:srgbClr val="FF0000"/>
                </a:solidFill>
              </a:rPr>
              <a:t>Tropics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b="1" dirty="0" smtClean="0">
                <a:solidFill>
                  <a:srgbClr val="FF0000"/>
                </a:solidFill>
              </a:rPr>
              <a:t>OPT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Radiative </a:t>
            </a:r>
            <a:r>
              <a:rPr lang="en-US" dirty="0" smtClean="0">
                <a:solidFill>
                  <a:srgbClr val="002060"/>
                </a:solidFill>
              </a:rPr>
              <a:t>Forcing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Satellite </a:t>
            </a:r>
            <a:r>
              <a:rPr lang="en-US" dirty="0" smtClean="0">
                <a:solidFill>
                  <a:srgbClr val="002060"/>
                </a:solidFill>
              </a:rPr>
              <a:t>Ozone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Statistics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Tropospheric Ozone </a:t>
            </a:r>
            <a:r>
              <a:rPr lang="en-US" b="1" dirty="0" smtClean="0">
                <a:solidFill>
                  <a:srgbClr val="FF0000"/>
                </a:solidFill>
              </a:rPr>
              <a:t>Precursors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b="1" dirty="0" smtClean="0">
                <a:solidFill>
                  <a:srgbClr val="FF0000"/>
                </a:solidFill>
              </a:rPr>
              <a:t>TOP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Urban Ozone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28578" y="1374242"/>
            <a:ext cx="6290382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I’ve </a:t>
            </a:r>
            <a:r>
              <a:rPr lang="en-US" dirty="0" smtClean="0">
                <a:solidFill>
                  <a:srgbClr val="002060"/>
                </a:solidFill>
              </a:rPr>
              <a:t>been contacted </a:t>
            </a:r>
            <a:r>
              <a:rPr lang="en-US" dirty="0" smtClean="0">
                <a:solidFill>
                  <a:srgbClr val="002060"/>
                </a:solidFill>
              </a:rPr>
              <a:t>by WG leads to </a:t>
            </a:r>
            <a:r>
              <a:rPr lang="en-US" dirty="0" smtClean="0">
                <a:solidFill>
                  <a:srgbClr val="002060"/>
                </a:solidFill>
              </a:rPr>
              <a:t>participate to </a:t>
            </a:r>
            <a:r>
              <a:rPr lang="en-US" b="1" dirty="0" smtClean="0">
                <a:solidFill>
                  <a:srgbClr val="002060"/>
                </a:solidFill>
              </a:rPr>
              <a:t>HEGIFTOM and OPT (data collection; 0-8km with quality check and uncertainties; FTIR trend analysis).</a:t>
            </a: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Jim, Ivan </a:t>
            </a:r>
            <a:r>
              <a:rPr lang="en-US" dirty="0" smtClean="0">
                <a:solidFill>
                  <a:srgbClr val="002060"/>
                </a:solidFill>
              </a:rPr>
              <a:t>/ </a:t>
            </a:r>
            <a:r>
              <a:rPr lang="en-US" dirty="0" smtClean="0">
                <a:solidFill>
                  <a:srgbClr val="002060"/>
                </a:solidFill>
              </a:rPr>
              <a:t>Omaira / </a:t>
            </a:r>
            <a:r>
              <a:rPr lang="en-US" dirty="0" smtClean="0">
                <a:solidFill>
                  <a:srgbClr val="002060"/>
                </a:solidFill>
              </a:rPr>
              <a:t>Yana joined </a:t>
            </a:r>
            <a:r>
              <a:rPr lang="en-US" b="1" dirty="0" smtClean="0">
                <a:solidFill>
                  <a:srgbClr val="002060"/>
                </a:solidFill>
              </a:rPr>
              <a:t>HEGIFTOM with platforms comparisons.</a:t>
            </a: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en-US" dirty="0" smtClean="0">
                <a:solidFill>
                  <a:srgbClr val="002060"/>
                </a:solidFill>
              </a:rPr>
              <a:t>contacted </a:t>
            </a:r>
            <a:r>
              <a:rPr lang="en-US" b="1" dirty="0" smtClean="0">
                <a:solidFill>
                  <a:srgbClr val="002060"/>
                </a:solidFill>
              </a:rPr>
              <a:t>TOP to join with FTIR measurements</a:t>
            </a:r>
            <a:r>
              <a:rPr lang="en-US" b="1" dirty="0" smtClean="0">
                <a:solidFill>
                  <a:srgbClr val="002060"/>
                </a:solidFill>
              </a:rPr>
              <a:t>. (HCHO</a:t>
            </a:r>
            <a:r>
              <a:rPr lang="en-US" b="1" dirty="0" smtClean="0">
                <a:solidFill>
                  <a:srgbClr val="002060"/>
                </a:solidFill>
              </a:rPr>
              <a:t>, </a:t>
            </a:r>
            <a:r>
              <a:rPr lang="en-US" b="1" dirty="0" smtClean="0">
                <a:solidFill>
                  <a:srgbClr val="002060"/>
                </a:solidFill>
              </a:rPr>
              <a:t>CO)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Michel joined </a:t>
            </a:r>
            <a:r>
              <a:rPr lang="en-US" b="1" dirty="0" smtClean="0">
                <a:solidFill>
                  <a:srgbClr val="002060"/>
                </a:solidFill>
              </a:rPr>
              <a:t>OPT with Altzomoni data. </a:t>
            </a:r>
            <a:r>
              <a:rPr lang="en-US" dirty="0" smtClean="0">
                <a:solidFill>
                  <a:srgbClr val="002060"/>
                </a:solidFill>
              </a:rPr>
              <a:t>Presentation in the </a:t>
            </a:r>
            <a:r>
              <a:rPr lang="en-US" dirty="0" smtClean="0">
                <a:solidFill>
                  <a:srgbClr val="002060"/>
                </a:solidFill>
              </a:rPr>
              <a:t>next </a:t>
            </a:r>
            <a:r>
              <a:rPr lang="en-US" dirty="0" smtClean="0">
                <a:solidFill>
                  <a:srgbClr val="002060"/>
                </a:solidFill>
              </a:rPr>
              <a:t>OPT meeting.</a:t>
            </a: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FF"/>
                </a:solidFill>
              </a:rPr>
              <a:t>Everybody is free to join </a:t>
            </a:r>
            <a:r>
              <a:rPr lang="en-US" b="1" dirty="0" smtClean="0">
                <a:solidFill>
                  <a:srgbClr val="FF00FF"/>
                </a:solidFill>
              </a:rPr>
              <a:t>us in these 3 WGs. </a:t>
            </a:r>
          </a:p>
          <a:p>
            <a:pPr algn="just">
              <a:lnSpc>
                <a:spcPct val="120000"/>
              </a:lnSpc>
            </a:pPr>
            <a:r>
              <a:rPr lang="en-US" b="1" dirty="0" smtClean="0">
                <a:solidFill>
                  <a:srgbClr val="FF00FF"/>
                </a:solidFill>
              </a:rPr>
              <a:t>     But also other WGs: East Asia ? Urban ozone ?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91069" y="4393903"/>
            <a:ext cx="1992573" cy="9190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4059" y="4530285"/>
            <a:ext cx="3071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WGs will work in close collaboration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3773" y="1332693"/>
            <a:ext cx="5254388" cy="482901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5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6694" t="22285" r="69933" b="19594"/>
          <a:stretch/>
        </p:blipFill>
        <p:spPr>
          <a:xfrm>
            <a:off x="362057" y="975218"/>
            <a:ext cx="2285610" cy="558769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1710" y="133456"/>
            <a:ext cx="8437249" cy="702886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HEGIFTOM: Expected Outcomes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4283" y="1285940"/>
            <a:ext cx="55446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Homogenized </a:t>
            </a:r>
            <a:r>
              <a:rPr lang="en-US" b="1" dirty="0">
                <a:solidFill>
                  <a:srgbClr val="FF0000"/>
                </a:solidFill>
              </a:rPr>
              <a:t>time series </a:t>
            </a:r>
            <a:r>
              <a:rPr lang="en-US" b="1" dirty="0">
                <a:solidFill>
                  <a:srgbClr val="002060"/>
                </a:solidFill>
              </a:rPr>
              <a:t>of measured tropospheric ozone with</a:t>
            </a:r>
            <a:r>
              <a:rPr lang="en-US" b="1" dirty="0">
                <a:solidFill>
                  <a:srgbClr val="FF0000"/>
                </a:solidFill>
              </a:rPr>
              <a:t> uncertainty estimates </a:t>
            </a:r>
            <a:r>
              <a:rPr lang="en-US" b="1" dirty="0">
                <a:solidFill>
                  <a:srgbClr val="002060"/>
                </a:solidFill>
              </a:rPr>
              <a:t>and</a:t>
            </a:r>
            <a:r>
              <a:rPr lang="en-US" b="1" dirty="0">
                <a:solidFill>
                  <a:srgbClr val="FF0000"/>
                </a:solidFill>
              </a:rPr>
              <a:t> quality flags </a:t>
            </a:r>
            <a:r>
              <a:rPr lang="en-US" b="1" dirty="0">
                <a:solidFill>
                  <a:srgbClr val="002060"/>
                </a:solidFill>
              </a:rPr>
              <a:t>included.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FF"/>
                </a:solidFill>
              </a:rPr>
              <a:t>Traceability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to a common standard for the different ground-based </a:t>
            </a:r>
            <a:r>
              <a:rPr lang="en-US" dirty="0" smtClean="0">
                <a:solidFill>
                  <a:srgbClr val="002060"/>
                </a:solidFill>
              </a:rPr>
              <a:t>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dirty="0" smtClean="0">
                <a:solidFill>
                  <a:srgbClr val="002060"/>
                </a:solidFill>
              </a:rPr>
              <a:t>haracterization </a:t>
            </a:r>
            <a:r>
              <a:rPr lang="en-US" b="1" dirty="0">
                <a:solidFill>
                  <a:srgbClr val="002060"/>
                </a:solidFill>
              </a:rPr>
              <a:t>and eventual correction of instrumental drifts </a:t>
            </a:r>
            <a:r>
              <a:rPr lang="en-US" dirty="0">
                <a:solidFill>
                  <a:srgbClr val="002060"/>
                </a:solidFill>
              </a:rPr>
              <a:t>based on </a:t>
            </a:r>
            <a:r>
              <a:rPr lang="en-US" b="1" dirty="0">
                <a:solidFill>
                  <a:srgbClr val="FF0000"/>
                </a:solidFill>
              </a:rPr>
              <a:t>cross-comparisons between instruments at sites hosting different </a:t>
            </a:r>
            <a:r>
              <a:rPr lang="en-US" b="1" dirty="0" smtClean="0">
                <a:solidFill>
                  <a:srgbClr val="FF0000"/>
                </a:solidFill>
              </a:rPr>
              <a:t>techniques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ssessment </a:t>
            </a:r>
            <a:r>
              <a:rPr lang="en-US" b="1" dirty="0">
                <a:solidFill>
                  <a:srgbClr val="002060"/>
                </a:solidFill>
              </a:rPr>
              <a:t>of the tropospheric ozone </a:t>
            </a:r>
            <a:r>
              <a:rPr lang="en-US" b="1" dirty="0">
                <a:solidFill>
                  <a:srgbClr val="FF0000"/>
                </a:solidFill>
              </a:rPr>
              <a:t>distribution and trends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of tropospheric ozone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64665" y="1859534"/>
            <a:ext cx="2943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2021</a:t>
            </a:r>
            <a:r>
              <a:rPr lang="en-US" b="1" dirty="0" smtClean="0">
                <a:solidFill>
                  <a:srgbClr val="002060"/>
                </a:solidFill>
              </a:rPr>
              <a:t>: Internal </a:t>
            </a:r>
            <a:r>
              <a:rPr lang="en-US" b="1" dirty="0">
                <a:solidFill>
                  <a:srgbClr val="002060"/>
                </a:solidFill>
              </a:rPr>
              <a:t>consistency </a:t>
            </a:r>
            <a:r>
              <a:rPr lang="en-US" dirty="0">
                <a:solidFill>
                  <a:srgbClr val="002060"/>
                </a:solidFill>
              </a:rPr>
              <a:t>within each </a:t>
            </a:r>
            <a:r>
              <a:rPr lang="en-US" dirty="0" smtClean="0">
                <a:solidFill>
                  <a:srgbClr val="002060"/>
                </a:solidFill>
              </a:rPr>
              <a:t>network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64664" y="3548097"/>
            <a:ext cx="2993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2022</a:t>
            </a:r>
            <a:r>
              <a:rPr lang="en-US" b="1" dirty="0" smtClean="0">
                <a:solidFill>
                  <a:srgbClr val="002060"/>
                </a:solidFill>
              </a:rPr>
              <a:t>: External </a:t>
            </a:r>
            <a:r>
              <a:rPr lang="en-US" b="1" dirty="0">
                <a:solidFill>
                  <a:srgbClr val="002060"/>
                </a:solidFill>
              </a:rPr>
              <a:t>consistency </a:t>
            </a:r>
            <a:r>
              <a:rPr lang="en-US" dirty="0">
                <a:solidFill>
                  <a:srgbClr val="002060"/>
                </a:solidFill>
              </a:rPr>
              <a:t>among the </a:t>
            </a:r>
            <a:r>
              <a:rPr lang="en-US" dirty="0" smtClean="0">
                <a:solidFill>
                  <a:srgbClr val="002060"/>
                </a:solidFill>
              </a:rPr>
              <a:t>networks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64665" y="5014649"/>
            <a:ext cx="30480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2023</a:t>
            </a:r>
            <a:r>
              <a:rPr lang="en-US" b="1" dirty="0">
                <a:solidFill>
                  <a:srgbClr val="002060"/>
                </a:solidFill>
              </a:rPr>
              <a:t>: Preparation publication(s) and exploitation </a:t>
            </a:r>
            <a:r>
              <a:rPr lang="en-US" dirty="0">
                <a:solidFill>
                  <a:srgbClr val="002060"/>
                </a:solidFill>
              </a:rPr>
              <a:t>of data sets with other TOAR-II WG’s </a:t>
            </a:r>
          </a:p>
        </p:txBody>
      </p:sp>
      <p:sp>
        <p:nvSpPr>
          <p:cNvPr id="3" name="Rectangle 2"/>
          <p:cNvSpPr/>
          <p:nvPr/>
        </p:nvSpPr>
        <p:spPr>
          <a:xfrm>
            <a:off x="8759491" y="331050"/>
            <a:ext cx="3326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Leads: R</a:t>
            </a:r>
            <a:r>
              <a:rPr lang="en-US" dirty="0">
                <a:solidFill>
                  <a:srgbClr val="002060"/>
                </a:solidFill>
              </a:rPr>
              <a:t>. Van </a:t>
            </a:r>
            <a:r>
              <a:rPr lang="en-US" dirty="0" smtClean="0">
                <a:solidFill>
                  <a:srgbClr val="002060"/>
                </a:solidFill>
              </a:rPr>
              <a:t>Malderen &amp; H. Smit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8648352" y="1371600"/>
            <a:ext cx="323385" cy="1594624"/>
          </a:xfrm>
          <a:prstGeom prst="rightBrace">
            <a:avLst>
              <a:gd name="adj1" fmla="val 68104"/>
              <a:gd name="adj2" fmla="val 50000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3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683" y="144711"/>
            <a:ext cx="8856107" cy="70788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lvl="1" algn="ctr"/>
            <a:r>
              <a:rPr lang="en-US" sz="4000" dirty="0" smtClean="0">
                <a:solidFill>
                  <a:schemeClr val="bg1"/>
                </a:solidFill>
              </a:rPr>
              <a:t>HEGIFTOM 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2021: 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Internal consistency</a:t>
            </a:r>
            <a:endParaRPr lang="en-US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2050" y="3756182"/>
            <a:ext cx="111720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To be done: </a:t>
            </a:r>
          </a:p>
          <a:p>
            <a:pPr marL="742950" lvl="2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For TOAR-I,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the uncertainty budget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was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not provided for all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sites: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we used 5%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Random and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3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% Systematic.</a:t>
            </a:r>
            <a:endParaRPr lang="en-US" dirty="0" smtClean="0">
              <a:solidFill>
                <a:srgbClr val="002060"/>
              </a:solidFill>
            </a:endParaRPr>
          </a:p>
          <a:p>
            <a:pPr marL="742950" lvl="2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Check/harmonize </a:t>
            </a:r>
            <a:r>
              <a:rPr lang="en-US" b="1" dirty="0">
                <a:solidFill>
                  <a:srgbClr val="002060"/>
                </a:solidFill>
              </a:rPr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current </a:t>
            </a:r>
            <a:r>
              <a:rPr lang="en-US" b="1" dirty="0" smtClean="0">
                <a:solidFill>
                  <a:srgbClr val="FF0000"/>
                </a:solidFill>
              </a:rPr>
              <a:t>uncertainty </a:t>
            </a:r>
            <a:r>
              <a:rPr lang="en-US" b="1" dirty="0" smtClean="0">
                <a:solidFill>
                  <a:srgbClr val="FF0000"/>
                </a:solidFill>
              </a:rPr>
              <a:t>consistency 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random </a:t>
            </a:r>
            <a:r>
              <a:rPr lang="en-US" dirty="0" smtClean="0">
                <a:solidFill>
                  <a:srgbClr val="002060"/>
                </a:solidFill>
              </a:rPr>
              <a:t>and </a:t>
            </a:r>
            <a:r>
              <a:rPr lang="en-US" dirty="0" smtClean="0">
                <a:solidFill>
                  <a:srgbClr val="002060"/>
                </a:solidFill>
              </a:rPr>
              <a:t>systematic provided </a:t>
            </a:r>
            <a:r>
              <a:rPr lang="en-US" dirty="0">
                <a:solidFill>
                  <a:srgbClr val="002060"/>
                </a:solidFill>
              </a:rPr>
              <a:t>at each </a:t>
            </a:r>
            <a:r>
              <a:rPr lang="en-US" dirty="0" smtClean="0">
                <a:solidFill>
                  <a:srgbClr val="002060"/>
                </a:solidFill>
              </a:rPr>
              <a:t>site? </a:t>
            </a:r>
            <a:r>
              <a:rPr lang="en-US" dirty="0">
                <a:solidFill>
                  <a:srgbClr val="002060"/>
                </a:solidFill>
              </a:rPr>
              <a:t>H</a:t>
            </a:r>
            <a:r>
              <a:rPr lang="en-US" dirty="0" smtClean="0">
                <a:solidFill>
                  <a:srgbClr val="002060"/>
                </a:solidFill>
              </a:rPr>
              <a:t>armonized values? </a:t>
            </a:r>
            <a:r>
              <a:rPr lang="en-US" dirty="0">
                <a:solidFill>
                  <a:srgbClr val="002060"/>
                </a:solidFill>
              </a:rPr>
              <a:t>F</a:t>
            </a:r>
            <a:r>
              <a:rPr lang="en-US" dirty="0" smtClean="0">
                <a:solidFill>
                  <a:srgbClr val="002060"/>
                </a:solidFill>
              </a:rPr>
              <a:t>or </a:t>
            </a:r>
            <a:r>
              <a:rPr lang="en-US" b="1" dirty="0" smtClean="0">
                <a:solidFill>
                  <a:srgbClr val="FF00FF"/>
                </a:solidFill>
              </a:rPr>
              <a:t>our next update: use the uncertainties defined in the IRWG common tools.</a:t>
            </a:r>
            <a:endParaRPr lang="en-US" dirty="0" smtClean="0">
              <a:solidFill>
                <a:srgbClr val="002060"/>
              </a:solidFill>
            </a:endParaRPr>
          </a:p>
          <a:p>
            <a:pPr marL="742950" lvl="2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smoothing </a:t>
            </a:r>
            <a:r>
              <a:rPr lang="en-US" b="1" dirty="0" smtClean="0">
                <a:solidFill>
                  <a:srgbClr val="002060"/>
                </a:solidFill>
              </a:rPr>
              <a:t>error </a:t>
            </a:r>
            <a:r>
              <a:rPr lang="en-US" b="1" dirty="0">
                <a:solidFill>
                  <a:srgbClr val="002060"/>
                </a:solidFill>
              </a:rPr>
              <a:t>- </a:t>
            </a:r>
            <a:r>
              <a:rPr lang="en-US" dirty="0">
                <a:solidFill>
                  <a:srgbClr val="002060"/>
                </a:solidFill>
              </a:rPr>
              <a:t>dominant for tropospheric </a:t>
            </a:r>
            <a:r>
              <a:rPr lang="en-US" dirty="0" smtClean="0">
                <a:solidFill>
                  <a:srgbClr val="002060"/>
                </a:solidFill>
              </a:rPr>
              <a:t>column - </a:t>
            </a:r>
            <a:r>
              <a:rPr lang="en-US" dirty="0">
                <a:solidFill>
                  <a:srgbClr val="002060"/>
                </a:solidFill>
              </a:rPr>
              <a:t>has to be </a:t>
            </a:r>
            <a:r>
              <a:rPr lang="en-US" dirty="0" smtClean="0">
                <a:solidFill>
                  <a:srgbClr val="002060"/>
                </a:solidFill>
              </a:rPr>
              <a:t>estimated at each site. 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14576"/>
            <a:ext cx="1177801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Done: </a:t>
            </a:r>
          </a:p>
          <a:p>
            <a:pPr marL="1200150" lvl="2" indent="-285750" algn="just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FF0000"/>
                </a:solidFill>
                <a:cs typeface="Arial" panose="020B0604020202020204" pitchFamily="34" charset="0"/>
              </a:rPr>
              <a:t>Homogenization: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retrievals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settings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within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NDACC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still follows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Vigouroux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et al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., ACP, 2015. </a:t>
            </a:r>
            <a:endParaRPr lang="en-US" altLang="en-US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1200150" lvl="2" indent="-285750" algn="just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D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ata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collection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from NDACC + RD + few stations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not in NDACC </a:t>
            </a:r>
            <a:r>
              <a:rPr lang="en-US" altLang="en-US" b="1" dirty="0" smtClean="0">
                <a:solidFill>
                  <a:srgbClr val="002060"/>
                </a:solidFill>
                <a:cs typeface="Arial" panose="020B0604020202020204" pitchFamily="34" charset="0"/>
              </a:rPr>
              <a:t>yet :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will be used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for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IGAC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2021 and QOS 2021.</a:t>
            </a:r>
          </a:p>
          <a:p>
            <a:pPr marL="1200150" lvl="2" indent="-285750" algn="just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FF0000"/>
                </a:solidFill>
                <a:cs typeface="Arial" panose="020B0604020202020204" pitchFamily="34" charset="0"/>
              </a:rPr>
              <a:t>Quality flag: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no flagging in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our geoms files; 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Quality check 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was</a:t>
            </a:r>
            <a:r>
              <a:rPr lang="en-US" altLang="en-US" b="1" dirty="0">
                <a:solidFill>
                  <a:srgbClr val="002060"/>
                </a:solidFill>
                <a:cs typeface="Arial" panose="020B0604020202020204" pitchFamily="34" charset="0"/>
              </a:rPr>
              <a:t> done « manually «</a:t>
            </a:r>
            <a:r>
              <a:rPr lang="en-US" altLang="en-US" dirty="0">
                <a:solidFill>
                  <a:srgbClr val="002060"/>
                </a:solidFill>
                <a:cs typeface="Arial" panose="020B0604020202020204" pitchFamily="34" charset="0"/>
              </a:rPr>
              <a:t> by myself (e.g. few outliers removed; oscillating profiles reported to PIs, too high/low DOFS reported to PIs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…)</a:t>
            </a:r>
          </a:p>
          <a:p>
            <a:pPr marL="1200150" lvl="2" indent="-285750" algn="just">
              <a:lnSpc>
                <a:spcPct val="140000"/>
              </a:lnSpc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FF0000"/>
                </a:solidFill>
                <a:cs typeface="Arial" panose="020B0604020202020204" pitchFamily="34" charset="0"/>
              </a:rPr>
              <a:t>Uncertainty estimates: </a:t>
            </a:r>
            <a:r>
              <a:rPr lang="en-US" altLang="en-US" dirty="0" smtClean="0">
                <a:solidFill>
                  <a:srgbClr val="002060"/>
                </a:solidFill>
                <a:cs typeface="Arial" panose="020B0604020202020204" pitchFamily="34" charset="0"/>
              </a:rPr>
              <a:t>IRWG reports random &amp; systematic components, in agreement with advise from TUNER work (von Clarmann et al.), this is appreciated and other techniques will try to follow.</a:t>
            </a:r>
            <a:endParaRPr lang="en-US" altLang="en-US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5334" y="5916773"/>
            <a:ext cx="1094140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FF"/>
                </a:solidFill>
              </a:rPr>
              <a:t>Question for IRWG:  </a:t>
            </a:r>
            <a:r>
              <a:rPr lang="en-US" dirty="0" smtClean="0">
                <a:solidFill>
                  <a:srgbClr val="002060"/>
                </a:solidFill>
              </a:rPr>
              <a:t>While updating WACCM; spectroscopy versions;…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FF00FF"/>
                </a:solidFill>
              </a:rPr>
              <a:t>s</a:t>
            </a:r>
            <a:r>
              <a:rPr lang="en-US" dirty="0" smtClean="0">
                <a:solidFill>
                  <a:srgbClr val="FF00FF"/>
                </a:solidFill>
              </a:rPr>
              <a:t>hould </a:t>
            </a:r>
            <a:r>
              <a:rPr lang="en-US" dirty="0" smtClean="0">
                <a:solidFill>
                  <a:srgbClr val="FF00FF"/>
                </a:solidFill>
              </a:rPr>
              <a:t>we also move towards an improvement </a:t>
            </a:r>
            <a:r>
              <a:rPr lang="en-US" dirty="0" smtClean="0">
                <a:solidFill>
                  <a:srgbClr val="FF00FF"/>
                </a:solidFill>
              </a:rPr>
              <a:t>of the </a:t>
            </a:r>
            <a:r>
              <a:rPr lang="en-US" dirty="0">
                <a:solidFill>
                  <a:srgbClr val="FF00FF"/>
                </a:solidFill>
              </a:rPr>
              <a:t>strategy </a:t>
            </a:r>
            <a:r>
              <a:rPr lang="en-US" dirty="0">
                <a:solidFill>
                  <a:srgbClr val="FF00FF"/>
                </a:solidFill>
              </a:rPr>
              <a:t>(</a:t>
            </a:r>
            <a:r>
              <a:rPr lang="en-US" dirty="0" smtClean="0">
                <a:solidFill>
                  <a:srgbClr val="FF00FF"/>
                </a:solidFill>
              </a:rPr>
              <a:t>4/5 </a:t>
            </a:r>
            <a:r>
              <a:rPr lang="en-US" dirty="0" smtClean="0">
                <a:solidFill>
                  <a:srgbClr val="FF00FF"/>
                </a:solidFill>
              </a:rPr>
              <a:t>mws; García et al., AMTD, 2021) ?</a:t>
            </a:r>
            <a:endParaRPr lang="en-US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404108" y="926086"/>
            <a:ext cx="8493736" cy="326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Inter-comparisons with other techniques at super sites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120000"/>
              </a:lnSpc>
            </a:pPr>
            <a:endParaRPr lang="en-US" sz="1000" dirty="0" smtClean="0">
              <a:solidFill>
                <a:srgbClr val="002060"/>
              </a:solidFill>
            </a:endParaRPr>
          </a:p>
          <a:p>
            <a:pPr marL="1200150" lvl="2" indent="-285750">
              <a:lnSpc>
                <a:spcPct val="120000"/>
              </a:lnSpc>
              <a:buFontTx/>
              <a:buChar char="-"/>
            </a:pPr>
            <a:r>
              <a:rPr lang="en-US" b="1" dirty="0" smtClean="0">
                <a:solidFill>
                  <a:srgbClr val="002060"/>
                </a:solidFill>
              </a:rPr>
              <a:t>FTIR / </a:t>
            </a:r>
            <a:r>
              <a:rPr lang="en-US" b="1" dirty="0" smtClean="0">
                <a:solidFill>
                  <a:srgbClr val="002060"/>
                </a:solidFill>
              </a:rPr>
              <a:t>sondes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done / started</a:t>
            </a:r>
          </a:p>
          <a:p>
            <a:pPr marL="2114550" lvl="4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Jim </a:t>
            </a:r>
            <a:r>
              <a:rPr lang="en-US" dirty="0">
                <a:solidFill>
                  <a:srgbClr val="002060"/>
                </a:solidFill>
              </a:rPr>
              <a:t>&amp; </a:t>
            </a:r>
            <a:r>
              <a:rPr lang="en-US" dirty="0" smtClean="0">
                <a:solidFill>
                  <a:srgbClr val="002060"/>
                </a:solidFill>
              </a:rPr>
              <a:t>Ivan: Eureka, Boulder, Izaña, Mauna Loa, Lauder, Ny-Alesund</a:t>
            </a:r>
          </a:p>
          <a:p>
            <a:pPr marL="2114550" lvl="4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Isao: Tsukuba </a:t>
            </a:r>
          </a:p>
          <a:p>
            <a:pPr marL="2114550" lvl="4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FF"/>
                </a:solidFill>
              </a:rPr>
              <a:t>Both: Interact and publish ? Present at next HEGIFTOM meeting ? </a:t>
            </a:r>
          </a:p>
          <a:p>
            <a:pPr lvl="0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	</a:t>
            </a:r>
            <a:r>
              <a:rPr lang="en-US" b="1" dirty="0">
                <a:solidFill>
                  <a:srgbClr val="002060"/>
                </a:solidFill>
              </a:rPr>
              <a:t>- </a:t>
            </a:r>
            <a:r>
              <a:rPr lang="en-US" b="1" dirty="0" smtClean="0">
                <a:solidFill>
                  <a:srgbClr val="002060"/>
                </a:solidFill>
              </a:rPr>
              <a:t>   FTIR </a:t>
            </a:r>
            <a:r>
              <a:rPr lang="en-US" b="1" dirty="0">
                <a:solidFill>
                  <a:srgbClr val="002060"/>
                </a:solidFill>
              </a:rPr>
              <a:t>/ </a:t>
            </a:r>
            <a:r>
              <a:rPr lang="en-US" b="1" dirty="0" smtClean="0">
                <a:solidFill>
                  <a:srgbClr val="002060"/>
                </a:solidFill>
              </a:rPr>
              <a:t>surface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 smtClean="0">
              <a:solidFill>
                <a:srgbClr val="002060"/>
              </a:solidFill>
            </a:endParaRPr>
          </a:p>
          <a:p>
            <a:pPr marL="2114550" lvl="4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Omaira &amp; Dan: same stations as Ivan (exc. Ny-Alesund)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	</a:t>
            </a:r>
            <a:r>
              <a:rPr lang="en-US" b="1" dirty="0" smtClean="0">
                <a:solidFill>
                  <a:srgbClr val="002060"/>
                </a:solidFill>
              </a:rPr>
              <a:t>-    FTIR </a:t>
            </a:r>
            <a:r>
              <a:rPr lang="en-US" b="1" dirty="0">
                <a:solidFill>
                  <a:srgbClr val="002060"/>
                </a:solidFill>
              </a:rPr>
              <a:t>/ </a:t>
            </a:r>
            <a:r>
              <a:rPr lang="en-US" b="1" dirty="0" smtClean="0">
                <a:solidFill>
                  <a:srgbClr val="002060"/>
                </a:solidFill>
              </a:rPr>
              <a:t>Umkehr: </a:t>
            </a:r>
            <a:r>
              <a:rPr lang="en-US" dirty="0" smtClean="0">
                <a:solidFill>
                  <a:srgbClr val="002060"/>
                </a:solidFill>
              </a:rPr>
              <a:t>myself</a:t>
            </a:r>
            <a:endParaRPr lang="en-US" dirty="0">
              <a:solidFill>
                <a:srgbClr val="00206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	</a:t>
            </a:r>
            <a:r>
              <a:rPr lang="en-US" b="1" dirty="0" smtClean="0">
                <a:solidFill>
                  <a:srgbClr val="002060"/>
                </a:solidFill>
              </a:rPr>
              <a:t>- </a:t>
            </a:r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b="1" dirty="0" smtClean="0">
                <a:solidFill>
                  <a:srgbClr val="002060"/>
                </a:solidFill>
              </a:rPr>
              <a:t>other </a:t>
            </a:r>
            <a:r>
              <a:rPr lang="en-US" b="1" dirty="0" smtClean="0">
                <a:solidFill>
                  <a:srgbClr val="002060"/>
                </a:solidFill>
              </a:rPr>
              <a:t>techniques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in HEGIFTOM (aircraft / UV-Vis / Lidar): </a:t>
            </a:r>
            <a:r>
              <a:rPr lang="en-US" b="1" dirty="0" smtClean="0">
                <a:solidFill>
                  <a:srgbClr val="FF00FF"/>
                </a:solidFill>
              </a:rPr>
              <a:t>volunteers</a:t>
            </a:r>
            <a:r>
              <a:rPr lang="en-US" b="1" dirty="0">
                <a:solidFill>
                  <a:srgbClr val="FF00FF"/>
                </a:solidFill>
              </a:rPr>
              <a:t> </a:t>
            </a:r>
            <a:r>
              <a:rPr lang="en-US" b="1" dirty="0" smtClean="0">
                <a:solidFill>
                  <a:srgbClr val="FF00FF"/>
                </a:solidFill>
              </a:rPr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684" y="144711"/>
            <a:ext cx="8934166" cy="70788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lvl="1" algn="ctr"/>
            <a:r>
              <a:rPr lang="en-US" sz="4000" dirty="0" smtClean="0">
                <a:solidFill>
                  <a:schemeClr val="bg1"/>
                </a:solidFill>
              </a:rPr>
              <a:t>HEGIFTOM 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2022: 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External consistency</a:t>
            </a:r>
            <a:endParaRPr lang="en-US" sz="4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271BF6-3F5F-7C47-B52C-10DDAF06B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210" y="992459"/>
            <a:ext cx="3724916" cy="31927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296185" y="868853"/>
            <a:ext cx="672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Izaña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035513" y="4000579"/>
            <a:ext cx="2779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Ivan for detailed results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8616" y="6237858"/>
            <a:ext cx="586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-     </a:t>
            </a:r>
            <a:r>
              <a:rPr lang="en-US" b="1" dirty="0" smtClean="0">
                <a:solidFill>
                  <a:srgbClr val="FF00FF"/>
                </a:solidFill>
              </a:rPr>
              <a:t>Any other plans </a:t>
            </a:r>
            <a:r>
              <a:rPr lang="en-US" dirty="0" smtClean="0">
                <a:solidFill>
                  <a:srgbClr val="FF00FF"/>
                </a:solidFill>
              </a:rPr>
              <a:t>for tropospheric O</a:t>
            </a:r>
            <a:r>
              <a:rPr lang="en-US" baseline="-25000" dirty="0" smtClean="0">
                <a:solidFill>
                  <a:srgbClr val="FF00FF"/>
                </a:solidFill>
              </a:rPr>
              <a:t>3</a:t>
            </a:r>
            <a:r>
              <a:rPr lang="en-US" dirty="0" smtClean="0">
                <a:solidFill>
                  <a:srgbClr val="FF00FF"/>
                </a:solidFill>
              </a:rPr>
              <a:t> satellite validation ? 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390274" y="4298866"/>
            <a:ext cx="113357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Satellite validation:</a:t>
            </a:r>
          </a:p>
          <a:p>
            <a:pPr lvl="1">
              <a:lnSpc>
                <a:spcPct val="120000"/>
              </a:lnSpc>
            </a:pPr>
            <a:endParaRPr lang="en-US" sz="1000" b="1" dirty="0">
              <a:solidFill>
                <a:srgbClr val="FF0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b="1" dirty="0">
                <a:solidFill>
                  <a:srgbClr val="002060"/>
                </a:solidFill>
              </a:rPr>
              <a:t>	-    FTIR / IASI-LISA tropospheric product 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KOPRAFIT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retrieval; G.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Dufour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M.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Eremenko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>
                <a:solidFill>
                  <a:srgbClr val="002060"/>
                </a:solidFill>
              </a:rPr>
              <a:t>Yana </a:t>
            </a:r>
          </a:p>
          <a:p>
            <a:pPr lvl="0">
              <a:lnSpc>
                <a:spcPct val="120000"/>
              </a:lnSpc>
            </a:pPr>
            <a:r>
              <a:rPr lang="en-US" sz="1600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US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1</a:t>
            </a: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Development of strategy for comparison for St. Petersburg site (2021).   </a:t>
            </a:r>
          </a:p>
          <a:p>
            <a:pPr lvl="0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         </a:t>
            </a:r>
            <a:r>
              <a:rPr lang="en-US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2</a:t>
            </a: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Testing the strategy at Kiruna and Izaña sites (2021-2022)</a:t>
            </a:r>
          </a:p>
          <a:p>
            <a:pPr lvl="0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         </a:t>
            </a:r>
            <a:r>
              <a:rPr lang="en-US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3</a:t>
            </a:r>
            <a:r>
              <a:rPr lang="en-US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Expanding the comparison for other IRWG sites.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73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64" y="275915"/>
            <a:ext cx="8963722" cy="772299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OPT: Ozone </a:t>
            </a:r>
            <a:r>
              <a:rPr lang="en-US" sz="4000" dirty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and Precursors in the </a:t>
            </a:r>
            <a:r>
              <a:rPr lang="en-US" sz="4000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Tropics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364" y="1170984"/>
            <a:ext cx="1106274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Main goal: </a:t>
            </a:r>
            <a:r>
              <a:rPr lang="en-US" dirty="0" smtClean="0">
                <a:solidFill>
                  <a:srgbClr val="002060"/>
                </a:solidFill>
              </a:rPr>
              <a:t>Assess the </a:t>
            </a:r>
            <a:r>
              <a:rPr lang="en-US" dirty="0" smtClean="0">
                <a:solidFill>
                  <a:srgbClr val="FF0000"/>
                </a:solidFill>
              </a:rPr>
              <a:t>impact of </a:t>
            </a:r>
            <a:r>
              <a:rPr lang="en-US" b="1" dirty="0" smtClean="0">
                <a:solidFill>
                  <a:srgbClr val="FF0000"/>
                </a:solidFill>
              </a:rPr>
              <a:t>tropical</a:t>
            </a:r>
            <a:r>
              <a:rPr lang="en-US" dirty="0" smtClean="0">
                <a:solidFill>
                  <a:srgbClr val="FF0000"/>
                </a:solidFill>
              </a:rPr>
              <a:t> tropospheric </a:t>
            </a:r>
            <a:r>
              <a:rPr lang="en-US" b="1" dirty="0" smtClean="0">
                <a:solidFill>
                  <a:srgbClr val="FF0000"/>
                </a:solidFill>
              </a:rPr>
              <a:t>ozone &amp; precursors </a:t>
            </a:r>
            <a:r>
              <a:rPr lang="en-US" dirty="0" smtClean="0">
                <a:solidFill>
                  <a:srgbClr val="FF0000"/>
                </a:solidFill>
              </a:rPr>
              <a:t>changes </a:t>
            </a:r>
            <a:r>
              <a:rPr lang="en-US" dirty="0" smtClean="0">
                <a:solidFill>
                  <a:srgbClr val="002060"/>
                </a:solidFill>
              </a:rPr>
              <a:t>on global tropospheric ozone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              burden </a:t>
            </a:r>
            <a:r>
              <a:rPr lang="en-US" dirty="0" smtClean="0">
                <a:solidFill>
                  <a:srgbClr val="002060"/>
                </a:solidFill>
              </a:rPr>
              <a:t>&amp; radiative forcing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206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OPT data sets: 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00206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HCHO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>
                <a:solidFill>
                  <a:srgbClr val="FF00FF"/>
                </a:solidFill>
              </a:rPr>
              <a:t>CO, </a:t>
            </a:r>
            <a:r>
              <a:rPr lang="en-US" b="1" dirty="0" smtClean="0">
                <a:solidFill>
                  <a:srgbClr val="FF00FF"/>
                </a:solidFill>
              </a:rPr>
              <a:t>NO</a:t>
            </a:r>
            <a:r>
              <a:rPr lang="en-US" b="1" baseline="-25000" dirty="0" smtClean="0">
                <a:solidFill>
                  <a:srgbClr val="FF00FF"/>
                </a:solidFill>
              </a:rPr>
              <a:t>2</a:t>
            </a:r>
            <a:endParaRPr lang="en-US" b="1" dirty="0" smtClean="0">
              <a:solidFill>
                <a:srgbClr val="FF00FF"/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situ (sondes, surfaces, aircraft</a:t>
            </a:r>
            <a:r>
              <a:rPr lang="en-US" dirty="0" smtClean="0">
                <a:solidFill>
                  <a:srgbClr val="002060"/>
                </a:solidFill>
              </a:rPr>
              <a:t>,…) long-term &amp; campaigns</a:t>
            </a:r>
            <a:endParaRPr lang="en-US" dirty="0" smtClean="0">
              <a:solidFill>
                <a:srgbClr val="002060"/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Remote-sensing (satellite: OMI, IASI, TROPOMI, MOPITT,…. + ground-based:</a:t>
            </a:r>
            <a:r>
              <a:rPr lang="en-US" dirty="0" smtClean="0">
                <a:solidFill>
                  <a:srgbClr val="FF0000"/>
                </a:solidFill>
              </a:rPr>
              <a:t> FTIR</a:t>
            </a:r>
            <a:r>
              <a:rPr lang="en-US" dirty="0" smtClean="0">
                <a:solidFill>
                  <a:srgbClr val="002060"/>
                </a:solidFill>
              </a:rPr>
              <a:t>, UV-Vis, Aeronet)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Models (WRF-Chem, GEOS-Chem,…)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Google Shape;184;gc307c27d1d_0_0"/>
          <p:cNvSpPr/>
          <p:nvPr/>
        </p:nvSpPr>
        <p:spPr>
          <a:xfrm>
            <a:off x="169365" y="3134007"/>
            <a:ext cx="11554062" cy="1872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Plans for publication</a:t>
            </a:r>
            <a:r>
              <a:rPr lang="en-US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:</a:t>
            </a: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endParaRPr lang="en-US" sz="800" b="0" i="0" u="none" strike="noStrike" cap="none" dirty="0" smtClean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</a:ext>
              </a:extLst>
            </a:endParaRPr>
          </a:p>
          <a:p>
            <a:pPr marL="12001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0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Present-day </a:t>
            </a:r>
            <a:r>
              <a:rPr lang="en-US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tropical ozone and precursors </a:t>
            </a:r>
            <a:r>
              <a:rPr lang="en-US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distributions</a:t>
            </a:r>
            <a:r>
              <a:rPr lang="en-US" b="1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 </a:t>
            </a:r>
            <a:r>
              <a:rPr lang="en-US" b="1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 </a:t>
            </a:r>
            <a:r>
              <a:rPr lang="en-US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→</a:t>
            </a:r>
            <a:r>
              <a:rPr lang="en-US" b="1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 </a:t>
            </a:r>
            <a:r>
              <a:rPr lang="en-US" b="1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all tropical </a:t>
            </a:r>
            <a:r>
              <a:rPr lang="en-US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FTIR </a:t>
            </a:r>
            <a:r>
              <a:rPr lang="en-US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sites</a:t>
            </a:r>
            <a:endParaRPr lang="en-US" sz="800" b="1" i="0" u="none" strike="noStrike" cap="none" dirty="0">
              <a:solidFill>
                <a:srgbClr val="FF00FF"/>
              </a:solidFill>
              <a:latin typeface="Calibri"/>
              <a:ea typeface="Calibri"/>
              <a:cs typeface="Calibri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</a:ext>
              </a:extLst>
            </a:endParaRPr>
          </a:p>
          <a:p>
            <a:pPr marL="12001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0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Tropical </a:t>
            </a:r>
            <a:r>
              <a:rPr lang="en-US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ozone and precursors </a:t>
            </a:r>
            <a:r>
              <a:rPr lang="en-US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trends 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→ 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only long </a:t>
            </a:r>
            <a:r>
              <a:rPr lang="en-US" dirty="0" smtClean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time-series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(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Mauna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Loa;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Altzomoni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&amp;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Maïdo if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long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enough? ;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Izaña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28°N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if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sub-tropics?)</a:t>
            </a:r>
            <a:endParaRPr lang="en-US" sz="8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001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0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Impact </a:t>
            </a:r>
            <a:r>
              <a:rPr lang="en-US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of tropical ozone and precursors changes on global ozone</a:t>
            </a:r>
            <a:endParaRPr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33086" y="477398"/>
            <a:ext cx="3019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Leads: A. Gaudel &amp; B. Sauvage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363" y="4980842"/>
            <a:ext cx="11062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  </a:ext>
                </a:extLst>
              </a:rPr>
              <a:t>FTIR </a:t>
            </a:r>
            <a:r>
              <a:rPr lang="en-US" b="1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contribution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: </a:t>
            </a:r>
            <a:endParaRPr lang="en-US" dirty="0" smtClean="0">
              <a:solidFill>
                <a:srgbClr val="002060"/>
              </a:solidFill>
              <a:ea typeface="Calibri"/>
              <a:cs typeface="Calibri"/>
              <a:sym typeface="Calibri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</a:ext>
              </a:extLst>
            </a:endParaRPr>
          </a:p>
          <a:p>
            <a:pPr marL="1200150" lvl="4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I’ll 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provide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O</a:t>
            </a:r>
            <a:r>
              <a:rPr lang="en-US" b="1" baseline="-25000" dirty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3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 and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HCHO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; PIs will be co-authors if data used, as in </a:t>
            </a:r>
            <a:r>
              <a:rPr lang="en-US" dirty="0" smtClean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TOAR-I</a:t>
            </a:r>
            <a:endParaRPr lang="en-US" b="1" dirty="0">
              <a:solidFill>
                <a:srgbClr val="002060"/>
              </a:solidFill>
              <a:ea typeface="Calibri"/>
              <a:cs typeface="Calibri"/>
              <a:sym typeface="Calibri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</a:ext>
              </a:extLst>
            </a:endParaRPr>
          </a:p>
          <a:p>
            <a:pPr marL="12001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I also promised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CO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: 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I can do it but if </a:t>
            </a:r>
            <a:r>
              <a:rPr lang="en-US" b="1" dirty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any volunteer is interested in joining with </a:t>
            </a:r>
            <a:r>
              <a:rPr lang="en-US" b="1" dirty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CO, I can share my work</a:t>
            </a:r>
            <a:r>
              <a:rPr lang="en-US" b="1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 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(as 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for O</a:t>
            </a:r>
            <a:r>
              <a:rPr lang="en-US" baseline="-25000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3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: internal consistency ; quality 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check / interaction with PIs ; 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0-8km column with </a:t>
            </a:r>
            <a:r>
              <a:rPr lang="en-US" dirty="0">
                <a:solidFill>
                  <a:srgbClr val="00206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  </a:ext>
                </a:extLst>
              </a:rPr>
              <a:t>uncertainties)</a:t>
            </a:r>
            <a:endParaRPr lang="en-US" dirty="0">
              <a:solidFill>
                <a:srgbClr val="002060"/>
              </a:solidFill>
              <a:ea typeface="Calibri"/>
              <a:cs typeface="Calibri"/>
              <a:sym typeface="Calibri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5"/>
                </a:ext>
              </a:extLst>
            </a:endParaRPr>
          </a:p>
          <a:p>
            <a:pPr marL="1200150" lvl="2" indent="-285750" algn="just">
              <a:lnSpc>
                <a:spcPct val="120000"/>
              </a:lnSpc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  </a:ext>
                </a:extLst>
              </a:rPr>
              <a:t>Tropospheric </a:t>
            </a:r>
            <a:r>
              <a:rPr lang="en-US" b="1" dirty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  </a:ext>
                </a:extLst>
              </a:rPr>
              <a:t>NO</a:t>
            </a:r>
            <a:r>
              <a:rPr lang="en-US" b="1" baseline="-25000" dirty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  </a:ext>
                </a:extLst>
              </a:rPr>
              <a:t>2</a:t>
            </a:r>
            <a:r>
              <a:rPr lang="en-US" b="1" dirty="0">
                <a:solidFill>
                  <a:srgbClr val="FF00FF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  </a:ext>
                </a:extLst>
              </a:rPr>
              <a:t>: Jim/Ivan ? </a:t>
            </a:r>
            <a:endParaRPr lang="en-US" b="1" dirty="0">
              <a:solidFill>
                <a:srgbClr val="FF00FF"/>
              </a:solidFill>
              <a:ea typeface="Calibri"/>
              <a:cs typeface="Calibri"/>
              <a:sym typeface="Calibri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5"/>
                </a:ext>
              </a:extLst>
            </a:endParaRPr>
          </a:p>
        </p:txBody>
      </p:sp>
    </p:spTree>
    <p:extLst>
      <p:ext uri="{BB962C8B-B14F-4D97-AF65-F5344CB8AC3E}">
        <p14:creationId xmlns:p14="http://schemas.microsoft.com/office/powerpoint/2010/main" val="8696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64" y="275915"/>
            <a:ext cx="8260958" cy="772299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ea typeface="Calibri"/>
                <a:cs typeface="Calibri"/>
                <a:sym typeface="Calibri"/>
              </a:rPr>
              <a:t>TOP: Tropospheric Ozone Precursors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364" y="1291592"/>
            <a:ext cx="1147250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Main goals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>
              <a:solidFill>
                <a:srgbClr val="00206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Examine the </a:t>
            </a:r>
            <a:r>
              <a:rPr lang="en-US" b="1" dirty="0">
                <a:solidFill>
                  <a:srgbClr val="FF0000"/>
                </a:solidFill>
              </a:rPr>
              <a:t>global</a:t>
            </a:r>
            <a:r>
              <a:rPr lang="en-US" dirty="0">
                <a:solidFill>
                  <a:srgbClr val="FF0000"/>
                </a:solidFill>
              </a:rPr>
              <a:t> distributions and trends </a:t>
            </a:r>
            <a:r>
              <a:rPr lang="en-US" dirty="0">
                <a:solidFill>
                  <a:srgbClr val="002060"/>
                </a:solidFill>
              </a:rPr>
              <a:t>of key O</a:t>
            </a:r>
            <a:r>
              <a:rPr lang="en-US" baseline="-25000" dirty="0">
                <a:solidFill>
                  <a:srgbClr val="002060"/>
                </a:solidFill>
              </a:rPr>
              <a:t>3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precursors</a:t>
            </a:r>
            <a:r>
              <a:rPr lang="en-US" dirty="0">
                <a:solidFill>
                  <a:srgbClr val="002060"/>
                </a:solidFill>
              </a:rPr>
              <a:t>, and their uncertainties.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Investigate factors that control the trends of ozone as a function of its precursors.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8653584" y="477398"/>
            <a:ext cx="3237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Leads: Y. </a:t>
            </a:r>
            <a:r>
              <a:rPr lang="en-US" dirty="0">
                <a:solidFill>
                  <a:srgbClr val="002060"/>
                </a:solidFill>
              </a:rPr>
              <a:t>Elshorbany &amp;</a:t>
            </a:r>
            <a:r>
              <a:rPr lang="en-US" dirty="0" smtClean="0">
                <a:solidFill>
                  <a:srgbClr val="002060"/>
                </a:solidFill>
              </a:rPr>
              <a:t> R. </a:t>
            </a:r>
            <a:r>
              <a:rPr lang="en-US" dirty="0">
                <a:solidFill>
                  <a:srgbClr val="002060"/>
                </a:solidFill>
              </a:rPr>
              <a:t>Seguel</a:t>
            </a:r>
          </a:p>
        </p:txBody>
      </p:sp>
      <p:sp>
        <p:nvSpPr>
          <p:cNvPr id="7" name="Rectangle 6"/>
          <p:cNvSpPr/>
          <p:nvPr/>
        </p:nvSpPr>
        <p:spPr>
          <a:xfrm>
            <a:off x="169364" y="2553836"/>
            <a:ext cx="11818197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Plans for publications: </a:t>
            </a:r>
            <a:endParaRPr lang="en-GB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800" b="1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A </a:t>
            </a:r>
            <a:r>
              <a:rPr lang="en-GB" dirty="0">
                <a:solidFill>
                  <a:srgbClr val="002060"/>
                </a:solidFill>
                <a:ea typeface="Times New Roman" panose="02020603050405020304" pitchFamily="18" charset="0"/>
              </a:rPr>
              <a:t>review paper of </a:t>
            </a:r>
            <a:r>
              <a:rPr lang="en-GB" b="1" dirty="0">
                <a:solidFill>
                  <a:srgbClr val="002060"/>
                </a:solidFill>
                <a:ea typeface="Times New Roman" panose="02020603050405020304" pitchFamily="18" charset="0"/>
              </a:rPr>
              <a:t>global</a:t>
            </a:r>
            <a:r>
              <a:rPr lang="en-GB" dirty="0">
                <a:solidFill>
                  <a:srgbClr val="002060"/>
                </a:solidFill>
                <a:ea typeface="Times New Roman" panose="02020603050405020304" pitchFamily="18" charset="0"/>
              </a:rPr>
              <a:t> ozone precursor’s trends and variability in relation to ozone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trends</a:t>
            </a:r>
          </a:p>
          <a:p>
            <a:pPr marL="742950" lvl="1" indent="-2857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Call for other papers… </a:t>
            </a:r>
          </a:p>
          <a:p>
            <a:pPr lvl="0" algn="just">
              <a:lnSpc>
                <a:spcPct val="120000"/>
              </a:lnSpc>
              <a:spcAft>
                <a:spcPts val="0"/>
              </a:spcAft>
            </a:pPr>
            <a:endParaRPr lang="en-GB" sz="8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  <a:spcAft>
                <a:spcPts val="0"/>
              </a:spcAft>
            </a:pPr>
            <a:r>
              <a:rPr lang="en-GB" dirty="0">
                <a:solidFill>
                  <a:srgbClr val="002060"/>
                </a:solidFill>
                <a:ea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      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But: </a:t>
            </a:r>
            <a:r>
              <a:rPr lang="en-GB" dirty="0">
                <a:solidFill>
                  <a:srgbClr val="FF0000"/>
                </a:solidFill>
                <a:ea typeface="Times New Roman" panose="02020603050405020304" pitchFamily="18" charset="0"/>
              </a:rPr>
              <a:t>p</a:t>
            </a:r>
            <a:r>
              <a:rPr lang="en-GB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lans </a:t>
            </a:r>
            <a:r>
              <a:rPr lang="en-GB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not so clear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compared to the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other WGs: no clear observation data sets (sometimes mention 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N</a:t>
            </a:r>
            <a:r>
              <a:rPr lang="en-GB" baseline="-25000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2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O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 and 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CH</a:t>
            </a:r>
            <a:r>
              <a:rPr lang="en-GB" baseline="-25000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4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/>
            </a:r>
            <a:b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</a:b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               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as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well as </a:t>
            </a:r>
            <a:r>
              <a:rPr lang="en-GB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O</a:t>
            </a:r>
            <a:r>
              <a:rPr lang="en-GB" baseline="-250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3</a:t>
            </a:r>
            <a:r>
              <a:rPr lang="en-GB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, HCHO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, </a:t>
            </a:r>
            <a:r>
              <a:rPr lang="en-GB" dirty="0" smtClean="0">
                <a:solidFill>
                  <a:srgbClr val="FF00FF"/>
                </a:solidFill>
                <a:ea typeface="Times New Roman" panose="02020603050405020304" pitchFamily="18" charset="0"/>
              </a:rPr>
              <a:t>CO, </a:t>
            </a:r>
            <a:r>
              <a:rPr lang="en-GB" dirty="0">
                <a:solidFill>
                  <a:srgbClr val="FF00FF"/>
                </a:solidFill>
                <a:ea typeface="Times New Roman" panose="02020603050405020304" pitchFamily="18" charset="0"/>
              </a:rPr>
              <a:t>NO</a:t>
            </a:r>
            <a:r>
              <a:rPr lang="en-GB" baseline="-25000" dirty="0">
                <a:solidFill>
                  <a:srgbClr val="FF00FF"/>
                </a:solidFill>
                <a:ea typeface="Times New Roman" panose="02020603050405020304" pitchFamily="18" charset="0"/>
              </a:rPr>
              <a:t>2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sometimes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not); </a:t>
            </a:r>
            <a:r>
              <a:rPr lang="en-GB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no clear models either….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364" y="4677489"/>
            <a:ext cx="11126821" cy="182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FTIR contribution: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en-US" dirty="0" smtClean="0">
                <a:solidFill>
                  <a:srgbClr val="002060"/>
                </a:solidFill>
              </a:rPr>
              <a:t>mentioned to Yasin that I </a:t>
            </a:r>
            <a:r>
              <a:rPr lang="en-US" dirty="0" smtClean="0">
                <a:solidFill>
                  <a:srgbClr val="002060"/>
                </a:solidFill>
              </a:rPr>
              <a:t>can provide him 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, HCHO, and </a:t>
            </a:r>
            <a:r>
              <a:rPr lang="en-US" b="1" dirty="0" smtClean="0">
                <a:solidFill>
                  <a:srgbClr val="FF0000"/>
                </a:solidFill>
              </a:rPr>
              <a:t>CO &amp; I will do trend analysis</a:t>
            </a:r>
            <a:r>
              <a:rPr lang="en-US" dirty="0" smtClean="0">
                <a:solidFill>
                  <a:srgbClr val="FF0000"/>
                </a:solidFill>
              </a:rPr>
              <a:t> (IGAC 2021)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FF"/>
                </a:solidFill>
              </a:rPr>
              <a:t>Any volunteer for CO, N</a:t>
            </a:r>
            <a:r>
              <a:rPr lang="en-US" baseline="-25000" dirty="0" smtClean="0">
                <a:solidFill>
                  <a:srgbClr val="FF00FF"/>
                </a:solidFill>
              </a:rPr>
              <a:t>2</a:t>
            </a:r>
            <a:r>
              <a:rPr lang="en-US" dirty="0" smtClean="0">
                <a:solidFill>
                  <a:srgbClr val="FF00FF"/>
                </a:solidFill>
              </a:rPr>
              <a:t>O, </a:t>
            </a:r>
            <a:r>
              <a:rPr lang="en-US" dirty="0" smtClean="0">
                <a:solidFill>
                  <a:srgbClr val="FF00FF"/>
                </a:solidFill>
              </a:rPr>
              <a:t>CH4 ?</a:t>
            </a:r>
            <a:endParaRPr lang="en-US" dirty="0" smtClean="0">
              <a:solidFill>
                <a:srgbClr val="FF00FF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             There </a:t>
            </a:r>
            <a:r>
              <a:rPr lang="en-US" dirty="0" smtClean="0">
                <a:solidFill>
                  <a:srgbClr val="002060"/>
                </a:solidFill>
              </a:rPr>
              <a:t>is less/no guarantee that FTIR data will be used; so I advise that volunteers invest time in </a:t>
            </a:r>
            <a:r>
              <a:rPr lang="en-US" dirty="0" smtClean="0">
                <a:solidFill>
                  <a:srgbClr val="002060"/>
                </a:solidFill>
              </a:rPr>
              <a:t>data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      collection</a:t>
            </a:r>
            <a:r>
              <a:rPr lang="en-US" dirty="0" smtClean="0">
                <a:solidFill>
                  <a:srgbClr val="002060"/>
                </a:solidFill>
              </a:rPr>
              <a:t>/ trends,… for their own </a:t>
            </a:r>
            <a:r>
              <a:rPr lang="en-US" dirty="0" smtClean="0">
                <a:solidFill>
                  <a:srgbClr val="002060"/>
                </a:solidFill>
              </a:rPr>
              <a:t>interest first (as I do for O</a:t>
            </a:r>
            <a:r>
              <a:rPr lang="en-US" baseline="-25000" dirty="0" smtClean="0">
                <a:solidFill>
                  <a:srgbClr val="002060"/>
                </a:solidFill>
              </a:rPr>
              <a:t>3</a:t>
            </a:r>
            <a:r>
              <a:rPr lang="en-US" dirty="0" smtClean="0">
                <a:solidFill>
                  <a:srgbClr val="002060"/>
                </a:solidFill>
              </a:rPr>
              <a:t>, HCHO and CO)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8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2251</Words>
  <Application>Microsoft Office PowerPoint</Application>
  <PresentationFormat>Widescreen</PresentationFormat>
  <Paragraphs>515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Overlock</vt:lpstr>
      <vt:lpstr>Times New Roman</vt:lpstr>
      <vt:lpstr>Office Theme</vt:lpstr>
      <vt:lpstr>PowerPoint Presentation</vt:lpstr>
      <vt:lpstr>TOAR-I (2014-2019)</vt:lpstr>
      <vt:lpstr>TOAR-II (2020-2024) objectives</vt:lpstr>
      <vt:lpstr>Focus Working Groups</vt:lpstr>
      <vt:lpstr>HEGIFTOM: Expected Outcomes</vt:lpstr>
      <vt:lpstr>PowerPoint Presentation</vt:lpstr>
      <vt:lpstr>PowerPoint Presentation</vt:lpstr>
      <vt:lpstr>OPT: Ozone and Precursors in the Tropics</vt:lpstr>
      <vt:lpstr>TOP: Tropospheric Ozone Precursors</vt:lpstr>
      <vt:lpstr>Summary</vt:lpstr>
      <vt:lpstr>Extra-slides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 Data 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Corinne</dc:creator>
  <cp:lastModifiedBy>Corinne</cp:lastModifiedBy>
  <cp:revision>120</cp:revision>
  <dcterms:created xsi:type="dcterms:W3CDTF">2021-05-28T13:10:39Z</dcterms:created>
  <dcterms:modified xsi:type="dcterms:W3CDTF">2021-06-02T13:37:57Z</dcterms:modified>
</cp:coreProperties>
</file>