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74" autoAdjust="0"/>
  </p:normalViewPr>
  <p:slideViewPr>
    <p:cSldViewPr>
      <p:cViewPr varScale="1">
        <p:scale>
          <a:sx n="119" d="100"/>
          <a:sy n="119" d="100"/>
        </p:scale>
        <p:origin x="188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5BEB2-01EA-4826-9E02-05657B72530A}" type="datetimeFigureOut">
              <a:rPr lang="en-US" smtClean="0"/>
              <a:t>5/31/21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A4B9F-DE5E-4F8C-9C2A-C3E76062C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23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however that CH4 in ATM16=HIT08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A4B9F-DE5E-4F8C-9C2A-C3E76062C4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416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</a:t>
            </a:r>
            <a:r>
              <a:rPr lang="en-US" baseline="0" dirty="0"/>
              <a:t> HITRAN2020 – ASA meeting in Reims has been postponed to Aug. 2021.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A4B9F-DE5E-4F8C-9C2A-C3E76062C4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416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that</a:t>
            </a:r>
            <a:r>
              <a:rPr lang="en-US" baseline="0" dirty="0"/>
              <a:t> we should allow for enough time. Several teams will have to implement the new SFIT-4 and related environments before they can start.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A4B9F-DE5E-4F8C-9C2A-C3E76062C4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416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9C85-DB23-4E24-89C8-CDE2615E7668}" type="datetime1">
              <a:rPr lang="en-US" smtClean="0"/>
              <a:t>5/31/21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2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C59CE-B131-4806-B507-4CD7F668585B}" type="datetime1">
              <a:rPr lang="en-US" smtClean="0"/>
              <a:t>5/31/21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6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61380-6F46-4C35-A88D-20CC904353EE}" type="datetime1">
              <a:rPr lang="en-US" smtClean="0"/>
              <a:t>5/31/21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81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DA976-49BC-4EB0-A8D4-21F55DD07394}" type="datetime1">
              <a:rPr lang="en-US" smtClean="0"/>
              <a:t>5/31/21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86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7C23-ED8E-4D4D-B810-E61686D18228}" type="datetime1">
              <a:rPr lang="en-US" smtClean="0"/>
              <a:t>5/31/21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60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E1F0-86B0-4997-BB69-BC9AAC534BD4}" type="datetime1">
              <a:rPr lang="en-US" smtClean="0"/>
              <a:t>5/31/21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97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1B41D-7EEA-48A7-8ECB-4E5B7D644CAA}" type="datetime1">
              <a:rPr lang="en-US" smtClean="0"/>
              <a:t>5/31/21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24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1562D-AD80-4AB5-B8EA-E4CB47AED692}" type="datetime1">
              <a:rPr lang="en-US" smtClean="0"/>
              <a:t>5/31/21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5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2CE9C-3709-4EB9-B302-7DE5E065F910}" type="datetime1">
              <a:rPr lang="en-US" smtClean="0"/>
              <a:t>5/31/21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325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BAD95-8593-4E98-922F-567193461B04}" type="datetime1">
              <a:rPr lang="en-US" smtClean="0"/>
              <a:t>5/31/21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013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A8190-EE61-466A-BE55-048ED41133B1}" type="datetime1">
              <a:rPr lang="en-US" smtClean="0"/>
              <a:t>5/31/21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23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E1B3E-1A3D-4F6D-8FFB-2E5E8A5847F1}" type="datetime1">
              <a:rPr lang="en-US" smtClean="0"/>
              <a:t>5/31/21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2021 online IRWG meeting  ++  01 JUN 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67C6E-A7B4-4170-ABB5-20AB5FC78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07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err="1">
                <a:solidFill>
                  <a:schemeClr val="tx2"/>
                </a:solidFill>
              </a:rPr>
              <a:t>Linelist</a:t>
            </a:r>
            <a:r>
              <a:rPr lang="en-US" dirty="0">
                <a:solidFill>
                  <a:schemeClr val="tx2"/>
                </a:solidFill>
              </a:rPr>
              <a:t> migration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Motivation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Current status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/>
              <a:t>Proposed way forward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2021 online IRWG meeting  ++  01 JUN 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938"/>
            <a:ext cx="1057300" cy="7048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76064" y="5815136"/>
            <a:ext cx="23918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Jim Hannigan &amp; Manu Mahieu</a:t>
            </a:r>
          </a:p>
        </p:txBody>
      </p:sp>
    </p:spTree>
    <p:extLst>
      <p:ext uri="{BB962C8B-B14F-4D97-AF65-F5344CB8AC3E}">
        <p14:creationId xmlns:p14="http://schemas.microsoft.com/office/powerpoint/2010/main" val="284355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err="1">
                <a:solidFill>
                  <a:schemeClr val="tx2"/>
                </a:solidFill>
              </a:rPr>
              <a:t>Linelist</a:t>
            </a:r>
            <a:r>
              <a:rPr lang="en-US" dirty="0">
                <a:solidFill>
                  <a:schemeClr val="tx2"/>
                </a:solidFill>
              </a:rPr>
              <a:t> migration: 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2"/>
                </a:solidFill>
              </a:rPr>
              <a:t>Current </a:t>
            </a:r>
            <a:r>
              <a:rPr lang="en-US" dirty="0" err="1">
                <a:solidFill>
                  <a:schemeClr val="tx2"/>
                </a:solidFill>
              </a:rPr>
              <a:t>linelists</a:t>
            </a:r>
            <a:r>
              <a:rPr lang="en-US" dirty="0">
                <a:solidFill>
                  <a:schemeClr val="tx2"/>
                </a:solidFill>
              </a:rPr>
              <a:t> are HITRAN08 or HITRAN00</a:t>
            </a:r>
          </a:p>
          <a:p>
            <a:r>
              <a:rPr lang="en-US" dirty="0">
                <a:solidFill>
                  <a:schemeClr val="tx2"/>
                </a:solidFill>
              </a:rPr>
              <a:t>New releases of HITRAN and Geoff’s ATM </a:t>
            </a:r>
            <a:r>
              <a:rPr lang="en-US" dirty="0" err="1">
                <a:solidFill>
                  <a:schemeClr val="tx2"/>
                </a:solidFill>
              </a:rPr>
              <a:t>linelists</a:t>
            </a:r>
            <a:r>
              <a:rPr lang="en-US" dirty="0">
                <a:solidFill>
                  <a:schemeClr val="tx2"/>
                </a:solidFill>
              </a:rPr>
              <a:t> potentially include improved line parameters that may: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Reduce fitting residuals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Improve the SYS &amp; RAN uncertainty budgets: better handling of interferences (H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O), more precise line parameters (e.g., HITRAN quoted errors)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Minimize oscillations in the retrieved profiles: allowing freeing regularizations, to the benefit of DOFS</a:t>
            </a:r>
          </a:p>
          <a:p>
            <a:r>
              <a:rPr lang="en-US" dirty="0">
                <a:solidFill>
                  <a:schemeClr val="tx2"/>
                </a:solidFill>
              </a:rPr>
              <a:t>Most communities have updated their </a:t>
            </a:r>
            <a:r>
              <a:rPr lang="en-US" dirty="0" err="1">
                <a:solidFill>
                  <a:schemeClr val="tx2"/>
                </a:solidFill>
              </a:rPr>
              <a:t>linelists</a:t>
            </a:r>
            <a:r>
              <a:rPr lang="en-US" dirty="0">
                <a:solidFill>
                  <a:schemeClr val="tx2"/>
                </a:solidFill>
              </a:rPr>
              <a:t> (e.g., for satellite retrievals) =&gt; this could be problematic for satellite validation exercises using our standard products (systematic biases…)</a:t>
            </a:r>
          </a:p>
          <a:p>
            <a:r>
              <a:rPr lang="en-US" dirty="0">
                <a:solidFill>
                  <a:schemeClr val="tx2"/>
                </a:solidFill>
              </a:rPr>
              <a:t>The new/latest SFIT-4/PROFFIT, WACCM_1980-2040, </a:t>
            </a:r>
            <a:r>
              <a:rPr lang="en-US" dirty="0" err="1">
                <a:solidFill>
                  <a:schemeClr val="tx2"/>
                </a:solidFill>
              </a:rPr>
              <a:t>hdf</a:t>
            </a:r>
            <a:r>
              <a:rPr lang="en-US" dirty="0">
                <a:solidFill>
                  <a:schemeClr val="tx2"/>
                </a:solidFill>
              </a:rPr>
              <a:t> template and NDACC-DHF host all coincide and adopting more current and better line parameters at the same time makes sense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Still, a new </a:t>
            </a:r>
            <a:r>
              <a:rPr lang="en-US" dirty="0" err="1">
                <a:solidFill>
                  <a:schemeClr val="tx2"/>
                </a:solidFill>
              </a:rPr>
              <a:t>linelist</a:t>
            </a:r>
            <a:r>
              <a:rPr lang="en-US" dirty="0">
                <a:solidFill>
                  <a:schemeClr val="tx2"/>
                </a:solidFill>
              </a:rPr>
              <a:t> could in some instances potentially worsen the fits! =&gt; careful check of the new candidate parameters is needed, using sites with dissimilar atmospheric conditions (altitude, humidity, pollution…)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938"/>
            <a:ext cx="1057300" cy="70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643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err="1">
                <a:solidFill>
                  <a:schemeClr val="tx2"/>
                </a:solidFill>
              </a:rPr>
              <a:t>Linelist</a:t>
            </a:r>
            <a:r>
              <a:rPr lang="en-US" dirty="0">
                <a:solidFill>
                  <a:schemeClr val="tx2"/>
                </a:solidFill>
              </a:rPr>
              <a:t> migration: current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tx2"/>
                </a:solidFill>
              </a:rPr>
              <a:t>We are not starting from scratch</a:t>
            </a:r>
          </a:p>
          <a:p>
            <a:r>
              <a:rPr lang="en-US" dirty="0">
                <a:solidFill>
                  <a:schemeClr val="tx2"/>
                </a:solidFill>
              </a:rPr>
              <a:t>In 2019, tests were conducted by many of us, involving eight different sites, HITRAN16 and ATM18, the 10 official species as well as OCS and H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CO (for which HITRAN2008 is not used)</a:t>
            </a:r>
          </a:p>
          <a:p>
            <a:r>
              <a:rPr lang="en-US" dirty="0">
                <a:solidFill>
                  <a:schemeClr val="tx2"/>
                </a:solidFill>
              </a:rPr>
              <a:t>In brief, the conclusions from the Wanaka meeting were: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No improvement or even degradation for CH</a:t>
            </a:r>
            <a:r>
              <a:rPr lang="en-US" baseline="-25000" dirty="0">
                <a:solidFill>
                  <a:schemeClr val="tx2"/>
                </a:solidFill>
              </a:rPr>
              <a:t>4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Improvement for CO, O</a:t>
            </a:r>
            <a:r>
              <a:rPr lang="en-US" baseline="-25000" dirty="0">
                <a:solidFill>
                  <a:schemeClr val="tx2"/>
                </a:solidFill>
              </a:rPr>
              <a:t>3</a:t>
            </a:r>
            <a:r>
              <a:rPr lang="en-US" dirty="0">
                <a:solidFill>
                  <a:schemeClr val="tx2"/>
                </a:solidFill>
              </a:rPr>
              <a:t>, ClONO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Essentially a </a:t>
            </a:r>
            <a:r>
              <a:rPr lang="en-US" i="1" dirty="0">
                <a:solidFill>
                  <a:schemeClr val="tx2"/>
                </a:solidFill>
              </a:rPr>
              <a:t>status quo</a:t>
            </a:r>
            <a:r>
              <a:rPr lang="en-US" dirty="0">
                <a:solidFill>
                  <a:schemeClr val="tx2"/>
                </a:solidFill>
              </a:rPr>
              <a:t> was reported for the other gases</a:t>
            </a:r>
          </a:p>
          <a:p>
            <a:r>
              <a:rPr lang="en-US" dirty="0">
                <a:solidFill>
                  <a:schemeClr val="tx2"/>
                </a:solidFill>
              </a:rPr>
              <a:t>in some instances, these tests called for strategy updates: N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O (add HDO in 3µw) and HCN (strategy needs improvement/adjustment for wet sites) </a:t>
            </a:r>
          </a:p>
          <a:p>
            <a:r>
              <a:rPr lang="en-US" dirty="0">
                <a:solidFill>
                  <a:schemeClr val="tx2"/>
                </a:solidFill>
              </a:rPr>
              <a:t>Since then improvements to ATM including water vapor.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938"/>
            <a:ext cx="1057300" cy="70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6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dirty="0" err="1">
                <a:solidFill>
                  <a:schemeClr val="tx2"/>
                </a:solidFill>
              </a:rPr>
              <a:t>Linelist</a:t>
            </a:r>
            <a:r>
              <a:rPr lang="en-US" sz="3600" dirty="0">
                <a:solidFill>
                  <a:schemeClr val="tx2"/>
                </a:solidFill>
              </a:rPr>
              <a:t> migration: proposed way forward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chemeClr val="tx2"/>
                </a:solidFill>
              </a:rPr>
              <a:t>For SFIT-4 users, switch to the new official version (compatible with the latest HITRAN releases; e.g., </a:t>
            </a:r>
            <a:r>
              <a:rPr lang="en-US" dirty="0" err="1">
                <a:solidFill>
                  <a:schemeClr val="tx2"/>
                </a:solidFill>
              </a:rPr>
              <a:t>isotopologues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r>
              <a:rPr lang="en-US" dirty="0">
                <a:solidFill>
                  <a:schemeClr val="tx2"/>
                </a:solidFill>
              </a:rPr>
              <a:t>HITRAN16 remains current (</a:t>
            </a:r>
            <a:r>
              <a:rPr lang="en-US" dirty="0">
                <a:solidFill>
                  <a:srgbClr val="C00000"/>
                </a:solidFill>
              </a:rPr>
              <a:t>there are updates on hitran.org, how do we make sure to accommodate for them?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r>
              <a:rPr lang="en-US" dirty="0">
                <a:solidFill>
                  <a:schemeClr val="tx2"/>
                </a:solidFill>
              </a:rPr>
              <a:t>Test ATM20 (from Geoff, </a:t>
            </a:r>
            <a:r>
              <a:rPr lang="en-US" dirty="0">
                <a:solidFill>
                  <a:srgbClr val="C00000"/>
                </a:solidFill>
              </a:rPr>
              <a:t>release date?</a:t>
            </a:r>
            <a:r>
              <a:rPr lang="en-US" dirty="0">
                <a:solidFill>
                  <a:schemeClr val="tx2"/>
                </a:solidFill>
              </a:rPr>
              <a:t>) for all species</a:t>
            </a:r>
          </a:p>
          <a:p>
            <a:r>
              <a:rPr lang="en-US" dirty="0">
                <a:solidFill>
                  <a:schemeClr val="tx2"/>
                </a:solidFill>
              </a:rPr>
              <a:t>Report results in a homogenized manner: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Testing for every sites, </a:t>
            </a:r>
            <a:r>
              <a:rPr lang="en-US" dirty="0">
                <a:solidFill>
                  <a:srgbClr val="C00000"/>
                </a:solidFill>
              </a:rPr>
              <a:t>every species</a:t>
            </a:r>
            <a:r>
              <a:rPr lang="en-US" dirty="0">
                <a:solidFill>
                  <a:schemeClr val="tx2"/>
                </a:solidFill>
              </a:rPr>
              <a:t>, HIT16 and ATM20, for 2 years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Description of the adopted regularizations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Provide tables (excel, </a:t>
            </a:r>
            <a:r>
              <a:rPr lang="en-US" dirty="0" err="1">
                <a:solidFill>
                  <a:schemeClr val="tx2"/>
                </a:solidFill>
              </a:rPr>
              <a:t>ascii</a:t>
            </a:r>
            <a:r>
              <a:rPr lang="en-US" dirty="0">
                <a:solidFill>
                  <a:schemeClr val="tx2"/>
                </a:solidFill>
              </a:rPr>
              <a:t>) for HIT08, HIT16 and ATM20 including: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Date, spectrum SNR, SZA, TOTCOL, FITRMS, DOFS, RND(%), SYS(%)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Provide graphs of retrieved profiles for the 3 </a:t>
            </a:r>
            <a:r>
              <a:rPr lang="en-US" dirty="0" err="1">
                <a:solidFill>
                  <a:schemeClr val="tx2"/>
                </a:solidFill>
              </a:rPr>
              <a:t>linelists</a:t>
            </a:r>
            <a:r>
              <a:rPr lang="en-US" dirty="0">
                <a:solidFill>
                  <a:schemeClr val="tx2"/>
                </a:solidFill>
              </a:rPr>
              <a:t>; correlations with prominent interfering species (e.g., H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r>
              <a:rPr lang="en-US" dirty="0">
                <a:solidFill>
                  <a:schemeClr val="tx2"/>
                </a:solidFill>
              </a:rPr>
              <a:t>O), plots of TOTCOL differences with HIT08, as a function of time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Your conclusions</a:t>
            </a:r>
          </a:p>
          <a:p>
            <a:pPr lvl="1"/>
            <a:endParaRPr lang="en-US" dirty="0">
              <a:solidFill>
                <a:schemeClr val="tx2"/>
              </a:solidFill>
            </a:endParaRPr>
          </a:p>
          <a:p>
            <a:pPr lvl="1"/>
            <a:endParaRPr lang="en-US" dirty="0">
              <a:solidFill>
                <a:schemeClr val="tx2"/>
              </a:solidFill>
            </a:endParaRPr>
          </a:p>
          <a:p>
            <a:pPr lvl="1"/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938"/>
            <a:ext cx="1057300" cy="70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073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dirty="0" err="1">
                <a:solidFill>
                  <a:schemeClr val="tx2"/>
                </a:solidFill>
              </a:rPr>
              <a:t>Linelist</a:t>
            </a:r>
            <a:r>
              <a:rPr lang="en-US" sz="3600" dirty="0">
                <a:solidFill>
                  <a:schemeClr val="tx2"/>
                </a:solidFill>
              </a:rPr>
              <a:t> migration: proposed way forward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2021 online IRWG meeting  ++  01 JUN 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7C6E-A7B4-4170-ABB5-20AB5FC78CBA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938"/>
            <a:ext cx="1057300" cy="704866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670651"/>
              </p:ext>
            </p:extLst>
          </p:nvPr>
        </p:nvGraphicFramePr>
        <p:xfrm>
          <a:off x="919950" y="1484784"/>
          <a:ext cx="73041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6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6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4036">
                <a:tc>
                  <a:txBody>
                    <a:bodyPr/>
                    <a:lstStyle/>
                    <a:p>
                      <a:r>
                        <a:rPr lang="en-US" sz="1600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Site A / Team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Site B / Team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en-US" sz="1600" dirty="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en-US" sz="1600" dirty="0"/>
                        <a:t>C2H6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en-US" sz="1600" dirty="0"/>
                        <a:t>CH4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en-US" sz="1600" dirty="0"/>
                        <a:t>N2O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en-US" sz="1600" dirty="0"/>
                        <a:t>HCN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en-US" sz="1600" dirty="0"/>
                        <a:t>HNO3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en-US" sz="1600" dirty="0"/>
                        <a:t>ClONO2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en-US" sz="1600" dirty="0" err="1"/>
                        <a:t>HCl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en-US" sz="1600" dirty="0"/>
                        <a:t>HF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en-US" sz="1600" dirty="0"/>
                        <a:t>N2O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r>
                        <a:rPr lang="en-US" sz="1600" dirty="0"/>
                        <a:t>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68316" y="5589240"/>
            <a:ext cx="7007368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Suggested allocated time: finish testing before end of September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Discussion and evaluation at a dedicated online meeting in October?</a:t>
            </a:r>
          </a:p>
        </p:txBody>
      </p:sp>
    </p:spTree>
    <p:extLst>
      <p:ext uri="{BB962C8B-B14F-4D97-AF65-F5344CB8AC3E}">
        <p14:creationId xmlns:p14="http://schemas.microsoft.com/office/powerpoint/2010/main" val="1649639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</TotalTime>
  <Words>618</Words>
  <Application>Microsoft Macintosh PowerPoint</Application>
  <PresentationFormat>On-screen Show (4:3)</PresentationFormat>
  <Paragraphs>73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Linelist migration</vt:lpstr>
      <vt:lpstr>Linelist migration: motivation</vt:lpstr>
      <vt:lpstr>Linelist migration: current status</vt:lpstr>
      <vt:lpstr>Linelist migration: proposed way forward</vt:lpstr>
      <vt:lpstr>Linelist migration: proposed way forward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Linelist migration</dc:title>
  <dc:creator>Emmanuel Mahieu</dc:creator>
  <cp:lastModifiedBy>James Hannigan</cp:lastModifiedBy>
  <cp:revision>15</cp:revision>
  <dcterms:created xsi:type="dcterms:W3CDTF">2021-05-30T11:42:59Z</dcterms:created>
  <dcterms:modified xsi:type="dcterms:W3CDTF">2021-05-31T18:07:26Z</dcterms:modified>
</cp:coreProperties>
</file>