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256" r:id="rId2"/>
    <p:sldId id="412" r:id="rId3"/>
    <p:sldId id="336" r:id="rId4"/>
    <p:sldId id="334" r:id="rId5"/>
    <p:sldId id="363" r:id="rId6"/>
    <p:sldId id="419" r:id="rId7"/>
    <p:sldId id="394" r:id="rId8"/>
    <p:sldId id="401" r:id="rId9"/>
    <p:sldId id="371" r:id="rId10"/>
    <p:sldId id="411" r:id="rId11"/>
    <p:sldId id="416" r:id="rId12"/>
    <p:sldId id="417" r:id="rId13"/>
    <p:sldId id="418" r:id="rId14"/>
    <p:sldId id="420" r:id="rId15"/>
    <p:sldId id="422" r:id="rId16"/>
    <p:sldId id="421" r:id="rId17"/>
    <p:sldId id="414" r:id="rId18"/>
    <p:sldId id="399" r:id="rId19"/>
    <p:sldId id="400" r:id="rId20"/>
    <p:sldId id="39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annette Wild" initials="J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5462" autoAdjust="0"/>
  </p:normalViewPr>
  <p:slideViewPr>
    <p:cSldViewPr>
      <p:cViewPr varScale="1">
        <p:scale>
          <a:sx n="95" d="100"/>
          <a:sy n="95" d="100"/>
        </p:scale>
        <p:origin x="30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50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FEE6C-E762-465C-A5D0-B2FC312590F5}" type="datetimeFigureOut">
              <a:rPr lang="en-US" smtClean="0"/>
              <a:t>5/27/2021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9A482-92D7-45CB-8DF0-87F983AE6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43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A482-92D7-45CB-8DF0-87F983AE65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A482-92D7-45CB-8DF0-87F983AE65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A482-92D7-45CB-8DF0-87F983AE65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A482-92D7-45CB-8DF0-87F983AE65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9A482-92D7-45CB-8DF0-87F983AE65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4BBB6-6653-400B-A89A-1088DE714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5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7ABE8-1873-4005-BF35-040554936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4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2B393-EBC3-4641-9A1E-2CA847F45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4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9A558-4AA3-442F-A568-5E9AEF29F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A67AB-2082-4F61-ACD4-8B1A8057F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1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74A84-BA3A-49BA-B475-4F249D5A5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46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2CC79-8490-43D0-8FF7-E9F2FFEA8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51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8B761-6AF1-4DF7-9251-D256435D5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3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B2429-F06C-411A-86FA-8AE271117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03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35E2C-FB58-4940-B4D8-2D817253D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F279-55D2-4D9A-9EA8-DED3A265DD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61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0F4E8F-79FB-4B1A-9393-486192292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ndaccdemo.org/sites/default/files/docs/NDACC_Data_Versioning_2_3_Main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dacc.org/" TargetMode="External"/><Relationship Id="rId2" Type="http://schemas.openxmlformats.org/officeDocument/2006/relationships/hyperlink" Target="http://www.ndsc.ncep.noaa.gov/P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air.larc.nasa.gov/cgi-bin/NDscan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s://www-air.larc.nasa.gov/missions/ndacc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-air.larc.nasa.gov/missions/ndacc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hyperlink" Target="http://www.ndsc.ncep.noaa.gov/P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dacc.org/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tp.cpc.ncep.noaa.gov/ndacc/meta/ftir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Jeannette.Wild@noaa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8228" y="763828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NDACC Data Host Facility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1676400"/>
            <a:ext cx="5410200" cy="228600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342900" indent="-342900"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Data Submission Status</a:t>
            </a:r>
          </a:p>
          <a:p>
            <a:pPr marL="800100" lvl="1" indent="-342900" algn="l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File updates</a:t>
            </a:r>
          </a:p>
          <a:p>
            <a:pPr marL="800100" lvl="1" indent="-342900" algn="l" eaLnBrk="1" hangingPunct="1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1600" dirty="0" smtClean="0"/>
              <a:t>Required Species Status Check</a:t>
            </a:r>
          </a:p>
          <a:p>
            <a:pPr marL="342900" indent="-342900" algn="l" eaLnBrk="1" hangingPunct="1">
              <a:lnSpc>
                <a:spcPct val="80000"/>
              </a:lnSpc>
            </a:pPr>
            <a:endParaRPr lang="en-US" sz="2000" dirty="0" smtClean="0"/>
          </a:p>
          <a:p>
            <a:pPr marL="342900" indent="-342900"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/>
              <a:t>IRWG Documentation Status</a:t>
            </a:r>
          </a:p>
          <a:p>
            <a:pPr marL="342900" indent="-342900"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/>
              <a:t>DOI, Data License, Data </a:t>
            </a:r>
            <a:r>
              <a:rPr lang="en-US" sz="2000" dirty="0" smtClean="0"/>
              <a:t>Versions</a:t>
            </a:r>
          </a:p>
          <a:p>
            <a:pPr marL="342900" indent="-342900"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/>
              <a:t>DHF Transfer NCEP/CPC to NASA </a:t>
            </a:r>
            <a:r>
              <a:rPr lang="en-US" sz="2000" dirty="0" err="1" smtClean="0"/>
              <a:t>LaRC</a:t>
            </a:r>
            <a:endParaRPr lang="en-US" sz="2000" dirty="0" smtClean="0"/>
          </a:p>
          <a:p>
            <a:pPr marL="342900" indent="-342900" algn="l" eaLnBrk="1" hangingPunct="1">
              <a:lnSpc>
                <a:spcPct val="80000"/>
              </a:lnSpc>
              <a:buFontTx/>
              <a:buChar char="•"/>
            </a:pPr>
            <a:r>
              <a:rPr lang="en-US" sz="2000" dirty="0" smtClean="0"/>
              <a:t>Data Retrieval Report</a:t>
            </a:r>
          </a:p>
          <a:p>
            <a:pPr marL="342900" indent="-342900" algn="l"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8" name="Picture 7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155428" y="4343400"/>
            <a:ext cx="6858001" cy="119086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 algn="l" eaLnBrk="1" hangingPunct="1">
              <a:lnSpc>
                <a:spcPct val="80000"/>
              </a:lnSpc>
              <a:buFontTx/>
              <a:buChar char="•"/>
            </a:pPr>
            <a:endParaRPr lang="en-US" sz="1600" kern="0" dirty="0" smtClean="0"/>
          </a:p>
          <a:p>
            <a:pPr eaLnBrk="1" hangingPunct="1">
              <a:lnSpc>
                <a:spcPct val="80000"/>
              </a:lnSpc>
            </a:pPr>
            <a:r>
              <a:rPr lang="en-US" sz="1600" kern="0" dirty="0" smtClean="0"/>
              <a:t>Jeannette Wild, Roger Lin (UMD/ESSIC &amp; NOAA/NCEP/CPC)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kern="0" dirty="0" smtClean="0"/>
              <a:t>Ali </a:t>
            </a:r>
            <a:r>
              <a:rPr lang="en-US" sz="1600" kern="0" dirty="0" err="1" smtClean="0"/>
              <a:t>Aknan</a:t>
            </a:r>
            <a:r>
              <a:rPr lang="en-US" sz="1600" kern="0" dirty="0" smtClean="0"/>
              <a:t> (SSAI &amp; NASA </a:t>
            </a:r>
            <a:r>
              <a:rPr lang="en-US" sz="1600" kern="0" dirty="0" err="1" smtClean="0"/>
              <a:t>LaRC</a:t>
            </a:r>
            <a:r>
              <a:rPr lang="en-US" sz="1600" kern="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kern="0" dirty="0" smtClean="0"/>
              <a:t>Gao Chen (NASA </a:t>
            </a:r>
            <a:r>
              <a:rPr lang="en-US" sz="1600" kern="0" dirty="0" err="1" smtClean="0"/>
              <a:t>LaRC</a:t>
            </a:r>
            <a:r>
              <a:rPr lang="en-US" sz="1600" kern="0" dirty="0" smtClean="0"/>
              <a:t>)</a:t>
            </a:r>
          </a:p>
          <a:p>
            <a:pPr marL="342900" indent="-342900" algn="l" eaLnBrk="1" hangingPunct="1">
              <a:lnSpc>
                <a:spcPct val="80000"/>
              </a:lnSpc>
            </a:pPr>
            <a:endParaRPr lang="en-US" sz="1600" kern="0" dirty="0" smtClean="0"/>
          </a:p>
          <a:p>
            <a:pPr eaLnBrk="1" hangingPunct="1">
              <a:lnSpc>
                <a:spcPct val="80000"/>
              </a:lnSpc>
            </a:pPr>
            <a:endParaRPr lang="en-US" sz="1600" kern="0" dirty="0" smtClean="0"/>
          </a:p>
          <a:p>
            <a:pPr eaLnBrk="1" hangingPunct="1">
              <a:lnSpc>
                <a:spcPct val="80000"/>
              </a:lnSpc>
            </a:pPr>
            <a:endParaRPr lang="en-US" sz="16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848600" cy="1524000"/>
          </a:xfrm>
        </p:spPr>
        <p:txBody>
          <a:bodyPr/>
          <a:lstStyle/>
          <a:p>
            <a:pPr eaLnBrk="1" hangingPunct="1"/>
            <a:r>
              <a:rPr lang="it-IT" sz="3200" dirty="0"/>
              <a:t>DOI, Data License, 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Data Versions, </a:t>
            </a:r>
            <a:br>
              <a:rPr lang="it-IT" sz="3200" dirty="0" smtClean="0"/>
            </a:br>
            <a:r>
              <a:rPr lang="it-IT" sz="3200" dirty="0" smtClean="0"/>
              <a:t>DHF Transfer</a:t>
            </a:r>
            <a:endParaRPr lang="it-IT" sz="32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1" name="Picture 10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938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52600"/>
            <a:ext cx="3829941" cy="4562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752600"/>
            <a:ext cx="4423617" cy="4562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76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DOIs for NDACC data providers are being published by EVDC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57200"/>
            <a:ext cx="838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Landing page is at EVDC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Supply information in headers below including: Data Title, Format, License, Description, </a:t>
            </a:r>
            <a:r>
              <a:rPr lang="en-US" sz="1400" dirty="0" err="1" smtClean="0"/>
              <a:t>etc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Will link to dataset at the NDACC DHF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Contact Jeannette Wild for more info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When created, </a:t>
            </a:r>
            <a:r>
              <a:rPr lang="en-US" sz="1400" dirty="0" smtClean="0">
                <a:solidFill>
                  <a:srgbClr val="0000FF"/>
                </a:solidFill>
              </a:rPr>
              <a:t>DOI and license </a:t>
            </a:r>
            <a:r>
              <a:rPr lang="en-US" sz="1400" dirty="0">
                <a:solidFill>
                  <a:srgbClr val="0000FF"/>
                </a:solidFill>
              </a:rPr>
              <a:t>information should be added to data files and metadata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9" name="Picture 8" descr="noaal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NDACC_Logo_C10_smal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3206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513576"/>
            <a:ext cx="87630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 License:  Choose between 3 suggested licenses for NDACC (PIs must decide for their data):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CC0 (most open – credits not even (legally) required ) - in part. for US gov’t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CC-By-SA (4.0) license (open – but credits required)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CC-BY-NC-SA license (not open for commercial use)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When chosen, </a:t>
            </a:r>
            <a:r>
              <a:rPr lang="en-US" sz="1400" b="1" dirty="0">
                <a:solidFill>
                  <a:srgbClr val="0000FF"/>
                </a:solidFill>
              </a:rPr>
              <a:t>Data License information should be added to data files and metadata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Choose carefully.  </a:t>
            </a:r>
            <a:r>
              <a:rPr lang="en-US" sz="1400" b="1" dirty="0">
                <a:solidFill>
                  <a:srgbClr val="FF0000"/>
                </a:solidFill>
              </a:rPr>
              <a:t>Know restrictions by a journal </a:t>
            </a:r>
            <a:r>
              <a:rPr lang="en-US" sz="1400" dirty="0"/>
              <a:t>if you are creating DOI for a journal. ESSD for example requires CC-BY (4.0) or less restrictive.  Contact your funding organization for guidance.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Once published, </a:t>
            </a:r>
            <a:r>
              <a:rPr lang="en-US" sz="1400" b="1" dirty="0">
                <a:solidFill>
                  <a:srgbClr val="FF0000"/>
                </a:solidFill>
              </a:rPr>
              <a:t>there cannot be a change </a:t>
            </a:r>
            <a:r>
              <a:rPr lang="en-US" sz="1400" dirty="0"/>
              <a:t>from </a:t>
            </a:r>
            <a:r>
              <a:rPr lang="en-US" sz="1400" b="1" dirty="0">
                <a:solidFill>
                  <a:srgbClr val="0000FF"/>
                </a:solidFill>
              </a:rPr>
              <a:t>less restrictive to more restrictive</a:t>
            </a:r>
            <a:r>
              <a:rPr lang="en-US" sz="1400" dirty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Data Versions: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Optional ability to augment DATA_SOURCE to include simple version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Optional ability to augment DATA_SOURCE with text descriptor/keyword (WEEKLY, CENTRAL)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Document at </a:t>
            </a:r>
            <a:r>
              <a:rPr lang="en-US" sz="1400" dirty="0" smtClean="0">
                <a:hlinkClick r:id="rId2"/>
              </a:rPr>
              <a:t>www.ndaccdemo.org/sites/default/files/docs/NDACC_Data_Versioning_2_3_Main.pdf</a:t>
            </a:r>
            <a:r>
              <a:rPr lang="en-US" sz="1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IRWG will need to propose Keywords which will be centrally managed at GEOMS/DHF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Keywords by other working groups: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HIRES (Hi-Res)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Monthly</a:t>
            </a:r>
            <a:endParaRPr lang="en-US" sz="1400" dirty="0"/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GLASS (algorithm name)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Can include an algorithm or reprocessing version number.</a:t>
            </a:r>
          </a:p>
          <a:p>
            <a:pPr marL="742950" lvl="1" indent="-285750">
              <a:buFontTx/>
              <a:buChar char="-"/>
            </a:pPr>
            <a:endParaRPr lang="en-US" sz="1400" dirty="0" smtClean="0"/>
          </a:p>
          <a:p>
            <a:r>
              <a:rPr lang="en-US" dirty="0" smtClean="0"/>
              <a:t> </a:t>
            </a:r>
            <a:r>
              <a:rPr lang="en-US" sz="1300" dirty="0" smtClean="0"/>
              <a:t>groundbased_lidar.aerosol_nasa.</a:t>
            </a:r>
            <a:r>
              <a:rPr lang="en-US" sz="1300" b="1" dirty="0" smtClean="0">
                <a:solidFill>
                  <a:srgbClr val="0000FF"/>
                </a:solidFill>
              </a:rPr>
              <a:t>jpl002</a:t>
            </a:r>
            <a:r>
              <a:rPr lang="en-US" sz="1300" b="1" dirty="0" smtClean="0">
                <a:solidFill>
                  <a:srgbClr val="FF0000"/>
                </a:solidFill>
              </a:rPr>
              <a:t>_glass</a:t>
            </a:r>
            <a:r>
              <a:rPr lang="en-US" sz="1300" b="1" dirty="0" smtClean="0">
                <a:solidFill>
                  <a:srgbClr val="00B050"/>
                </a:solidFill>
              </a:rPr>
              <a:t>.1.1</a:t>
            </a:r>
            <a:r>
              <a:rPr lang="en-US" sz="1300" dirty="0" smtClean="0"/>
              <a:t>_mauna.loa.hi_20040602t063747z_20040602t083820z_001.hdf</a:t>
            </a:r>
          </a:p>
          <a:p>
            <a:r>
              <a:rPr lang="en-US" sz="1300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76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Data License and Data Versions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2" name="Picture 11" descr="noaal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NDACC_Logo_C10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flipV="1">
            <a:off x="2514600" y="5586055"/>
            <a:ext cx="990600" cy="5358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5" idx="1"/>
          </p:cNvCxnSpPr>
          <p:nvPr/>
        </p:nvCxnSpPr>
        <p:spPr>
          <a:xfrm flipH="1" flipV="1">
            <a:off x="4059954" y="5638800"/>
            <a:ext cx="588246" cy="2571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514600" y="5557108"/>
            <a:ext cx="402354" cy="2810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48200" y="5742079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Reprocessing version number (after . 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600" y="5919129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Algorithm name (After _ 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6201" y="5646887"/>
            <a:ext cx="219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Traditional Data Source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14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82296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NDACC Entities at NOAA/NCEP/CPC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NDACC DHF</a:t>
            </a:r>
          </a:p>
          <a:p>
            <a:pPr lvl="1"/>
            <a:r>
              <a:rPr lang="en-US" sz="1600" dirty="0" smtClean="0"/>
              <a:t>Database server (</a:t>
            </a:r>
            <a:r>
              <a:rPr lang="en-US" sz="1600" dirty="0" err="1" smtClean="0"/>
              <a:t>wwwdb</a:t>
            </a:r>
            <a:r>
              <a:rPr lang="en-US" sz="1600" dirty="0" smtClean="0"/>
              <a:t>) not accessible outside of CPC DHF managers</a:t>
            </a:r>
          </a:p>
          <a:p>
            <a:pPr lvl="1"/>
            <a:r>
              <a:rPr lang="en-US" sz="1600" dirty="0"/>
              <a:t>-</a:t>
            </a:r>
            <a:r>
              <a:rPr lang="en-US" sz="1600" dirty="0" smtClean="0"/>
              <a:t> houses the relational database RDB</a:t>
            </a:r>
          </a:p>
          <a:p>
            <a:pPr lvl="1"/>
            <a:r>
              <a:rPr lang="en-US" sz="1600" dirty="0" smtClean="0"/>
              <a:t>Data ingest area</a:t>
            </a:r>
          </a:p>
          <a:p>
            <a:pPr lvl="1"/>
            <a:r>
              <a:rPr lang="en-US" sz="1600" dirty="0" smtClean="0"/>
              <a:t>ftp site for public data</a:t>
            </a:r>
          </a:p>
          <a:p>
            <a:pPr lvl="1"/>
            <a:r>
              <a:rPr lang="en-US" sz="1600" dirty="0" smtClean="0"/>
              <a:t>Tools area </a:t>
            </a:r>
            <a:r>
              <a:rPr lang="en-US" sz="1600" dirty="0" smtClean="0">
                <a:hlinkClick r:id="rId2"/>
              </a:rPr>
              <a:t>www.ndsc.ncep.noaa.gov/PI</a:t>
            </a:r>
            <a:r>
              <a:rPr lang="en-US" sz="1600" dirty="0" smtClean="0"/>
              <a:t> (interface to </a:t>
            </a:r>
            <a:r>
              <a:rPr lang="en-US" sz="1600" dirty="0" err="1" smtClean="0"/>
              <a:t>wwwdb</a:t>
            </a:r>
            <a:r>
              <a:rPr lang="en-US" sz="1600" dirty="0" smtClean="0"/>
              <a:t> RDB)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NDACC Website </a:t>
            </a:r>
          </a:p>
          <a:p>
            <a:pPr lvl="1"/>
            <a:r>
              <a:rPr lang="en-US" sz="1600" dirty="0" smtClean="0">
                <a:hlinkClick r:id="rId3"/>
              </a:rPr>
              <a:t>www.ndacc.org</a:t>
            </a:r>
            <a:r>
              <a:rPr lang="en-US" sz="1600" dirty="0" smtClean="0"/>
              <a:t> (and development instances)</a:t>
            </a:r>
          </a:p>
          <a:p>
            <a:pPr lvl="1"/>
            <a:r>
              <a:rPr lang="en-US" sz="1600" dirty="0" smtClean="0"/>
              <a:t>- links to NDACC DHF, but does not contain data</a:t>
            </a:r>
          </a:p>
          <a:p>
            <a:pPr lvl="1"/>
            <a:r>
              <a:rPr lang="en-US" sz="1600" dirty="0" smtClean="0"/>
              <a:t>Secure (password protected) for NDACC Steering Committee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NDACC </a:t>
            </a:r>
            <a:r>
              <a:rPr lang="en-US" b="1" dirty="0"/>
              <a:t>DHF transition phases</a:t>
            </a:r>
          </a:p>
          <a:p>
            <a:r>
              <a:rPr lang="en-US" b="1" dirty="0"/>
              <a:t>Phase 1 – duplicate DHF functionality at </a:t>
            </a:r>
            <a:r>
              <a:rPr lang="en-US" b="1" dirty="0" err="1"/>
              <a:t>LaRC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Format check &amp; Mirror </a:t>
            </a:r>
            <a:r>
              <a:rPr lang="en-US" sz="1600" dirty="0"/>
              <a:t>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Data </a:t>
            </a:r>
            <a:r>
              <a:rPr lang="en-US" sz="1600" dirty="0" smtClean="0"/>
              <a:t>ingest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download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External mirrors and downstream databases, metadata sharing</a:t>
            </a:r>
          </a:p>
          <a:p>
            <a:r>
              <a:rPr lang="en-US" b="1" dirty="0"/>
              <a:t>Phase 2 – Establish full relational </a:t>
            </a:r>
            <a:r>
              <a:rPr lang="en-US" b="1" dirty="0" smtClean="0"/>
              <a:t>database at </a:t>
            </a:r>
            <a:r>
              <a:rPr lang="en-US" b="1" dirty="0" err="1" smtClean="0"/>
              <a:t>LaRC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Enable search engines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Enable NDACC data tools</a:t>
            </a:r>
          </a:p>
          <a:p>
            <a:r>
              <a:rPr lang="en-US" b="1" dirty="0"/>
              <a:t>Phase 3 – Relocate NDACC </a:t>
            </a:r>
            <a:r>
              <a:rPr lang="en-US" b="1" dirty="0" smtClean="0"/>
              <a:t>website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76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NDACC DHF Transition – NOAA/CPC to NASA </a:t>
            </a:r>
            <a:r>
              <a:rPr lang="en-US" b="1" dirty="0" err="1" smtClean="0">
                <a:solidFill>
                  <a:srgbClr val="0000FF"/>
                </a:solidFill>
              </a:rPr>
              <a:t>LaRC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7" name="Picture 6" descr="noaal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NDACC_Logo_C10_smal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016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533400"/>
            <a:ext cx="86868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Phase </a:t>
            </a:r>
            <a:r>
              <a:rPr lang="en-US" sz="1600" b="1" dirty="0"/>
              <a:t>1 – duplicate DHF functionality at </a:t>
            </a:r>
            <a:r>
              <a:rPr lang="en-US" sz="1600" b="1" dirty="0" err="1"/>
              <a:t>LaRC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Format check testing of ingest – took sometime to fully test and develop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Mirror </a:t>
            </a:r>
            <a:r>
              <a:rPr lang="en-US" sz="1400" dirty="0"/>
              <a:t>of </a:t>
            </a:r>
            <a:r>
              <a:rPr lang="en-US" sz="1400" dirty="0" smtClean="0"/>
              <a:t>data &amp; </a:t>
            </a:r>
            <a:r>
              <a:rPr lang="en-US" sz="1400" dirty="0"/>
              <a:t>metadata </a:t>
            </a:r>
            <a:r>
              <a:rPr lang="en-US" sz="1400" dirty="0" smtClean="0"/>
              <a:t>- </a:t>
            </a:r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://www-air.larc.nasa.gov/missions/ndacc</a:t>
            </a:r>
            <a:r>
              <a:rPr lang="en-US" sz="1400" dirty="0" smtClean="0">
                <a:hlinkClick r:id="rId2"/>
              </a:rPr>
              <a:t>/</a:t>
            </a:r>
            <a:r>
              <a:rPr lang="en-US" sz="1400" dirty="0" smtClean="0"/>
              <a:t> 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NDACC Station Data has been mirrored at </a:t>
            </a:r>
            <a:r>
              <a:rPr lang="en-US" sz="1400" dirty="0" err="1" smtClean="0"/>
              <a:t>LaRC</a:t>
            </a:r>
            <a:r>
              <a:rPr lang="en-US" sz="1400" dirty="0" smtClean="0"/>
              <a:t> since summer 2020.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Long-term mirror period tested that format checking codes accepted equivalent files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MUSICA, RD, NCEP, GMI, and metadata files are all now at </a:t>
            </a:r>
            <a:r>
              <a:rPr lang="en-US" sz="1400" dirty="0" err="1" smtClean="0"/>
              <a:t>LaRC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Data ingest - </a:t>
            </a: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www-air.larc.nasa.gov/cgi-bin/NDscan</a:t>
            </a:r>
            <a:r>
              <a:rPr lang="en-US" sz="1400" dirty="0" smtClean="0"/>
              <a:t> </a:t>
            </a:r>
          </a:p>
          <a:p>
            <a:pPr marL="742950" lvl="1" indent="-285750">
              <a:buFontTx/>
              <a:buChar char="-"/>
            </a:pPr>
            <a:r>
              <a:rPr lang="en-US" sz="1400" dirty="0"/>
              <a:t>CAMS 27 additional checks enabled for files submitted at </a:t>
            </a:r>
            <a:r>
              <a:rPr lang="en-US" sz="1400" dirty="0" err="1" smtClean="0"/>
              <a:t>LaRC</a:t>
            </a:r>
            <a:endParaRPr lang="en-US" sz="1400" dirty="0" smtClean="0"/>
          </a:p>
          <a:p>
            <a:pPr marL="742950" lvl="1" indent="-285750">
              <a:buFontTx/>
              <a:buChar char="-"/>
            </a:pPr>
            <a:r>
              <a:rPr lang="en-US" sz="1400" b="1" dirty="0" smtClean="0">
                <a:solidFill>
                  <a:srgbClr val="0000FF"/>
                </a:solidFill>
              </a:rPr>
              <a:t>All data submission accounts transferred to </a:t>
            </a:r>
            <a:r>
              <a:rPr lang="en-US" sz="1400" b="1" dirty="0" err="1" smtClean="0">
                <a:solidFill>
                  <a:srgbClr val="0000FF"/>
                </a:solidFill>
              </a:rPr>
              <a:t>LaRC</a:t>
            </a:r>
            <a:r>
              <a:rPr lang="en-US" sz="1400" b="1" dirty="0" smtClean="0">
                <a:solidFill>
                  <a:srgbClr val="0000FF"/>
                </a:solidFill>
              </a:rPr>
              <a:t> as of 5/1/2021;</a:t>
            </a:r>
            <a:r>
              <a:rPr lang="en-US" sz="1400" dirty="0" smtClean="0"/>
              <a:t> no ingest at CPC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AWI, FMI, IMK, NCAR, U Toronto, NIWA, KIT, U St Petersburg all successfully submitting FTIR files to </a:t>
            </a:r>
            <a:r>
              <a:rPr lang="en-US" sz="1400" dirty="0" err="1" smtClean="0"/>
              <a:t>LaRC</a:t>
            </a:r>
            <a:endParaRPr lang="en-US" sz="1400" dirty="0" smtClean="0"/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IP identification only used for data submission by script</a:t>
            </a:r>
          </a:p>
          <a:p>
            <a:pPr marL="742950" lvl="1" indent="-285750">
              <a:buFontTx/>
              <a:buChar char="-"/>
            </a:pPr>
            <a:r>
              <a:rPr lang="en-US" sz="1400" dirty="0" smtClean="0"/>
              <a:t>Account / password web interface can be used from any location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76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NDACC DHF Transition – NOAA/CPC to NASA </a:t>
            </a:r>
            <a:r>
              <a:rPr lang="en-US" b="1" dirty="0" err="1" smtClean="0">
                <a:solidFill>
                  <a:srgbClr val="0000FF"/>
                </a:solidFill>
              </a:rPr>
              <a:t>LaRC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7" name="Picture 6" descr="noaal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NDACC_Logo_C10_smal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t="39061" r="7182" b="7313"/>
          <a:stretch/>
        </p:blipFill>
        <p:spPr>
          <a:xfrm>
            <a:off x="152400" y="3505200"/>
            <a:ext cx="8877299" cy="25719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12362" y="4743093"/>
            <a:ext cx="3591198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format only or check and archive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24400" y="4195397"/>
            <a:ext cx="2743199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or multiple file upload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599174" y="4419600"/>
            <a:ext cx="2313188" cy="3234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352800" y="3949946"/>
            <a:ext cx="1371600" cy="2454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52400" y="4315545"/>
            <a:ext cx="2430026" cy="29304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600200" y="3731378"/>
            <a:ext cx="2743200" cy="20322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01711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1407" y="467453"/>
            <a:ext cx="8229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</a:t>
            </a:r>
            <a:r>
              <a:rPr lang="en-US" b="1" dirty="0"/>
              <a:t>1 – duplicate DHF functionality at </a:t>
            </a:r>
            <a:r>
              <a:rPr lang="en-US" b="1" dirty="0" err="1" smtClean="0"/>
              <a:t>LaRC</a:t>
            </a:r>
            <a:r>
              <a:rPr lang="en-US" b="1" dirty="0" smtClean="0"/>
              <a:t> (continued)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User Manuals emailed to all data providers at account set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</a:t>
            </a:r>
            <a:r>
              <a:rPr lang="en-US" sz="1600" dirty="0"/>
              <a:t>download - </a:t>
            </a:r>
            <a:r>
              <a:rPr lang="en-US" sz="1600" dirty="0">
                <a:hlinkClick r:id="rId2"/>
              </a:rPr>
              <a:t>https://www-air.larc.nasa.gov/missions/ndacc</a:t>
            </a:r>
            <a:r>
              <a:rPr lang="en-US" sz="1600" dirty="0" smtClean="0">
                <a:hlinkClick r:id="rId2"/>
              </a:rPr>
              <a:t>/</a:t>
            </a:r>
            <a:r>
              <a:rPr lang="en-US" sz="1600" dirty="0" smtClean="0"/>
              <a:t> 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Web interface or script enabled for public and private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External mirrors and downstream databases, metadata </a:t>
            </a:r>
            <a:r>
              <a:rPr lang="en-US" sz="1600" dirty="0" smtClean="0"/>
              <a:t>sharing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CEDA, NILU/EVDC mirrors, partnerships with BIRA, WOUDC, C3S, ACTRIS</a:t>
            </a:r>
          </a:p>
          <a:p>
            <a:pPr marL="742950" lvl="1" indent="-285750">
              <a:buFontTx/>
              <a:buChar char="-"/>
            </a:pPr>
            <a:r>
              <a:rPr lang="en-US" sz="1600" b="1" dirty="0" smtClean="0">
                <a:solidFill>
                  <a:srgbClr val="0000FF"/>
                </a:solidFill>
              </a:rPr>
              <a:t>Completion goal 6/30/2021</a:t>
            </a:r>
          </a:p>
          <a:p>
            <a:pPr marL="742950" lvl="1" indent="-285750">
              <a:buFontTx/>
              <a:buChar char="-"/>
            </a:pP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76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NDACC DHF Transition – NOAA/CPC to NASA </a:t>
            </a:r>
            <a:r>
              <a:rPr lang="en-US" b="1" dirty="0" err="1" smtClean="0">
                <a:solidFill>
                  <a:srgbClr val="0000FF"/>
                </a:solidFill>
              </a:rPr>
              <a:t>LaRC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7" name="Picture 6" descr="noaal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NDACC_Logo_C10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962" y="3101102"/>
            <a:ext cx="8267370" cy="269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99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523" y="533400"/>
            <a:ext cx="8229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</a:t>
            </a:r>
            <a:r>
              <a:rPr lang="en-US" b="1" dirty="0"/>
              <a:t>2 – Establish full </a:t>
            </a:r>
            <a:r>
              <a:rPr lang="en-US" b="1" dirty="0" smtClean="0"/>
              <a:t>RDB at </a:t>
            </a:r>
            <a:r>
              <a:rPr lang="en-US" b="1" dirty="0" err="1" smtClean="0"/>
              <a:t>LaRC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Enable search </a:t>
            </a:r>
            <a:r>
              <a:rPr lang="en-US" sz="1600" dirty="0" smtClean="0"/>
              <a:t>engines (</a:t>
            </a:r>
            <a:r>
              <a:rPr lang="en-US" sz="1600" dirty="0" smtClean="0">
                <a:hlinkClick r:id="rId2"/>
              </a:rPr>
              <a:t>www.ndsc.ncep.noaa.gov/PI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Goal by mid-2022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762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NDACC DHF Transition – NOAA/CPC to NASA </a:t>
            </a:r>
            <a:r>
              <a:rPr lang="en-US" b="1" dirty="0" err="1" smtClean="0">
                <a:solidFill>
                  <a:srgbClr val="0000FF"/>
                </a:solidFill>
              </a:rPr>
              <a:t>LaRC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7" name="Picture 6" descr="noaal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NDACC_Logo_C10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04800" y="533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Phase </a:t>
            </a:r>
            <a:r>
              <a:rPr lang="en-US" b="1" dirty="0"/>
              <a:t>3 – Relocate NDACC </a:t>
            </a:r>
            <a:r>
              <a:rPr lang="en-US" b="1" dirty="0" smtClean="0"/>
              <a:t>website including password protected SC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hlinkClick r:id="rId6"/>
              </a:rPr>
              <a:t>www.ndacc.org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All NDACC documents, news, M&amp;A, Station tables,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Goal – several years out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936" y="335280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Enable </a:t>
            </a:r>
            <a:r>
              <a:rPr lang="en-US" sz="1600" dirty="0"/>
              <a:t>NDACC data </a:t>
            </a:r>
            <a:r>
              <a:rPr lang="en-US" sz="1600" dirty="0" smtClean="0"/>
              <a:t>tools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b="21175"/>
          <a:stretch/>
        </p:blipFill>
        <p:spPr>
          <a:xfrm>
            <a:off x="369730" y="1424738"/>
            <a:ext cx="4843317" cy="17821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7283" y="2895600"/>
            <a:ext cx="2439517" cy="2235351"/>
          </a:xfrm>
          <a:prstGeom prst="rect">
            <a:avLst/>
          </a:prstGeom>
          <a:ln w="22225">
            <a:solidFill>
              <a:srgbClr val="00B0F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8618" y="533400"/>
            <a:ext cx="2452635" cy="2226301"/>
          </a:xfrm>
          <a:prstGeom prst="rect">
            <a:avLst/>
          </a:prstGeom>
          <a:ln w="22225">
            <a:solidFill>
              <a:srgbClr val="00B0F0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9730" y="3657600"/>
            <a:ext cx="3429015" cy="1552371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2119365" y="2401621"/>
            <a:ext cx="3443235" cy="35705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791388" y="3021871"/>
            <a:ext cx="3380812" cy="53706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28749" y="2914298"/>
            <a:ext cx="4651" cy="811521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153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848600" cy="1066800"/>
          </a:xfrm>
        </p:spPr>
        <p:txBody>
          <a:bodyPr/>
          <a:lstStyle/>
          <a:p>
            <a:pPr eaLnBrk="1" hangingPunct="1"/>
            <a:r>
              <a:rPr lang="en-US" sz="3200"/>
              <a:t>Data Retrieval</a:t>
            </a:r>
            <a:br>
              <a:rPr lang="en-US" sz="3200"/>
            </a:br>
            <a:r>
              <a:rPr lang="en-US" sz="3200"/>
              <a:t>File Counts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990600" y="1219200"/>
            <a:ext cx="7162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2" name="Picture 11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7045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7" name="Picture 6" descr="noaal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NDACC_Logo_C10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171001"/>
              </p:ext>
            </p:extLst>
          </p:nvPr>
        </p:nvGraphicFramePr>
        <p:xfrm>
          <a:off x="658178" y="1006630"/>
          <a:ext cx="7761288" cy="4867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Worksheet" r:id="rId6" imgW="9436100" imgH="5918200" progId="Excel.Sheet.12">
                  <p:embed/>
                </p:oleObj>
              </mc:Choice>
              <mc:Fallback>
                <p:oleObj name="Worksheet" r:id="rId6" imgW="9436100" imgH="5918200" progId="Excel.Shee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8178" y="1006630"/>
                        <a:ext cx="7761288" cy="4867779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685800" y="228601"/>
            <a:ext cx="7772400" cy="457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kern="0" dirty="0">
                <a:solidFill>
                  <a:srgbClr val="0000FF"/>
                </a:solidFill>
              </a:rPr>
              <a:t>NDACC Data Retrieval</a:t>
            </a:r>
          </a:p>
        </p:txBody>
      </p:sp>
    </p:spTree>
    <p:extLst>
      <p:ext uri="{BB962C8B-B14F-4D97-AF65-F5344CB8AC3E}">
        <p14:creationId xmlns:p14="http://schemas.microsoft.com/office/powerpoint/2010/main" val="14553843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2" name="Picture 11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graphicFrame>
        <p:nvGraphicFramePr>
          <p:cNvPr id="16" name="Group 5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813002"/>
              </p:ext>
            </p:extLst>
          </p:nvPr>
        </p:nvGraphicFramePr>
        <p:xfrm>
          <a:off x="228600" y="722701"/>
          <a:ext cx="8686800" cy="5525699"/>
        </p:xfrm>
        <a:graphic>
          <a:graphicData uri="http://schemas.openxmlformats.org/drawingml/2006/table">
            <a:tbl>
              <a:tblPr/>
              <a:tblGrid>
                <a:gridCol w="96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5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05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05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98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98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81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files in database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file transfers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Instr.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files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 (Private)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Anon ftp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3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Bksnde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2640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Brewer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2516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2610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18403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16597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17823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Dobson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7331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8459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6933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50909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54177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45444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16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Dustsonde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1822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FTIR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6124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6844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6199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43857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59966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54302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Lidar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17378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20026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18884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10068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106076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131482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116472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32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Mwave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26930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34866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41397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135123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139221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135488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89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O3sonde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43805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45053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38870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4965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3143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311013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297519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299949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7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Spt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UV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3560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3692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3846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17145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21503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17204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9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UV Vis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48437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5235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307776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299341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212064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9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WVsonde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6409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8311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1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158018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180041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126616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7186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14674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1001173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1031941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908566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85800" y="228601"/>
            <a:ext cx="7772400" cy="457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kern="0" dirty="0">
                <a:solidFill>
                  <a:srgbClr val="0000FF"/>
                </a:solidFill>
              </a:rPr>
              <a:t>NDACC Data Retrieval</a:t>
            </a:r>
          </a:p>
        </p:txBody>
      </p:sp>
    </p:spTree>
    <p:extLst>
      <p:ext uri="{BB962C8B-B14F-4D97-AF65-F5344CB8AC3E}">
        <p14:creationId xmlns:p14="http://schemas.microsoft.com/office/powerpoint/2010/main" val="1662762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914400"/>
            <a:ext cx="5029200" cy="10668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IRWG Data Submission Status</a:t>
            </a:r>
            <a:endParaRPr lang="en-US" sz="32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990600" y="1219200"/>
            <a:ext cx="7162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2" name="Picture 11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3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848600" cy="457200"/>
          </a:xfrm>
        </p:spPr>
        <p:txBody>
          <a:bodyPr/>
          <a:lstStyle/>
          <a:p>
            <a:pPr eaLnBrk="1" hangingPunct="1"/>
            <a:r>
              <a:rPr lang="en-US" sz="2400" dirty="0"/>
              <a:t>Top </a:t>
            </a:r>
            <a:r>
              <a:rPr lang="en-US" sz="2400" dirty="0" smtClean="0"/>
              <a:t>2020 </a:t>
            </a:r>
            <a:r>
              <a:rPr lang="en-US" sz="2400" dirty="0"/>
              <a:t>Data Users: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4" name="Picture 13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521970"/>
              </p:ext>
            </p:extLst>
          </p:nvPr>
        </p:nvGraphicFramePr>
        <p:xfrm>
          <a:off x="152400" y="752032"/>
          <a:ext cx="8839199" cy="3420680"/>
        </p:xfrm>
        <a:graphic>
          <a:graphicData uri="http://schemas.openxmlformats.org/drawingml/2006/table">
            <a:tbl>
              <a:tblPr firstRow="1" firstCol="1" bandRow="1"/>
              <a:tblGrid>
                <a:gridCol w="659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93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13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2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14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4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Rank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Count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Institution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Rank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Count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Institution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206037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University of Science and Technology, China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16307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USAFL, NASA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134922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University of Toronto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13432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Elisa  (broadband Estonia)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134919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Comcast (broadband, USA)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13142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Vodafone,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Broadband,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Italy)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80238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LaRC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NASA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12244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Karlsruhe Inst. of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Tech., Germany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75686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EVDC, NILU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10397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OHP, France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63488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Jussieu</a:t>
                      </a: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France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10266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Obs. Met. </a:t>
                      </a:r>
                      <a:r>
                        <a:rPr lang="en-US" sz="1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Aeronomy</a:t>
                      </a:r>
                      <a:r>
                        <a:rPr lang="en-US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(OMA), Brussels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44448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New Zealand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6948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DWD, Germany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27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18343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BIRA, Belgium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6855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 Bern, Germany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17103</a:t>
                      </a:r>
                      <a:endParaRPr lang="en-US" sz="16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anose="020F0502020204030204" pitchFamily="34" charset="0"/>
                        </a:rPr>
                        <a:t>Gprs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 EE</a:t>
                      </a:r>
                      <a:endParaRPr lang="en-US" sz="16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6396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NASA 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4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17102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ECMWF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5426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Obs. St Michel, France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19100" y="4557996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Top </a:t>
            </a:r>
            <a:r>
              <a:rPr lang="en-US" sz="1600" b="1" dirty="0" smtClean="0"/>
              <a:t>2019 </a:t>
            </a:r>
            <a:r>
              <a:rPr lang="en-US" sz="1600" b="1" dirty="0"/>
              <a:t>Data Users:  </a:t>
            </a:r>
            <a:r>
              <a:rPr lang="en-US" sz="1600" dirty="0" smtClean="0"/>
              <a:t>Chinese </a:t>
            </a:r>
            <a:r>
              <a:rPr lang="en-US" sz="1600" dirty="0" err="1" smtClean="0"/>
              <a:t>Acad</a:t>
            </a:r>
            <a:r>
              <a:rPr lang="en-US" sz="1600" dirty="0" smtClean="0"/>
              <a:t> of Science(249590), Rutherford Appleton (152526)</a:t>
            </a:r>
            <a:endParaRPr lang="en-US" sz="1600" dirty="0"/>
          </a:p>
          <a:p>
            <a:r>
              <a:rPr lang="en-US" sz="1600" b="1" dirty="0" smtClean="0"/>
              <a:t>Top </a:t>
            </a:r>
            <a:r>
              <a:rPr lang="en-US" sz="1600" b="1" dirty="0"/>
              <a:t>2018 Data Users:  </a:t>
            </a:r>
            <a:r>
              <a:rPr lang="en-US" sz="1600" dirty="0" err="1"/>
              <a:t>Bira</a:t>
            </a:r>
            <a:r>
              <a:rPr lang="en-US" sz="1600" dirty="0"/>
              <a:t>, Belgium (263667), NASA GSFC (257647)</a:t>
            </a:r>
          </a:p>
          <a:p>
            <a:r>
              <a:rPr lang="en-US" sz="1600" b="1" dirty="0"/>
              <a:t>Top 2017 Data Users:  </a:t>
            </a:r>
            <a:r>
              <a:rPr lang="en-US" sz="1600" dirty="0"/>
              <a:t>Telecom, Netherlands (403659); </a:t>
            </a:r>
            <a:r>
              <a:rPr lang="en-US" sz="1600" dirty="0" err="1"/>
              <a:t>Obs</a:t>
            </a:r>
            <a:r>
              <a:rPr lang="en-US" sz="1600" dirty="0"/>
              <a:t> Midi-Pyrenees (35447)</a:t>
            </a:r>
          </a:p>
          <a:p>
            <a:r>
              <a:rPr lang="en-US" sz="1600" b="1" dirty="0"/>
              <a:t>Top 2016 Data Users:  </a:t>
            </a:r>
            <a:r>
              <a:rPr lang="en-US" sz="1600" dirty="0"/>
              <a:t>Univ. Leeds (120528); US EPA (111587)</a:t>
            </a:r>
          </a:p>
        </p:txBody>
      </p:sp>
    </p:spTree>
    <p:extLst>
      <p:ext uri="{BB962C8B-B14F-4D97-AF65-F5344CB8AC3E}">
        <p14:creationId xmlns:p14="http://schemas.microsoft.com/office/powerpoint/2010/main" val="1684538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"/>
            <a:ext cx="8839200" cy="457200"/>
          </a:xfrm>
        </p:spPr>
        <p:txBody>
          <a:bodyPr/>
          <a:lstStyle/>
          <a:p>
            <a:pPr eaLnBrk="1" hangingPunct="1"/>
            <a:r>
              <a:rPr lang="en-US" sz="2000" b="1" dirty="0" smtClean="0">
                <a:solidFill>
                  <a:srgbClr val="0000FF"/>
                </a:solidFill>
              </a:rPr>
              <a:t>IRWG Data Submission Status – Continuing Measurements (</a:t>
            </a:r>
            <a:r>
              <a:rPr lang="en-US" sz="2000" b="1" dirty="0" smtClean="0">
                <a:solidFill>
                  <a:srgbClr val="0000FF"/>
                </a:solidFill>
              </a:rPr>
              <a:t>5/27/21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" cy="685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1066800" y="1219200"/>
            <a:ext cx="7162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600200" y="60960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>
              <a:solidFill>
                <a:schemeClr val="accent2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82730"/>
              </p:ext>
            </p:extLst>
          </p:nvPr>
        </p:nvGraphicFramePr>
        <p:xfrm>
          <a:off x="76199" y="685800"/>
          <a:ext cx="8991601" cy="46586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8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76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02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Site / PI</a:t>
                      </a:r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Ames</a:t>
                      </a:r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HDF</a:t>
                      </a:r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Instrument name (HDF) </a:t>
                      </a:r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Last archive date</a:t>
                      </a:r>
                      <a:endParaRPr lang="en-US" sz="14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Comments</a:t>
                      </a:r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Eureka / Strong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06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utoronto001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Ny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600" b="1" baseline="0" dirty="0" err="1" smtClean="0">
                          <a:solidFill>
                            <a:srgbClr val="00B050"/>
                          </a:solidFill>
                        </a:rPr>
                        <a:t>Alesund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Notholt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92 – 09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02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awi001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2020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Thule / Hannigan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99 – 07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99 –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ncar001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Kiruna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Blumenstock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96 – 07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96 –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21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kit001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Harestua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Mellqvist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94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09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cth002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St Petersburg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Polykov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09 – 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spbu001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Bremen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Notholt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02 – 11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00 – 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iup001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Was Blue in 2020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Zugspitze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Sussmann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 – 05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 – 21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ifu001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Jungfraujoch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Mahieu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92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ugl002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Toronto / Strong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02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utoronto002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64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Rikubetsu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Nagahama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– 04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unagoya001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3" name="Picture 12" descr="noaal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NDACC_Logo_C10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95458" y="5359653"/>
            <a:ext cx="84591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sets that have data submitted up to May 2020</a:t>
            </a:r>
            <a:r>
              <a:rPr lang="en-US" sz="1400" dirty="0"/>
              <a:t> (data up to date) shows the </a:t>
            </a:r>
            <a:r>
              <a:rPr lang="en-US" sz="1400" b="1" dirty="0">
                <a:solidFill>
                  <a:srgbClr val="00B050"/>
                </a:solidFill>
              </a:rPr>
              <a:t>line in green.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sets with submissions this year, but not up to date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FF"/>
                </a:solidFill>
              </a:rPr>
              <a:t>are in  blue.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sets submitted in last two years, but not in the last year </a:t>
            </a:r>
            <a:r>
              <a:rPr lang="en-US" sz="1400" dirty="0"/>
              <a:t>shows the</a:t>
            </a:r>
            <a:r>
              <a:rPr lang="en-US" sz="1400" b="1" dirty="0"/>
              <a:t> line in black.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significantly out of date </a:t>
            </a:r>
            <a:r>
              <a:rPr lang="en-US" sz="1400" dirty="0"/>
              <a:t>shows the </a:t>
            </a:r>
            <a:r>
              <a:rPr lang="en-US" sz="1400" b="1" dirty="0">
                <a:solidFill>
                  <a:srgbClr val="C00000"/>
                </a:solidFill>
              </a:rPr>
              <a:t>line in red.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" cy="685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1066800" y="1219200"/>
            <a:ext cx="7162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1600200" y="60960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>
              <a:solidFill>
                <a:schemeClr val="accent2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402151"/>
              </p:ext>
            </p:extLst>
          </p:nvPr>
        </p:nvGraphicFramePr>
        <p:xfrm>
          <a:off x="76199" y="685800"/>
          <a:ext cx="9067801" cy="428382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57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0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0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5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25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25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545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PI</a:t>
                      </a:r>
                      <a:endParaRPr lang="en-US" sz="1600" b="1" dirty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Ames</a:t>
                      </a:r>
                      <a:endParaRPr lang="en-US" sz="1600" b="1" dirty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HDF</a:t>
                      </a:r>
                      <a:endParaRPr lang="en-US" sz="1600" b="1" dirty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Instrument name</a:t>
                      </a:r>
                      <a:r>
                        <a:rPr lang="en-US" sz="1600" b="1" baseline="0" dirty="0" smtClean="0"/>
                        <a:t> (HDF)</a:t>
                      </a:r>
                      <a:endParaRPr lang="en-US" sz="1600" b="1" dirty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Last Archive Date</a:t>
                      </a:r>
                      <a:endParaRPr lang="en-US" sz="1600" b="1" dirty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Comments</a:t>
                      </a:r>
                      <a:endParaRPr lang="en-US" sz="1600" b="1" dirty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Boulder / Hannigan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10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ncar003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New as</a:t>
                      </a:r>
                      <a:r>
                        <a:rPr lang="en-US" sz="1400" b="1" baseline="0" dirty="0" smtClean="0"/>
                        <a:t> affiliated</a:t>
                      </a:r>
                      <a:endParaRPr lang="en-US" sz="1400" b="1" dirty="0" smtClean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52380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Izana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 / Schneider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99 – 07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99 – 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kit002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303827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Mauna Loa / Hannigan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 – 07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 –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ncar002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480228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Altzomoni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Grutter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12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unam001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Paramaribo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Warneke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04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awi019 &amp;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awi028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Was Blue in 2020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Maido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 / De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Maziere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13 – 20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iasb003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Was Blue in 2020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45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Wollongong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Jones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95 – 08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96 – 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uow001</a:t>
                      </a:r>
                      <a:r>
                        <a:rPr lang="en-US" sz="1600" b="1" baseline="0" dirty="0" smtClean="0">
                          <a:solidFill>
                            <a:srgbClr val="00B050"/>
                          </a:solidFill>
                        </a:rPr>
                        <a:t> &amp;uow002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12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Lauder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Smale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90 – 09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90 – 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niwa001, 2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Arrival Heights / </a:t>
                      </a:r>
                      <a:r>
                        <a:rPr lang="en-US" sz="1600" b="1" dirty="0" err="1" smtClean="0">
                          <a:solidFill>
                            <a:srgbClr val="00B050"/>
                          </a:solidFill>
                        </a:rPr>
                        <a:t>Smale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97 – 09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96 – 20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niwa003,4,5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B050"/>
                          </a:solidFill>
                        </a:rPr>
                        <a:t>2021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6" marR="91436" marT="45733" marB="457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5961033"/>
            <a:ext cx="883920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B050"/>
                </a:solidFill>
              </a:rPr>
              <a:t>All stations now up to date through 5/2020.  Increase of 3 stations from last year.</a:t>
            </a:r>
            <a:endParaRPr lang="en-US" sz="1700" b="1" dirty="0">
              <a:solidFill>
                <a:srgbClr val="00B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4" name="Picture 13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95458" y="4953000"/>
            <a:ext cx="84591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sets that have data submitted up to May 2020</a:t>
            </a:r>
            <a:r>
              <a:rPr lang="en-US" sz="1400" dirty="0"/>
              <a:t> (data up to date) shows the </a:t>
            </a:r>
            <a:r>
              <a:rPr lang="en-US" sz="1400" b="1" dirty="0">
                <a:solidFill>
                  <a:srgbClr val="00B050"/>
                </a:solidFill>
              </a:rPr>
              <a:t>line in green.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sets with submissions this year, but not up to date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0000FF"/>
                </a:solidFill>
              </a:rPr>
              <a:t>are in  blue.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sets submitted in last two years, but not in the last year </a:t>
            </a:r>
            <a:r>
              <a:rPr lang="en-US" sz="1400" dirty="0"/>
              <a:t>shows the</a:t>
            </a:r>
            <a:r>
              <a:rPr lang="en-US" sz="1400" b="1" dirty="0"/>
              <a:t> line in black.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1400" u="sng" dirty="0"/>
              <a:t>Data significantly out of date </a:t>
            </a:r>
            <a:r>
              <a:rPr lang="en-US" sz="1400" dirty="0"/>
              <a:t>shows the </a:t>
            </a:r>
            <a:r>
              <a:rPr lang="en-US" sz="1400" b="1" dirty="0">
                <a:solidFill>
                  <a:srgbClr val="C00000"/>
                </a:solidFill>
              </a:rPr>
              <a:t>line in red.</a:t>
            </a:r>
            <a:endParaRPr lang="en-US" sz="1400" dirty="0"/>
          </a:p>
        </p:txBody>
      </p:sp>
      <p:sp>
        <p:nvSpPr>
          <p:cNvPr id="2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28600"/>
            <a:ext cx="8839200" cy="457200"/>
          </a:xfrm>
        </p:spPr>
        <p:txBody>
          <a:bodyPr/>
          <a:lstStyle/>
          <a:p>
            <a:pPr eaLnBrk="1" hangingPunct="1"/>
            <a:r>
              <a:rPr lang="en-US" sz="2000" b="1" dirty="0" smtClean="0">
                <a:solidFill>
                  <a:srgbClr val="0000FF"/>
                </a:solidFill>
              </a:rPr>
              <a:t>IRWG Data Submission Status – Continuing Measurements (</a:t>
            </a:r>
            <a:r>
              <a:rPr lang="en-US" sz="2000" b="1" dirty="0" smtClean="0">
                <a:solidFill>
                  <a:srgbClr val="0000FF"/>
                </a:solidFill>
              </a:rPr>
              <a:t>5/27/21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" cy="685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1066800" y="1219200"/>
            <a:ext cx="7162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37452"/>
              </p:ext>
            </p:extLst>
          </p:nvPr>
        </p:nvGraphicFramePr>
        <p:xfrm>
          <a:off x="190502" y="575913"/>
          <a:ext cx="8762996" cy="5139207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108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52399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62287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Site / PI</a:t>
                      </a:r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C2H6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CH4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ClONO2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CO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solidFill>
                            <a:srgbClr val="00B050"/>
                          </a:solidFill>
                        </a:rPr>
                        <a:t>HCl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HCN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HF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HNO3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N2O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solidFill>
                            <a:srgbClr val="00B050"/>
                          </a:solidFill>
                        </a:rPr>
                        <a:t>O3</a:t>
                      </a:r>
                      <a:endParaRPr lang="en-US" sz="9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/>
                        <a:t>Other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r>
                        <a:rPr lang="en-US" sz="900" b="1" dirty="0" smtClean="0"/>
                        <a:t>Improved?</a:t>
                      </a:r>
                      <a:endParaRPr lang="en-US" sz="9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Eureka / Strong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Ny</a:t>
                      </a:r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Alesund</a:t>
                      </a:r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Notholt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Thule / Hannigan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Kiruna/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Blumenstock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err="1" smtClean="0">
                          <a:solidFill>
                            <a:srgbClr val="FF0000"/>
                          </a:solidFill>
                        </a:rPr>
                        <a:t>Harestua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/ </a:t>
                      </a:r>
                      <a:r>
                        <a:rPr lang="en-US" sz="1000" b="1" dirty="0" err="1" smtClean="0">
                          <a:solidFill>
                            <a:srgbClr val="FF0000"/>
                          </a:solidFill>
                        </a:rPr>
                        <a:t>Mellqvist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1 additional required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2917488788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St. Petersburg/ Makarova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Bremen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/ </a:t>
                      </a:r>
                      <a:r>
                        <a:rPr lang="en-US" sz="1000" b="1" dirty="0" err="1" smtClean="0">
                          <a:solidFill>
                            <a:srgbClr val="0000FF"/>
                          </a:solidFill>
                        </a:rPr>
                        <a:t>Notholt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No change</a:t>
                      </a: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Zugspitze 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Sussmann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Jungfraujoch</a:t>
                      </a:r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Mahieu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Toronto / Strong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No change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Rikubetsu</a:t>
                      </a:r>
                      <a:r>
                        <a:rPr lang="en-US" sz="10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000" b="1" baseline="0" dirty="0" err="1" smtClean="0">
                          <a:solidFill>
                            <a:srgbClr val="00B050"/>
                          </a:solidFill>
                        </a:rPr>
                        <a:t>Nagahama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Boulder / Hannigan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New as affiliated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160010662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Izana</a:t>
                      </a:r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Blumenstock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Mauna Loa</a:t>
                      </a:r>
                      <a:r>
                        <a:rPr lang="en-US" sz="1000" b="1" baseline="0" dirty="0" smtClean="0">
                          <a:solidFill>
                            <a:srgbClr val="00B050"/>
                          </a:solidFill>
                        </a:rPr>
                        <a:t> / Hannigan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err="1" smtClean="0">
                          <a:solidFill>
                            <a:srgbClr val="0000FF"/>
                          </a:solidFill>
                        </a:rPr>
                        <a:t>Altzomoni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 / </a:t>
                      </a:r>
                      <a:r>
                        <a:rPr lang="en-US" sz="1000" b="1" dirty="0" err="1" smtClean="0">
                          <a:solidFill>
                            <a:srgbClr val="0000FF"/>
                          </a:solidFill>
                        </a:rPr>
                        <a:t>Grutter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No change</a:t>
                      </a:r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Paramaribo / </a:t>
                      </a:r>
                      <a:r>
                        <a:rPr lang="en-US" sz="1000" b="1" dirty="0" err="1" smtClean="0">
                          <a:solidFill>
                            <a:srgbClr val="0000FF"/>
                          </a:solidFill>
                        </a:rPr>
                        <a:t>Notholt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No</a:t>
                      </a:r>
                      <a:r>
                        <a:rPr lang="en-US" sz="1000" b="1" baseline="0" dirty="0" smtClean="0"/>
                        <a:t> change</a:t>
                      </a:r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</a:rPr>
                        <a:t>Reunion </a:t>
                      </a:r>
                      <a:r>
                        <a:rPr lang="en-US" sz="1000" b="1" baseline="0" dirty="0" err="1" smtClean="0">
                          <a:solidFill>
                            <a:srgbClr val="0000FF"/>
                          </a:solidFill>
                        </a:rPr>
                        <a:t>Maido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</a:rPr>
                        <a:t> / </a:t>
                      </a:r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De </a:t>
                      </a:r>
                      <a:r>
                        <a:rPr lang="en-US" sz="1000" b="1" dirty="0" err="1" smtClean="0">
                          <a:solidFill>
                            <a:srgbClr val="0000FF"/>
                          </a:solidFill>
                        </a:rPr>
                        <a:t>Maziere</a:t>
                      </a:r>
                      <a:r>
                        <a:rPr lang="en-US" sz="1000" b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x</a:t>
                      </a:r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No</a:t>
                      </a:r>
                      <a:r>
                        <a:rPr lang="en-US" sz="1000" b="1" baseline="0" dirty="0" smtClean="0"/>
                        <a:t> change</a:t>
                      </a:r>
                      <a:endParaRPr lang="en-US" sz="1000" b="1" dirty="0" smtClean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00FF"/>
                          </a:solidFill>
                        </a:rPr>
                        <a:t>Wollongong / Jones</a:t>
                      </a:r>
                      <a:endParaRPr lang="en-US" sz="1000" b="1" dirty="0">
                        <a:solidFill>
                          <a:srgbClr val="0000FF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No</a:t>
                      </a:r>
                      <a:r>
                        <a:rPr lang="en-US" sz="1000" b="1" baseline="0" dirty="0" smtClean="0"/>
                        <a:t> change</a:t>
                      </a:r>
                      <a:endParaRPr lang="en-US" sz="1000" b="1" dirty="0" smtClean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Lauder 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Smale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2153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Arrival Heights / </a:t>
                      </a: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</a:rPr>
                        <a:t>Smale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rgbClr val="0000FF"/>
                </a:solidFill>
              </a:rPr>
              <a:t>IRWG Reported Species in HDF files</a:t>
            </a:r>
            <a:endParaRPr lang="en-US" sz="2000" b="1" kern="0" dirty="0" smtClean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9400" y="574280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* Changes from 2020 in Blue </a:t>
            </a:r>
            <a:r>
              <a:rPr lang="en-US" sz="1200" b="1" dirty="0" smtClean="0">
                <a:solidFill>
                  <a:srgbClr val="0000FF"/>
                </a:solidFill>
              </a:rPr>
              <a:t>X</a:t>
            </a:r>
            <a:endParaRPr lang="en-US" sz="1200" b="1" dirty="0">
              <a:solidFill>
                <a:srgbClr val="0000FF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6" name="Picture 15" descr="noaal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6" descr="NDACC_Logo_C10_smal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85800" y="5754469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Each Station / PI reporting all </a:t>
            </a:r>
            <a:r>
              <a:rPr lang="en-US" sz="1200" b="1" dirty="0">
                <a:solidFill>
                  <a:srgbClr val="00B050"/>
                </a:solidFill>
              </a:rPr>
              <a:t>10</a:t>
            </a:r>
            <a:r>
              <a:rPr lang="en-US" sz="1200" dirty="0"/>
              <a:t> required species is shown in </a:t>
            </a:r>
            <a:r>
              <a:rPr lang="en-US" sz="1200" b="1" dirty="0" smtClean="0">
                <a:solidFill>
                  <a:srgbClr val="00B050"/>
                </a:solidFill>
              </a:rPr>
              <a:t>GREEN</a:t>
            </a:r>
            <a:endParaRPr lang="en-US" sz="1200" dirty="0"/>
          </a:p>
          <a:p>
            <a:r>
              <a:rPr lang="en-US" sz="1200" dirty="0"/>
              <a:t>Each Station / PI reporting with </a:t>
            </a:r>
            <a:r>
              <a:rPr lang="en-US" sz="1200" b="1" dirty="0">
                <a:solidFill>
                  <a:srgbClr val="0000FF"/>
                </a:solidFill>
              </a:rPr>
              <a:t>8-9</a:t>
            </a:r>
            <a:r>
              <a:rPr lang="en-US" sz="1200" dirty="0"/>
              <a:t> required species is shown in </a:t>
            </a:r>
            <a:r>
              <a:rPr lang="en-US" sz="1200" b="1" dirty="0" smtClean="0">
                <a:solidFill>
                  <a:srgbClr val="0000FF"/>
                </a:solidFill>
              </a:rPr>
              <a:t>BLUE</a:t>
            </a:r>
            <a:endParaRPr lang="en-US" sz="1200" dirty="0"/>
          </a:p>
          <a:p>
            <a:r>
              <a:rPr lang="en-US" sz="1200" dirty="0"/>
              <a:t>Each Station / PI reporting </a:t>
            </a:r>
            <a:r>
              <a:rPr lang="en-US" sz="1200" b="1" dirty="0">
                <a:solidFill>
                  <a:srgbClr val="FF0000"/>
                </a:solidFill>
              </a:rPr>
              <a:t>7 or less </a:t>
            </a:r>
            <a:r>
              <a:rPr lang="en-US" sz="1200" dirty="0"/>
              <a:t>required species is shown in </a:t>
            </a:r>
            <a:r>
              <a:rPr lang="en-US" sz="1200" b="1" dirty="0">
                <a:solidFill>
                  <a:srgbClr val="FF0000"/>
                </a:solidFill>
              </a:rPr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240095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914400"/>
            <a:ext cx="5029200" cy="10668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IRWG Documentation Status</a:t>
            </a:r>
            <a:endParaRPr lang="en-US" sz="32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990600" y="1219200"/>
            <a:ext cx="7162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44738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2" name="Picture 11" descr="noaal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NDACC_Logo_C10_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2008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405"/>
            <a:ext cx="4724400" cy="480039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" cy="685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533400" y="381000"/>
            <a:ext cx="80200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00FF"/>
                </a:solidFill>
              </a:rPr>
              <a:t>Visibility:  </a:t>
            </a:r>
            <a:r>
              <a:rPr lang="en-US" sz="1600" b="1" dirty="0" smtClean="0"/>
              <a:t>With redesign of NDACC Web Pages the dataset level </a:t>
            </a:r>
            <a:r>
              <a:rPr lang="en-US" sz="1600" b="1" dirty="0">
                <a:solidFill>
                  <a:srgbClr val="FF0000"/>
                </a:solidFill>
              </a:rPr>
              <a:t>M</a:t>
            </a:r>
            <a:r>
              <a:rPr lang="en-US" sz="1600" b="1" dirty="0" smtClean="0">
                <a:solidFill>
                  <a:srgbClr val="FF0000"/>
                </a:solidFill>
              </a:rPr>
              <a:t>etadata </a:t>
            </a:r>
            <a:r>
              <a:rPr lang="en-US" sz="1600" b="1" dirty="0">
                <a:solidFill>
                  <a:srgbClr val="FF0000"/>
                </a:solidFill>
              </a:rPr>
              <a:t>F</a:t>
            </a:r>
            <a:r>
              <a:rPr lang="en-US" sz="1600" b="1" dirty="0" smtClean="0">
                <a:solidFill>
                  <a:srgbClr val="FF0000"/>
                </a:solidFill>
              </a:rPr>
              <a:t>iles AND M&amp;A Directory entries</a:t>
            </a:r>
            <a:r>
              <a:rPr lang="en-US" sz="1600" b="1" dirty="0" smtClean="0"/>
              <a:t> are now easily discoverable by the user.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600200" y="60960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>
              <a:solidFill>
                <a:schemeClr val="accent2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81038" y="762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kern="0" dirty="0" smtClean="0">
                <a:solidFill>
                  <a:srgbClr val="0000FF"/>
                </a:solidFill>
              </a:rPr>
              <a:t>More About Documentation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4682986" y="4816600"/>
            <a:ext cx="1184414" cy="44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682986" y="2083928"/>
            <a:ext cx="1138234" cy="273267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867400" y="3086100"/>
            <a:ext cx="2899744" cy="217170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077200" y="2590800"/>
            <a:ext cx="609600" cy="0"/>
          </a:xfrm>
          <a:prstGeom prst="line">
            <a:avLst/>
          </a:prstGeom>
          <a:ln w="254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220" y="2110989"/>
            <a:ext cx="2945924" cy="945216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72200" y="1066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station has a page at www.ndacc.org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105400"/>
            <a:ext cx="1178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List of Instruments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971800" y="1245143"/>
            <a:ext cx="3208234" cy="14482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178020" y="4953002"/>
            <a:ext cx="0" cy="7518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178020" y="5704820"/>
            <a:ext cx="193580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178020" y="4953000"/>
            <a:ext cx="193580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26" name="Picture 25" descr="noaal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6" descr="NDACC_Logo_C10_smal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93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21" y="4191000"/>
            <a:ext cx="3588158" cy="879078"/>
          </a:xfrm>
          <a:prstGeom prst="rect">
            <a:avLst/>
          </a:prstGeom>
          <a:noFill/>
          <a:ln w="25400">
            <a:solidFill>
              <a:srgbClr val="CC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55388"/>
            <a:ext cx="3038475" cy="104833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83597"/>
            <a:ext cx="2945924" cy="945216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" cy="685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1295400" y="637090"/>
            <a:ext cx="2895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/>
              <a:t>Tabs on left access Data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600200" y="60960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>
              <a:solidFill>
                <a:schemeClr val="accent2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81038" y="76200"/>
            <a:ext cx="777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b="1" kern="0" dirty="0" smtClean="0">
                <a:solidFill>
                  <a:srgbClr val="0000FF"/>
                </a:solidFill>
              </a:rPr>
              <a:t>More About Documentation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191000" y="3338010"/>
            <a:ext cx="0" cy="115779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191000" y="1524000"/>
            <a:ext cx="0" cy="121920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267075" y="1584998"/>
            <a:ext cx="466726" cy="0"/>
          </a:xfrm>
          <a:prstGeom prst="straightConnector1">
            <a:avLst/>
          </a:prstGeom>
          <a:ln w="25400"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0" name="TextBox 10239"/>
          <p:cNvSpPr txBox="1"/>
          <p:nvPr/>
        </p:nvSpPr>
        <p:spPr>
          <a:xfrm>
            <a:off x="4495800" y="1603802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One click </a:t>
            </a:r>
            <a:r>
              <a:rPr lang="en-US" sz="1200" b="1" dirty="0" smtClean="0">
                <a:solidFill>
                  <a:srgbClr val="0000FF"/>
                </a:solidFill>
              </a:rPr>
              <a:t>to metadata file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0241" name="TextBox 10240"/>
          <p:cNvSpPr txBox="1"/>
          <p:nvPr/>
        </p:nvSpPr>
        <p:spPr>
          <a:xfrm>
            <a:off x="225221" y="5681246"/>
            <a:ext cx="8766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Submit new metadata files and M&amp;A Changes </a:t>
            </a:r>
            <a:r>
              <a:rPr lang="en-US" sz="1600" dirty="0" smtClean="0"/>
              <a:t>via email to DHF (Jeannette.Wild@noaa.gov).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32863"/>
            <a:ext cx="4495800" cy="924937"/>
          </a:xfrm>
          <a:prstGeom prst="rect">
            <a:avLst/>
          </a:prstGeom>
          <a:noFill/>
          <a:ln w="254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4191000" y="4495800"/>
            <a:ext cx="381000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191000" y="1533970"/>
            <a:ext cx="1524000" cy="0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733800" y="1570166"/>
            <a:ext cx="0" cy="1173034"/>
          </a:xfrm>
          <a:prstGeom prst="line">
            <a:avLst/>
          </a:prstGeom>
          <a:ln w="254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3657600" y="3352800"/>
            <a:ext cx="2" cy="838200"/>
          </a:xfrm>
          <a:prstGeom prst="straightConnector1">
            <a:avLst/>
          </a:prstGeom>
          <a:ln w="25400">
            <a:solidFill>
              <a:srgbClr val="CC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495800" y="380553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One click </a:t>
            </a:r>
            <a:r>
              <a:rPr lang="en-US" sz="1200" b="1" dirty="0" smtClean="0">
                <a:solidFill>
                  <a:srgbClr val="7030A0"/>
                </a:solidFill>
              </a:rPr>
              <a:t>to M&amp;A Directory entry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19200" y="2667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One click </a:t>
            </a:r>
            <a:r>
              <a:rPr lang="en-US" sz="1200" b="1" dirty="0" smtClean="0"/>
              <a:t>to </a:t>
            </a:r>
          </a:p>
          <a:p>
            <a:r>
              <a:rPr lang="en-US" sz="1200" b="1" dirty="0" smtClean="0"/>
              <a:t>data directories</a:t>
            </a:r>
          </a:p>
          <a:p>
            <a:r>
              <a:rPr lang="en-US" sz="1200" b="1" dirty="0" smtClean="0">
                <a:solidFill>
                  <a:srgbClr val="CC6600"/>
                </a:solidFill>
              </a:rPr>
              <a:t>HDF</a:t>
            </a:r>
            <a:r>
              <a:rPr lang="en-US" sz="1200" b="1" dirty="0" smtClean="0"/>
              <a:t>  </a:t>
            </a:r>
            <a:r>
              <a:rPr lang="en-US" sz="1200" b="1" dirty="0" smtClean="0">
                <a:solidFill>
                  <a:srgbClr val="00B050"/>
                </a:solidFill>
              </a:rPr>
              <a:t>Ames</a:t>
            </a:r>
            <a:endParaRPr lang="en-US" sz="1200" b="1" dirty="0">
              <a:solidFill>
                <a:srgbClr val="00B050"/>
              </a:solidFill>
            </a:endParaRPr>
          </a:p>
        </p:txBody>
      </p:sp>
      <p:pic>
        <p:nvPicPr>
          <p:cNvPr id="206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95400"/>
            <a:ext cx="3147671" cy="2383176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6" name="Text Box 6"/>
          <p:cNvSpPr txBox="1">
            <a:spLocks noChangeArrowheads="1"/>
          </p:cNvSpPr>
          <p:nvPr/>
        </p:nvSpPr>
        <p:spPr bwMode="auto">
          <a:xfrm>
            <a:off x="4048864" y="626691"/>
            <a:ext cx="4333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7713" eaLnBrk="0" hangingPunct="0"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7713" eaLnBrk="0" fontAlgn="base" hangingPunct="0">
              <a:spcBef>
                <a:spcPct val="0"/>
              </a:spcBef>
              <a:spcAft>
                <a:spcPct val="0"/>
              </a:spcAft>
              <a:tabLst>
                <a:tab pos="2393950" algn="l"/>
                <a:tab pos="3490913" algn="l"/>
                <a:tab pos="4006850" algn="l"/>
                <a:tab pos="50371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dirty="0" smtClean="0"/>
              <a:t>Tabs on right access Documentation</a:t>
            </a:r>
          </a:p>
        </p:txBody>
      </p:sp>
      <p:sp>
        <p:nvSpPr>
          <p:cNvPr id="2067" name="Rectangle 2066"/>
          <p:cNvSpPr/>
          <p:nvPr/>
        </p:nvSpPr>
        <p:spPr>
          <a:xfrm>
            <a:off x="76200" y="616292"/>
            <a:ext cx="3771900" cy="4793908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ffectLst>
            <a:glow rad="25400">
              <a:schemeClr val="accent4">
                <a:satMod val="175000"/>
                <a:alpha val="2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4021090" y="616292"/>
            <a:ext cx="5046710" cy="4793908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effectLst>
            <a:glow rad="25400">
              <a:schemeClr val="accent4">
                <a:satMod val="175000"/>
                <a:alpha val="2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35" name="Picture 34" descr="noaal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 descr="NDACC_Logo_C10_small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39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64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85800" cy="685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600200" y="6096000"/>
            <a:ext cx="3810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>
              <a:solidFill>
                <a:schemeClr val="accent2"/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81038" y="762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b="1" kern="0" dirty="0" smtClean="0">
                <a:solidFill>
                  <a:srgbClr val="0000FF"/>
                </a:solidFill>
              </a:rPr>
              <a:t>Metadata Status – Continuing Measurements</a:t>
            </a:r>
            <a:endParaRPr lang="en-US" sz="2000" b="1" kern="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606110"/>
              </p:ext>
            </p:extLst>
          </p:nvPr>
        </p:nvGraphicFramePr>
        <p:xfrm>
          <a:off x="304802" y="484697"/>
          <a:ext cx="4758024" cy="5882766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2293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9756">
                  <a:extLst>
                    <a:ext uri="{9D8B030D-6E8A-4147-A177-3AD203B41FA5}">
                      <a16:colId xmlns:a16="http://schemas.microsoft.com/office/drawing/2014/main" val="2506726406"/>
                    </a:ext>
                  </a:extLst>
                </a:gridCol>
                <a:gridCol w="1274739">
                  <a:extLst>
                    <a:ext uri="{9D8B030D-6E8A-4147-A177-3AD203B41FA5}">
                      <a16:colId xmlns:a16="http://schemas.microsoft.com/office/drawing/2014/main" val="1805269038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Site / PI20</a:t>
                      </a:r>
                      <a:endParaRPr lang="en-US" sz="1000" b="1" dirty="0"/>
                    </a:p>
                  </a:txBody>
                  <a:tcPr marL="91447" marR="91447" marT="45723" marB="45723"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File Year</a:t>
                      </a:r>
                      <a:r>
                        <a:rPr lang="en-US" sz="1000" b="1" baseline="0" dirty="0" smtClean="0"/>
                        <a:t> at 2020 meeting</a:t>
                      </a:r>
                      <a:endParaRPr lang="en-US" sz="1000" b="1" dirty="0"/>
                    </a:p>
                  </a:txBody>
                  <a:tcPr marL="91447" marR="91447" marT="45723" marB="45723"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File </a:t>
                      </a:r>
                      <a:r>
                        <a:rPr lang="en-US" sz="1000" b="1" dirty="0" smtClean="0"/>
                        <a:t>Year </a:t>
                      </a:r>
                      <a:r>
                        <a:rPr lang="en-US" sz="1000" b="1" dirty="0" smtClean="0"/>
                        <a:t>at 2021 meeting</a:t>
                      </a:r>
                      <a:endParaRPr lang="en-US" sz="1000" b="1" dirty="0"/>
                    </a:p>
                  </a:txBody>
                  <a:tcPr marL="91447" marR="91447" marT="45723" marB="45723">
                    <a:solidFill>
                      <a:schemeClr val="accent6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301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Eureka / Strong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055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Ny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Alesund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Notholt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2015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809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Thule / Hannigan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2016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563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Kiruna/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Blumenstock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2020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17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rgbClr val="00B050"/>
                          </a:solidFill>
                        </a:rPr>
                        <a:t>Harestua</a:t>
                      </a:r>
                      <a:r>
                        <a:rPr lang="en-US" sz="1200" b="1" baseline="0" dirty="0" smtClean="0">
                          <a:solidFill>
                            <a:srgbClr val="00B050"/>
                          </a:solidFill>
                        </a:rPr>
                        <a:t> / </a:t>
                      </a:r>
                      <a:r>
                        <a:rPr lang="en-US" sz="1200" b="1" baseline="0" dirty="0" err="1" smtClean="0">
                          <a:solidFill>
                            <a:srgbClr val="00B050"/>
                          </a:solidFill>
                        </a:rPr>
                        <a:t>Mellqvist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2020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1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St. Petersburg/ Makarova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2017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517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Bremen</a:t>
                      </a: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Notholt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2015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Zugspitze 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Sussmann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354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Jungfraujoch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Mahieu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2017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335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Toronto / Strong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108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Rikubetsu</a:t>
                      </a: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200" b="1" baseline="0" dirty="0" err="1" smtClean="0">
                          <a:solidFill>
                            <a:srgbClr val="002060"/>
                          </a:solidFill>
                        </a:rPr>
                        <a:t>Nagahama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6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Boulder / Hannigan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NA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278679420"/>
                  </a:ext>
                </a:extLst>
              </a:tr>
              <a:tr h="182862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Izana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Blumenstock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7616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Mauna Loa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/ Hannigan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2016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370">
                <a:tc>
                  <a:txBody>
                    <a:bodyPr/>
                    <a:lstStyle/>
                    <a:p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Altzomoni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en-US" sz="1200" b="1" dirty="0" err="1" smtClean="0">
                          <a:solidFill>
                            <a:schemeClr val="tx1"/>
                          </a:solidFill>
                        </a:rPr>
                        <a:t>Grutter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237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Paramaribo /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Warneke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3324">
                <a:tc>
                  <a:txBody>
                    <a:bodyPr/>
                    <a:lstStyle/>
                    <a:p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</a:rPr>
                        <a:t>Reunion </a:t>
                      </a:r>
                      <a:r>
                        <a:rPr lang="en-US" sz="1200" b="1" baseline="0" dirty="0" err="1" smtClean="0">
                          <a:solidFill>
                            <a:srgbClr val="002060"/>
                          </a:solidFill>
                        </a:rPr>
                        <a:t>Maido</a:t>
                      </a: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</a:rPr>
                        <a:t> / 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De </a:t>
                      </a:r>
                      <a:r>
                        <a:rPr lang="en-US" sz="1200" b="1" dirty="0" err="1" smtClean="0">
                          <a:solidFill>
                            <a:srgbClr val="002060"/>
                          </a:solidFill>
                        </a:rPr>
                        <a:t>Maziere</a:t>
                      </a: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8078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Wollongong / Jones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</a:rPr>
                        <a:t>2018</a:t>
                      </a:r>
                      <a:endParaRPr 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Lauder / </a:t>
                      </a:r>
                      <a:r>
                        <a:rPr lang="en-US" sz="1200" b="1" dirty="0" err="1" smtClean="0">
                          <a:solidFill>
                            <a:srgbClr val="00B050"/>
                          </a:solidFill>
                        </a:rPr>
                        <a:t>Smale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2020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7586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Arrival Heights / </a:t>
                      </a:r>
                      <a:r>
                        <a:rPr lang="en-US" sz="1200" b="1" dirty="0" err="1" smtClean="0">
                          <a:solidFill>
                            <a:srgbClr val="00B050"/>
                          </a:solidFill>
                        </a:rPr>
                        <a:t>Smale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2020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47" marR="91447" marT="45723" marB="45723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81600" y="762000"/>
            <a:ext cx="3581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</a:t>
            </a:r>
            <a:r>
              <a:rPr lang="en-US" b="1" dirty="0" smtClean="0">
                <a:solidFill>
                  <a:srgbClr val="00B050"/>
                </a:solidFill>
              </a:rPr>
              <a:t>3 new files </a:t>
            </a:r>
            <a:r>
              <a:rPr lang="en-US" dirty="0" smtClean="0"/>
              <a:t>since last IRWG meeting!</a:t>
            </a:r>
          </a:p>
          <a:p>
            <a:endParaRPr lang="en-US" dirty="0"/>
          </a:p>
          <a:p>
            <a:pPr eaLnBrk="1" hangingPunct="1">
              <a:defRPr/>
            </a:pPr>
            <a:r>
              <a:rPr lang="en-US" b="1" dirty="0"/>
              <a:t>Current files are in </a:t>
            </a:r>
            <a:r>
              <a:rPr lang="en-US" b="1" dirty="0" smtClean="0">
                <a:hlinkClick r:id="rId3"/>
              </a:rPr>
              <a:t>http</a:t>
            </a:r>
            <a:r>
              <a:rPr lang="en-US" b="1" dirty="0">
                <a:hlinkClick r:id="rId3"/>
              </a:rPr>
              <a:t>://ftp.cpc.ncep.noaa.gov/ndacc/meta/ftir/</a:t>
            </a:r>
            <a:endParaRPr lang="en-US" b="1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US" b="1" dirty="0"/>
          </a:p>
          <a:p>
            <a:pPr eaLnBrk="1" hangingPunct="1">
              <a:defRPr/>
            </a:pPr>
            <a:r>
              <a:rPr lang="en-US" b="1" dirty="0"/>
              <a:t>Email updates to </a:t>
            </a:r>
            <a:r>
              <a:rPr lang="en-US" b="1" dirty="0">
                <a:hlinkClick r:id="rId4"/>
              </a:rPr>
              <a:t>Jeannette.Wild@noaa.gov</a:t>
            </a:r>
            <a:endParaRPr lang="en-US" b="1" dirty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2400" y="6348223"/>
            <a:ext cx="8877299" cy="452628"/>
            <a:chOff x="152400" y="6348223"/>
            <a:chExt cx="8877299" cy="452628"/>
          </a:xfrm>
        </p:grpSpPr>
        <p:pic>
          <p:nvPicPr>
            <p:cNvPr id="14" name="Picture 13" descr="noaal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6348223"/>
              <a:ext cx="457200" cy="45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 descr="NDACC_Logo_C10_smal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367463"/>
              <a:ext cx="619125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67374" y="6348223"/>
              <a:ext cx="1062325" cy="439230"/>
            </a:xfrm>
            <a:prstGeom prst="rect">
              <a:avLst/>
            </a:prstGeom>
          </p:spPr>
        </p:pic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914400" y="6446838"/>
              <a:ext cx="46482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dirty="0" smtClean="0">
                  <a:solidFill>
                    <a:schemeClr val="accent2"/>
                  </a:solidFill>
                </a:rPr>
                <a:t>IRWG </a:t>
              </a:r>
              <a:r>
                <a:rPr lang="en-US" sz="1200" dirty="0">
                  <a:solidFill>
                    <a:schemeClr val="accent2"/>
                  </a:solidFill>
                </a:rPr>
                <a:t>meeting </a:t>
              </a:r>
              <a:r>
                <a:rPr lang="en-US" sz="1200" dirty="0" smtClean="0">
                  <a:solidFill>
                    <a:schemeClr val="accent2"/>
                  </a:solidFill>
                </a:rPr>
                <a:t>– June 2021</a:t>
              </a:r>
              <a:endParaRPr lang="en-US" sz="1200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24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DSC_temp">
  <a:themeElements>
    <a:clrScheme name="NDSC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DSC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DSC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DSC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DSC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DSC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DSC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DSC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DSC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DSC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DSC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DSC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DSC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DSC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NDSC_temp</Template>
  <TotalTime>9217</TotalTime>
  <Words>2225</Words>
  <Application>Microsoft Office PowerPoint</Application>
  <PresentationFormat>On-screen Show (4:3)</PresentationFormat>
  <Paragraphs>772</Paragraphs>
  <Slides>20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NDSC_temp</vt:lpstr>
      <vt:lpstr>Worksheet</vt:lpstr>
      <vt:lpstr>NDACC Data Host Facility</vt:lpstr>
      <vt:lpstr>IRWG Data Submission Status</vt:lpstr>
      <vt:lpstr>IRWG Data Submission Status – Continuing Measurements (5/27/21)</vt:lpstr>
      <vt:lpstr>IRWG Data Submission Status – Continuing Measurements (5/27/21)</vt:lpstr>
      <vt:lpstr>PowerPoint Presentation</vt:lpstr>
      <vt:lpstr>IRWG Documentation Status</vt:lpstr>
      <vt:lpstr>PowerPoint Presentation</vt:lpstr>
      <vt:lpstr>PowerPoint Presentation</vt:lpstr>
      <vt:lpstr>PowerPoint Presentation</vt:lpstr>
      <vt:lpstr>DOI, Data License,  Data Versions,  DHF Transfer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Retrieval File Counts</vt:lpstr>
      <vt:lpstr>PowerPoint Presentation</vt:lpstr>
      <vt:lpstr>PowerPoint Presentation</vt:lpstr>
      <vt:lpstr>Top 2020 Data Users:</vt:lpstr>
    </vt:vector>
  </TitlesOfParts>
  <Company>National Weather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NDSC Data Host Facility</dc:title>
  <dc:creator>Wild</dc:creator>
  <cp:lastModifiedBy>Jeannette Wild</cp:lastModifiedBy>
  <cp:revision>431</cp:revision>
  <dcterms:created xsi:type="dcterms:W3CDTF">2004-09-02T20:01:05Z</dcterms:created>
  <dcterms:modified xsi:type="dcterms:W3CDTF">2021-05-27T18:55:51Z</dcterms:modified>
</cp:coreProperties>
</file>