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9" r:id="rId3"/>
    <p:sldId id="274" r:id="rId4"/>
    <p:sldId id="276" r:id="rId5"/>
    <p:sldId id="263" r:id="rId6"/>
    <p:sldId id="277" r:id="rId7"/>
    <p:sldId id="279" r:id="rId8"/>
    <p:sldId id="265" r:id="rId9"/>
    <p:sldId id="268" r:id="rId10"/>
    <p:sldId id="278" r:id="rId11"/>
    <p:sldId id="280" r:id="rId12"/>
    <p:sldId id="282" r:id="rId13"/>
    <p:sldId id="281" r:id="rId14"/>
    <p:sldId id="271" r:id="rId15"/>
    <p:sldId id="272" r:id="rId16"/>
    <p:sldId id="283" r:id="rId17"/>
    <p:sldId id="284" r:id="rId18"/>
    <p:sldId id="286" r:id="rId19"/>
    <p:sldId id="285" r:id="rId20"/>
    <p:sldId id="287" r:id="rId21"/>
    <p:sldId id="288" r:id="rId22"/>
    <p:sldId id="289" r:id="rId2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31" autoAdjust="0"/>
    <p:restoredTop sz="94660"/>
  </p:normalViewPr>
  <p:slideViewPr>
    <p:cSldViewPr>
      <p:cViewPr>
        <p:scale>
          <a:sx n="75" d="100"/>
          <a:sy n="75" d="100"/>
        </p:scale>
        <p:origin x="-1408" y="-5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5F681A-7598-4126-A0A1-CD8B8455C8E5}" type="datetimeFigureOut">
              <a:rPr lang="zh-CN" altLang="en-US" smtClean="0"/>
              <a:pPr/>
              <a:t>2021/6/4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46E9F2-05A7-475D-B5EF-DF2A8B9CBA3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 smtClean="0"/>
              <a:t>Ny–Ålesund</a:t>
            </a:r>
            <a:r>
              <a:rPr lang="en-US" b="1" dirty="0" smtClean="0"/>
              <a:t>, located in the warmest part of the Arctic, exhibits distinct dynamic and </a:t>
            </a:r>
            <a:r>
              <a:rPr lang="en-US" b="1" dirty="0" err="1" smtClean="0"/>
              <a:t>radiative</a:t>
            </a:r>
            <a:r>
              <a:rPr lang="en-US" b="1" dirty="0" smtClean="0"/>
              <a:t> effects that are indicative for the transition from polar to maritime climate.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46E9F2-05A7-475D-B5EF-DF2A8B9CBA39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Warming and sea ice loss in the Arctic are affecting the complex interactions between the atmosphere, ocean, land, and ice-covered areas, including the formation and transport of aerosol. </a:t>
            </a:r>
            <a:endParaRPr lang="zh-CN" altLang="en-US" dirty="0" smtClean="0"/>
          </a:p>
          <a:p>
            <a:endParaRPr lang="en-US" sz="12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CDFD2-A56C-49C8-A5D7-DEF068332AC9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46E9F2-05A7-475D-B5EF-DF2A8B9CBA39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This depolarization is a measure of the particles’ shape as spherical scatters do not show any depolarization.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This CR is a rough estimate of the particle size.</a:t>
            </a:r>
            <a:endParaRPr lang="zh-CN" alt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The LR is mainly depending on the refractive index, and hence the chemical composition of the aerosol, but also on size (larger for small aerosol, Doherty et al., 1999; </a:t>
            </a:r>
            <a:r>
              <a:rPr lang="en-US" altLang="zh-CN" dirty="0" err="1" smtClean="0"/>
              <a:t>Ferrare</a:t>
            </a:r>
            <a:r>
              <a:rPr lang="en-US" altLang="zh-CN" dirty="0" smtClean="0"/>
              <a:t> et al., 2001) and shape </a:t>
            </a:r>
            <a:r>
              <a:rPr lang="fr-FR" altLang="zh-CN" dirty="0" smtClean="0"/>
              <a:t>(larger for non-spherical particles, Michshenko et al., 1997).</a:t>
            </a:r>
            <a:endParaRPr lang="zh-CN" alt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46E9F2-05A7-475D-B5EF-DF2A8B9CBA39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571480"/>
            <a:ext cx="88582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Ground-based retrievals of aerosol properties </a:t>
            </a:r>
            <a:endParaRPr lang="zh-CN" altLang="en-US" sz="3200" b="1" dirty="0" smtClean="0">
              <a:latin typeface="+mj-lt"/>
            </a:endParaRPr>
          </a:p>
          <a:p>
            <a:pPr algn="ctr"/>
            <a:r>
              <a:rPr lang="en-US" sz="3200" b="1" dirty="0" smtClean="0">
                <a:latin typeface="+mj-lt"/>
              </a:rPr>
              <a:t>using Emission FTIR and Raman-</a:t>
            </a:r>
            <a:r>
              <a:rPr lang="en-US" sz="3200" b="1" dirty="0" err="1" smtClean="0">
                <a:latin typeface="+mj-lt"/>
              </a:rPr>
              <a:t>Lidar</a:t>
            </a:r>
            <a:r>
              <a:rPr lang="en-US" sz="3200" b="1" dirty="0" smtClean="0">
                <a:latin typeface="+mj-lt"/>
              </a:rPr>
              <a:t> KARL measurements</a:t>
            </a:r>
            <a:endParaRPr lang="zh-CN" altLang="en-US" sz="3200" b="1" dirty="0" smtClean="0">
              <a:latin typeface="+mj-lt"/>
            </a:endParaRPr>
          </a:p>
          <a:p>
            <a:endParaRPr lang="zh-CN" altLang="en-US" sz="32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2571744"/>
            <a:ext cx="885831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Denghui Ji, Mathias Palm, Christoph Ritter, </a:t>
            </a:r>
          </a:p>
          <a:p>
            <a:pPr algn="ctr"/>
            <a:r>
              <a:rPr lang="de-DE" sz="2400" dirty="0" smtClean="0"/>
              <a:t>Philipp Richter,Matthias Buschmann, </a:t>
            </a:r>
            <a:r>
              <a:rPr lang="en-US" sz="2400" dirty="0" smtClean="0"/>
              <a:t>and Justus </a:t>
            </a:r>
            <a:r>
              <a:rPr lang="en-US" sz="2400" dirty="0" err="1" smtClean="0"/>
              <a:t>Notholt</a:t>
            </a:r>
            <a:endParaRPr lang="en-US" sz="2400" dirty="0" smtClean="0"/>
          </a:p>
          <a:p>
            <a:pPr algn="ctr"/>
            <a:endParaRPr lang="en-US" altLang="zh-CN" sz="2400" dirty="0" smtClean="0"/>
          </a:p>
          <a:p>
            <a:pPr algn="ctr"/>
            <a:r>
              <a:rPr lang="en-US" altLang="zh-CN" sz="2400" dirty="0" smtClean="0"/>
              <a:t>04.06.2021</a:t>
            </a:r>
            <a:endParaRPr lang="zh-CN" altLang="en-US" sz="2400" dirty="0" smtClean="0"/>
          </a:p>
          <a:p>
            <a:pPr algn="ctr"/>
            <a:endParaRPr lang="zh-CN" alt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9644" y="6143644"/>
            <a:ext cx="714356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05973"/>
            <a:ext cx="4143372" cy="75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071934" y="5715016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denghui_ji@iup.physik.uni-bremen.de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9644" y="6143644"/>
            <a:ext cx="714356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05973"/>
            <a:ext cx="4143372" cy="75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 descr="D:\Mathias\NDACC\BC_8day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85926"/>
            <a:ext cx="5405438" cy="4054079"/>
          </a:xfrm>
          <a:prstGeom prst="rect">
            <a:avLst/>
          </a:prstGeom>
          <a:noFill/>
        </p:spPr>
      </p:pic>
      <p:pic>
        <p:nvPicPr>
          <p:cNvPr id="2056" name="Picture 8" descr="D:\Mathias\NDACC\dust_8days.png"/>
          <p:cNvPicPr>
            <a:picLocks noChangeAspect="1" noChangeArrowheads="1"/>
          </p:cNvPicPr>
          <p:nvPr/>
        </p:nvPicPr>
        <p:blipFill>
          <a:blip r:embed="rId5" cstate="print"/>
          <a:srcRect l="8219" r="17809"/>
          <a:stretch>
            <a:fillRect/>
          </a:stretch>
        </p:blipFill>
        <p:spPr bwMode="auto">
          <a:xfrm>
            <a:off x="4786314" y="1817696"/>
            <a:ext cx="3857652" cy="3911263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85720" y="285728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FLEXPART backward Runs </a:t>
            </a:r>
            <a:endParaRPr lang="zh-CN" alt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285852" y="192880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Aerosol tracer, 8 days 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500826" y="205953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Dust, 8 days 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42910" y="845090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Start time: 10.06.2020, 14:00</a:t>
            </a:r>
          </a:p>
          <a:p>
            <a:r>
              <a:rPr lang="en-US" altLang="zh-CN" dirty="0" smtClean="0"/>
              <a:t>Particles released at 500 m above ground level at NY. 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857752" y="3559734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5417122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The lines show 30-mins smoothed data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85720" y="285728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/>
              <a:t>Case study Ⅱ: 03.04.2020</a:t>
            </a:r>
            <a:endParaRPr lang="zh-CN" altLang="en-US" sz="2400" b="1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9644" y="6143644"/>
            <a:ext cx="714356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05973"/>
            <a:ext cx="4143372" cy="75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" name="组合 17"/>
          <p:cNvGrpSpPr/>
          <p:nvPr/>
        </p:nvGrpSpPr>
        <p:grpSpPr>
          <a:xfrm>
            <a:off x="214282" y="785794"/>
            <a:ext cx="7215238" cy="4457700"/>
            <a:chOff x="1063542" y="785794"/>
            <a:chExt cx="7215238" cy="4457700"/>
          </a:xfrm>
        </p:grpSpPr>
        <p:pic>
          <p:nvPicPr>
            <p:cNvPr id="23554" name="Picture 2" descr="D:\Mathias\NDACC\20200403_1.png"/>
            <p:cNvPicPr>
              <a:picLocks noChangeAspect="1" noChangeArrowheads="1"/>
            </p:cNvPicPr>
            <p:nvPr/>
          </p:nvPicPr>
          <p:blipFill>
            <a:blip r:embed="rId4" cstate="print"/>
            <a:srcRect l="5893" r="7700"/>
            <a:stretch>
              <a:fillRect/>
            </a:stretch>
          </p:blipFill>
          <p:spPr bwMode="auto">
            <a:xfrm>
              <a:off x="1063542" y="785794"/>
              <a:ext cx="7215238" cy="4457700"/>
            </a:xfrm>
            <a:prstGeom prst="rect">
              <a:avLst/>
            </a:prstGeom>
            <a:noFill/>
          </p:spPr>
        </p:pic>
        <p:sp>
          <p:nvSpPr>
            <p:cNvPr id="12" name="矩形 11"/>
            <p:cNvSpPr/>
            <p:nvPr/>
          </p:nvSpPr>
          <p:spPr>
            <a:xfrm>
              <a:off x="3286116" y="1142984"/>
              <a:ext cx="1000132" cy="3643338"/>
            </a:xfrm>
            <a:prstGeom prst="rect">
              <a:avLst/>
            </a:prstGeom>
            <a:solidFill>
              <a:schemeClr val="bg1">
                <a:lumMod val="85000"/>
                <a:alpha val="9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49492" y="1142984"/>
              <a:ext cx="19288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/>
                <a:t>Instrument </a:t>
              </a:r>
            </a:p>
            <a:p>
              <a:pPr algn="ctr"/>
              <a:r>
                <a:rPr lang="en-US" altLang="zh-CN" sz="1600" dirty="0" smtClean="0"/>
                <a:t>problem</a:t>
              </a:r>
              <a:endParaRPr lang="zh-CN" altLang="en-US" sz="1600" dirty="0"/>
            </a:p>
          </p:txBody>
        </p:sp>
      </p:grpSp>
      <p:pic>
        <p:nvPicPr>
          <p:cNvPr id="19" name="Picture 3" descr="D:\Mathias\Lidar\karl200403B532.png"/>
          <p:cNvPicPr>
            <a:picLocks noChangeAspect="1" noChangeArrowheads="1"/>
          </p:cNvPicPr>
          <p:nvPr/>
        </p:nvPicPr>
        <p:blipFill>
          <a:blip r:embed="rId5"/>
          <a:srcRect t="64453"/>
          <a:stretch>
            <a:fillRect/>
          </a:stretch>
        </p:blipFill>
        <p:spPr bwMode="auto">
          <a:xfrm>
            <a:off x="4572000" y="142852"/>
            <a:ext cx="3253064" cy="8667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D:\Mathias\NDACC\20200403——8days.png"/>
          <p:cNvPicPr>
            <a:picLocks noChangeAspect="1" noChangeArrowheads="1"/>
          </p:cNvPicPr>
          <p:nvPr/>
        </p:nvPicPr>
        <p:blipFill>
          <a:blip r:embed="rId2" cstate="print"/>
          <a:srcRect b="22581"/>
          <a:stretch>
            <a:fillRect/>
          </a:stretch>
        </p:blipFill>
        <p:spPr bwMode="auto">
          <a:xfrm>
            <a:off x="785786" y="1214422"/>
            <a:ext cx="8120118" cy="4714908"/>
          </a:xfrm>
          <a:prstGeom prst="rect">
            <a:avLst/>
          </a:prstGeom>
          <a:noFill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44" y="6143644"/>
            <a:ext cx="714356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105973"/>
            <a:ext cx="4143372" cy="75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285720" y="285728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FLEXPART backward Runs </a:t>
            </a:r>
            <a:endParaRPr lang="zh-CN" alt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643306" y="1785926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Aerosol tracer, 8 days 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42910" y="845090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Start time: 03.04.2020, 17:00</a:t>
            </a:r>
          </a:p>
          <a:p>
            <a:r>
              <a:rPr lang="en-US" altLang="zh-CN" dirty="0" smtClean="0"/>
              <a:t>Particles released at 2000 m above ground level at NY. 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072462" y="3957584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s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Mathias\NDACC\AV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500174"/>
            <a:ext cx="5334000" cy="40005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285728"/>
            <a:ext cx="8501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CN" sz="2400" b="1" dirty="0" smtClean="0"/>
              <a:t>Averaging Kernal</a:t>
            </a:r>
            <a:endParaRPr lang="en-US" altLang="zh-CN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3357562"/>
            <a:ext cx="2742622" cy="2825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14282" y="214290"/>
            <a:ext cx="757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Summary</a:t>
            </a:r>
            <a:endParaRPr lang="zh-CN" alt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642918"/>
            <a:ext cx="821537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A FTIR instrument for down-welling emission measurements and Raman-</a:t>
            </a:r>
            <a:r>
              <a:rPr lang="en-US" dirty="0" err="1" smtClean="0"/>
              <a:t>Lidar</a:t>
            </a:r>
            <a:r>
              <a:rPr lang="en-US" dirty="0" smtClean="0"/>
              <a:t> are operated in </a:t>
            </a:r>
            <a:r>
              <a:rPr lang="en-US" dirty="0" err="1" smtClean="0"/>
              <a:t>Ny-Ålesund</a:t>
            </a:r>
            <a:r>
              <a:rPr lang="en-US" dirty="0" smtClean="0"/>
              <a:t>.</a:t>
            </a:r>
            <a:r>
              <a:rPr lang="en-US" altLang="zh-CN" i="1" dirty="0" smtClean="0"/>
              <a:t> </a:t>
            </a:r>
            <a:r>
              <a:rPr lang="en-US" altLang="zh-CN" dirty="0" smtClean="0"/>
              <a:t>Combining the two observations, the aerosols can be observed more comprehensively.</a:t>
            </a:r>
            <a:endParaRPr lang="en-US" dirty="0" smtClean="0"/>
          </a:p>
          <a:p>
            <a:endParaRPr lang="en-US" dirty="0" smtClean="0"/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Based on FTIR emission measurements, a retrieval algorithm for aerosol types and optical thickness is being developed. </a:t>
            </a:r>
          </a:p>
          <a:p>
            <a:pPr>
              <a:buFont typeface="Wingdings" pitchFamily="2" charset="2"/>
              <a:buChar char="n"/>
            </a:pPr>
            <a:endParaRPr lang="en-US" dirty="0" smtClean="0"/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Case studies of those retrievals are analyzed using measurements obtained on June 10</a:t>
            </a:r>
            <a:r>
              <a:rPr lang="en-US" baseline="30000" dirty="0" smtClean="0"/>
              <a:t>th</a:t>
            </a:r>
            <a:r>
              <a:rPr lang="en-US" dirty="0" smtClean="0"/>
              <a:t>, 2020 and April 03</a:t>
            </a:r>
            <a:r>
              <a:rPr lang="en-US" baseline="30000" dirty="0" smtClean="0"/>
              <a:t>th</a:t>
            </a:r>
            <a:r>
              <a:rPr lang="en-US" dirty="0" smtClean="0"/>
              <a:t>, 2020 . </a:t>
            </a:r>
            <a:endParaRPr lang="zh-CN" alt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44" y="6143644"/>
            <a:ext cx="714356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105973"/>
            <a:ext cx="4143372" cy="75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85720" y="3500438"/>
            <a:ext cx="757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Future Look</a:t>
            </a:r>
            <a:endParaRPr lang="zh-CN" alt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4071942"/>
            <a:ext cx="50720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We may extend our method to the other polar sites, the Canadian Network for the Detection of Arctic Change (CANDAC) site at Eureka, Nunavut, Canada (80°N, 86°W) and the Atmospheric Radiation Measurement (ARM) program site at Barrow, Alaska (71°N, 156°W).</a:t>
            </a:r>
            <a:endParaRPr lang="zh-CN" altLang="en-US" dirty="0"/>
          </a:p>
        </p:txBody>
      </p:sp>
      <p:sp>
        <p:nvSpPr>
          <p:cNvPr id="9" name="椭圆 8"/>
          <p:cNvSpPr/>
          <p:nvPr/>
        </p:nvSpPr>
        <p:spPr>
          <a:xfrm>
            <a:off x="7143768" y="5357826"/>
            <a:ext cx="71438" cy="714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643702" y="4071942"/>
            <a:ext cx="71438" cy="714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500826" y="4857760"/>
            <a:ext cx="71438" cy="714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500826" y="4643446"/>
            <a:ext cx="57900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Eureka</a:t>
            </a:r>
            <a:endParaRPr lang="zh-CN" altLang="en-US" sz="1100" dirty="0"/>
          </a:p>
        </p:txBody>
      </p:sp>
      <p:sp>
        <p:nvSpPr>
          <p:cNvPr id="13" name="矩形 12"/>
          <p:cNvSpPr/>
          <p:nvPr/>
        </p:nvSpPr>
        <p:spPr>
          <a:xfrm>
            <a:off x="6715140" y="3929066"/>
            <a:ext cx="60305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Barrow</a:t>
            </a:r>
            <a:endParaRPr lang="zh-CN" alt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5572132" y="6215082"/>
            <a:ext cx="307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/>
              <a:t>https://dmaps.com/m/world/arctique/arctique10.pdf.</a:t>
            </a:r>
            <a:endParaRPr lang="zh-CN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9644" y="6143644"/>
            <a:ext cx="714356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05973"/>
            <a:ext cx="4143372" cy="75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142976" y="2357430"/>
            <a:ext cx="72152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</a:rPr>
              <a:t>Questions, comments are welcomed.</a:t>
            </a:r>
          </a:p>
          <a:p>
            <a:pPr algn="ctr"/>
            <a:endParaRPr lang="en-US" altLang="zh-CN" sz="3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</a:rPr>
              <a:t>Thank you!</a:t>
            </a:r>
            <a:endParaRPr lang="zh-CN" altLang="en-US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6929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Supplementary materials</a:t>
            </a:r>
            <a:endParaRPr lang="zh-CN" altLang="en-US" sz="2400" b="1" dirty="0"/>
          </a:p>
        </p:txBody>
      </p:sp>
      <p:sp>
        <p:nvSpPr>
          <p:cNvPr id="3" name="矩形 2"/>
          <p:cNvSpPr/>
          <p:nvPr/>
        </p:nvSpPr>
        <p:spPr>
          <a:xfrm>
            <a:off x="142844" y="4549676"/>
            <a:ext cx="61436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 smtClean="0"/>
              <a:t>Europe (EUR), North America (NAM), Central</a:t>
            </a:r>
          </a:p>
          <a:p>
            <a:pPr algn="just"/>
            <a:r>
              <a:rPr lang="en-US" altLang="zh-CN" dirty="0" smtClean="0"/>
              <a:t>America (CAM), South America (SAM), northern Africa</a:t>
            </a:r>
          </a:p>
          <a:p>
            <a:pPr algn="just"/>
            <a:r>
              <a:rPr lang="en-US" altLang="zh-CN" dirty="0" smtClean="0"/>
              <a:t>(NAF), southern Africa (SAF), the Middle East (MDE),</a:t>
            </a:r>
          </a:p>
          <a:p>
            <a:pPr algn="just"/>
            <a:r>
              <a:rPr lang="en-US" altLang="zh-CN" dirty="0" smtClean="0"/>
              <a:t>Southeast Asia (SEA), Central Asia (CAS), South Asia</a:t>
            </a:r>
          </a:p>
          <a:p>
            <a:pPr algn="just"/>
            <a:r>
              <a:rPr lang="en-US" altLang="zh-CN" dirty="0" smtClean="0"/>
              <a:t>(SAS), East Asia (EAS), Russia–Belarus–Ukraine (RBU,</a:t>
            </a:r>
          </a:p>
          <a:p>
            <a:pPr algn="just"/>
            <a:r>
              <a:rPr lang="en-US" altLang="zh-CN" dirty="0" smtClean="0"/>
              <a:t>hereafter Russia), Pacific–Australia–New Zealand (PAN),</a:t>
            </a:r>
          </a:p>
          <a:p>
            <a:pPr algn="just"/>
            <a:r>
              <a:rPr lang="en-US" altLang="zh-CN" dirty="0" smtClean="0"/>
              <a:t>the Arctic (ARC), the Antarctic (ANT), and non-Arctic and</a:t>
            </a:r>
          </a:p>
          <a:p>
            <a:pPr algn="just"/>
            <a:r>
              <a:rPr lang="en-US" altLang="zh-CN" dirty="0" smtClean="0"/>
              <a:t>non-Antarctic oceans (OCN).</a:t>
            </a:r>
            <a:endParaRPr lang="zh-CN" alt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714356"/>
            <a:ext cx="7072330" cy="3898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b="82987"/>
          <a:stretch>
            <a:fillRect/>
          </a:stretch>
        </p:blipFill>
        <p:spPr bwMode="auto">
          <a:xfrm>
            <a:off x="1168383" y="1000108"/>
            <a:ext cx="1643074" cy="623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t="39698" b="43289"/>
          <a:stretch>
            <a:fillRect/>
          </a:stretch>
        </p:blipFill>
        <p:spPr bwMode="auto">
          <a:xfrm>
            <a:off x="1142976" y="1592258"/>
            <a:ext cx="1714512" cy="651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t="82231"/>
          <a:stretch>
            <a:fillRect/>
          </a:stretch>
        </p:blipFill>
        <p:spPr bwMode="auto">
          <a:xfrm>
            <a:off x="1197479" y="2219857"/>
            <a:ext cx="1643074" cy="65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" name="组合 3"/>
          <p:cNvGrpSpPr/>
          <p:nvPr/>
        </p:nvGrpSpPr>
        <p:grpSpPr>
          <a:xfrm>
            <a:off x="2928926" y="1000108"/>
            <a:ext cx="4786346" cy="1857388"/>
            <a:chOff x="385781" y="428604"/>
            <a:chExt cx="6829425" cy="2786082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42910" y="428604"/>
              <a:ext cx="6372225" cy="933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5781" y="1176336"/>
              <a:ext cx="6829425" cy="203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8" name="组合 7"/>
          <p:cNvGrpSpPr/>
          <p:nvPr/>
        </p:nvGrpSpPr>
        <p:grpSpPr>
          <a:xfrm>
            <a:off x="928662" y="3548080"/>
            <a:ext cx="6429420" cy="2667002"/>
            <a:chOff x="928662" y="3548080"/>
            <a:chExt cx="6429420" cy="2667002"/>
          </a:xfrm>
        </p:grpSpPr>
        <p:grpSp>
          <p:nvGrpSpPr>
            <p:cNvPr id="9" name="组合 10"/>
            <p:cNvGrpSpPr/>
            <p:nvPr/>
          </p:nvGrpSpPr>
          <p:grpSpPr>
            <a:xfrm>
              <a:off x="4929190" y="3548080"/>
              <a:ext cx="2428892" cy="2667002"/>
              <a:chOff x="2912638" y="1192881"/>
              <a:chExt cx="3390738" cy="3495959"/>
            </a:xfrm>
          </p:grpSpPr>
          <p:pic>
            <p:nvPicPr>
              <p:cNvPr id="11" name="Picture 2" descr="D:\Mathias\20210303\class.png"/>
              <p:cNvPicPr>
                <a:picLocks noChangeAspect="1" noChangeArrowheads="1"/>
              </p:cNvPicPr>
              <p:nvPr/>
            </p:nvPicPr>
            <p:blipFill>
              <a:blip r:embed="rId5"/>
              <a:srcRect r="2857"/>
              <a:stretch>
                <a:fillRect/>
              </a:stretch>
            </p:blipFill>
            <p:spPr bwMode="auto">
              <a:xfrm>
                <a:off x="2912638" y="1192881"/>
                <a:ext cx="3390738" cy="2617850"/>
              </a:xfrm>
              <a:prstGeom prst="rect">
                <a:avLst/>
              </a:prstGeom>
              <a:noFill/>
            </p:spPr>
          </p:pic>
          <p:sp>
            <p:nvSpPr>
              <p:cNvPr id="12" name="矩形 11"/>
              <p:cNvSpPr/>
              <p:nvPr/>
            </p:nvSpPr>
            <p:spPr>
              <a:xfrm>
                <a:off x="5006919" y="3471489"/>
                <a:ext cx="1000131" cy="12173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928662" y="4000504"/>
              <a:ext cx="34290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dirty="0" err="1" smtClean="0"/>
                <a:t>Lidar</a:t>
              </a:r>
              <a:r>
                <a:rPr lang="en-US" altLang="zh-CN" dirty="0" smtClean="0"/>
                <a:t> Classification method:</a:t>
              </a:r>
            </a:p>
            <a:p>
              <a:pPr algn="just"/>
              <a:r>
                <a:rPr lang="en-US" dirty="0" smtClean="0">
                  <a:solidFill>
                    <a:srgbClr val="0070C0"/>
                  </a:solidFill>
                </a:rPr>
                <a:t>Ritter et. al. (2016)</a:t>
              </a:r>
              <a:endParaRPr lang="zh-CN" altLang="en-US" dirty="0" smtClean="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9644" y="6143644"/>
            <a:ext cx="714356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05973"/>
            <a:ext cx="4143372" cy="75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285720" y="285728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FLEXPART backward Runs </a:t>
            </a:r>
            <a:endParaRPr lang="zh-CN" alt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714744" y="171448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Aerosol tracer, 8 days 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42910" y="845090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Start time: 10.06.2020, 11:00</a:t>
            </a:r>
          </a:p>
          <a:p>
            <a:r>
              <a:rPr lang="en-US" altLang="zh-CN" dirty="0" smtClean="0"/>
              <a:t>Particles released at 300 m above ground level at NY. </a:t>
            </a:r>
            <a:endParaRPr lang="zh-CN" altLang="en-US" dirty="0"/>
          </a:p>
        </p:txBody>
      </p:sp>
      <p:pic>
        <p:nvPicPr>
          <p:cNvPr id="25602" name="Picture 2" descr="D:\Mathias\NDACC\20200610——111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2071678"/>
            <a:ext cx="5334000" cy="400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28596" y="857232"/>
            <a:ext cx="578647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&amp;SPECIES_PARAMS</a:t>
            </a:r>
          </a:p>
          <a:p>
            <a:r>
              <a:rPr lang="en-US" altLang="zh-CN" sz="1100" dirty="0" smtClean="0"/>
              <a:t> PSPECIES="AERO-TRACE",       ! Tracer name</a:t>
            </a:r>
          </a:p>
          <a:p>
            <a:r>
              <a:rPr lang="en-US" altLang="zh-CN" sz="1100" dirty="0" smtClean="0"/>
              <a:t> PDECAY=-9.9,                             ! Species half life</a:t>
            </a:r>
          </a:p>
          <a:p>
            <a:r>
              <a:rPr lang="en-US" altLang="zh-CN" sz="1100" dirty="0" smtClean="0"/>
              <a:t> PWETA_GAS=-0.9E-9,               ! Below-cloud scavenging (gases) - A (</a:t>
            </a:r>
            <a:r>
              <a:rPr lang="en-US" altLang="zh-CN" sz="1100" dirty="0" err="1" smtClean="0"/>
              <a:t>weta_gas</a:t>
            </a:r>
            <a:r>
              <a:rPr lang="en-US" altLang="zh-CN" sz="1100" dirty="0" smtClean="0"/>
              <a:t>)</a:t>
            </a:r>
          </a:p>
          <a:p>
            <a:r>
              <a:rPr lang="en-US" altLang="zh-CN" sz="1100" dirty="0" smtClean="0"/>
              <a:t> PWETB_GAS=-9.9,                     ! Below-cloud scavenging (gases) - B (</a:t>
            </a:r>
            <a:r>
              <a:rPr lang="en-US" altLang="zh-CN" sz="1100" dirty="0" err="1" smtClean="0"/>
              <a:t>wetb_gas</a:t>
            </a:r>
            <a:r>
              <a:rPr lang="en-US" altLang="zh-CN" sz="1100" dirty="0" smtClean="0"/>
              <a:t>)</a:t>
            </a:r>
          </a:p>
          <a:p>
            <a:r>
              <a:rPr lang="en-US" altLang="zh-CN" sz="1100" dirty="0" smtClean="0"/>
              <a:t> PCRAIN_AERO=1.0,                   ! Below-cloud scavenging (particles) - Crain (</a:t>
            </a:r>
            <a:r>
              <a:rPr lang="en-US" altLang="zh-CN" sz="1100" dirty="0" err="1" smtClean="0"/>
              <a:t>crain_aero</a:t>
            </a:r>
            <a:r>
              <a:rPr lang="en-US" altLang="zh-CN" sz="1100" dirty="0" smtClean="0"/>
              <a:t>)</a:t>
            </a:r>
          </a:p>
          <a:p>
            <a:r>
              <a:rPr lang="en-US" altLang="zh-CN" sz="1100" dirty="0" smtClean="0"/>
              <a:t> PCSNOW_AERO=1.0,                ! Below-cloud scavenging (particles) - </a:t>
            </a:r>
            <a:r>
              <a:rPr lang="en-US" altLang="zh-CN" sz="1100" dirty="0" err="1" smtClean="0"/>
              <a:t>Csnow</a:t>
            </a:r>
            <a:r>
              <a:rPr lang="en-US" altLang="zh-CN" sz="1100" dirty="0" smtClean="0"/>
              <a:t> (</a:t>
            </a:r>
            <a:r>
              <a:rPr lang="en-US" altLang="zh-CN" sz="1100" dirty="0" err="1" smtClean="0"/>
              <a:t>csnow_aero</a:t>
            </a:r>
            <a:r>
              <a:rPr lang="en-US" altLang="zh-CN" sz="1100" dirty="0" smtClean="0"/>
              <a:t>)</a:t>
            </a:r>
          </a:p>
          <a:p>
            <a:r>
              <a:rPr lang="en-US" altLang="zh-CN" sz="1100" dirty="0" smtClean="0"/>
              <a:t> PCCN_AERO=0.9,                      ! In-cloud scavenging (particles) - </a:t>
            </a:r>
            <a:r>
              <a:rPr lang="en-US" altLang="zh-CN" sz="1100" dirty="0" err="1" smtClean="0"/>
              <a:t>CCNeff</a:t>
            </a:r>
            <a:r>
              <a:rPr lang="en-US" altLang="zh-CN" sz="1100" dirty="0" smtClean="0"/>
              <a:t> (</a:t>
            </a:r>
            <a:r>
              <a:rPr lang="en-US" altLang="zh-CN" sz="1100" dirty="0" err="1" smtClean="0"/>
              <a:t>ccn_aero</a:t>
            </a:r>
            <a:r>
              <a:rPr lang="en-US" altLang="zh-CN" sz="1100" dirty="0" smtClean="0"/>
              <a:t>)</a:t>
            </a:r>
          </a:p>
          <a:p>
            <a:r>
              <a:rPr lang="en-US" altLang="zh-CN" sz="1100" dirty="0" smtClean="0"/>
              <a:t> PIN_AERO=0.1,                          ! In-cloud scavenging (particles) - </a:t>
            </a:r>
            <a:r>
              <a:rPr lang="en-US" altLang="zh-CN" sz="1100" dirty="0" err="1" smtClean="0"/>
              <a:t>INeff</a:t>
            </a:r>
            <a:r>
              <a:rPr lang="en-US" altLang="zh-CN" sz="1100" dirty="0" smtClean="0"/>
              <a:t> (</a:t>
            </a:r>
            <a:r>
              <a:rPr lang="en-US" altLang="zh-CN" sz="1100" dirty="0" err="1" smtClean="0"/>
              <a:t>in_aero</a:t>
            </a:r>
            <a:r>
              <a:rPr lang="en-US" altLang="zh-CN" sz="1100" dirty="0" smtClean="0"/>
              <a:t>)</a:t>
            </a:r>
          </a:p>
          <a:p>
            <a:r>
              <a:rPr lang="en-US" altLang="zh-CN" sz="1100" dirty="0" smtClean="0"/>
              <a:t> PDENSITY=1400.0,                     ! Dry deposition (particles) - rho</a:t>
            </a:r>
          </a:p>
          <a:p>
            <a:r>
              <a:rPr lang="en-US" altLang="zh-CN" sz="1100" dirty="0" smtClean="0"/>
              <a:t> PDQUER=2.5E-07,                      ! Dry deposition (particles) - </a:t>
            </a:r>
            <a:r>
              <a:rPr lang="en-US" altLang="zh-CN" sz="1100" dirty="0" err="1" smtClean="0"/>
              <a:t>dquer</a:t>
            </a:r>
            <a:endParaRPr lang="en-US" altLang="zh-CN" sz="1100" dirty="0" smtClean="0"/>
          </a:p>
          <a:p>
            <a:r>
              <a:rPr lang="fr-FR" altLang="zh-CN" sz="1100" dirty="0" smtClean="0"/>
              <a:t> PDSIGMA=1.25,                          ! Dry deposition (particles) - dsig</a:t>
            </a:r>
          </a:p>
          <a:p>
            <a:r>
              <a:rPr lang="en-US" altLang="zh-CN" sz="1100" dirty="0" smtClean="0"/>
              <a:t> PDRYVEL=-9.99,                          ! Alternative: dry deposition velocity</a:t>
            </a:r>
          </a:p>
          <a:p>
            <a:r>
              <a:rPr lang="en-US" altLang="zh-CN" sz="1100" dirty="0" smtClean="0"/>
              <a:t> PRELDIFF=-9.9,                            ! Dry deposition (gases) - D</a:t>
            </a:r>
          </a:p>
          <a:p>
            <a:r>
              <a:rPr lang="en-US" altLang="zh-CN" sz="1100" dirty="0" smtClean="0"/>
              <a:t> PHENRY=-0.9E-9,                        ! Dry deposition (gases) - Henrys const.</a:t>
            </a:r>
          </a:p>
          <a:p>
            <a:r>
              <a:rPr lang="en-US" altLang="zh-CN" sz="1100" dirty="0" smtClean="0"/>
              <a:t> PF0=-9,                                         ! Dry deposition (gases) - f0 (reactivity)</a:t>
            </a:r>
          </a:p>
          <a:p>
            <a:r>
              <a:rPr lang="en-US" altLang="zh-CN" sz="1100" dirty="0" smtClean="0"/>
              <a:t> PWEIGHTMOLAR=-9.9,              ! </a:t>
            </a:r>
            <a:r>
              <a:rPr lang="en-US" altLang="zh-CN" sz="1100" dirty="0" err="1" smtClean="0"/>
              <a:t>molweight</a:t>
            </a:r>
            <a:endParaRPr lang="en-US" altLang="zh-CN" sz="1100" dirty="0" smtClean="0"/>
          </a:p>
          <a:p>
            <a:r>
              <a:rPr lang="en-US" altLang="zh-CN" sz="1100" dirty="0" smtClean="0"/>
              <a:t> POHCCONST=-0.9E-9,                ! OH Reaction rate - C [cm^3/molecule/sec]</a:t>
            </a:r>
          </a:p>
          <a:p>
            <a:r>
              <a:rPr lang="en-US" altLang="zh-CN" sz="1100" dirty="0" smtClean="0"/>
              <a:t> POHDCONST=-9.9,                     ! OH Reaction rate - D [K]</a:t>
            </a:r>
          </a:p>
          <a:p>
            <a:r>
              <a:rPr lang="en-US" altLang="zh-CN" sz="1100" dirty="0" smtClean="0"/>
              <a:t> POHNCONST=2.0,                      ! OH Reaction rate - N (no unit)</a:t>
            </a:r>
          </a:p>
          <a:p>
            <a:r>
              <a:rPr lang="zh-CN" altLang="en-US" sz="1100" dirty="0" smtClean="0"/>
              <a:t> </a:t>
            </a:r>
            <a:r>
              <a:rPr lang="en-US" altLang="zh-CN" sz="1100" dirty="0" smtClean="0"/>
              <a:t>/</a:t>
            </a:r>
          </a:p>
          <a:p>
            <a:endParaRPr lang="zh-CN" alt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8" y="857232"/>
            <a:ext cx="257176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&amp;SPECIES_PARAMS</a:t>
            </a:r>
          </a:p>
          <a:p>
            <a:r>
              <a:rPr lang="en-US" altLang="zh-CN" sz="1100" dirty="0" smtClean="0"/>
              <a:t> PSPECIES="DUST-401",             </a:t>
            </a:r>
          </a:p>
          <a:p>
            <a:r>
              <a:rPr lang="en-US" altLang="zh-CN" sz="1100" dirty="0" smtClean="0">
                <a:solidFill>
                  <a:srgbClr val="FF0000"/>
                </a:solidFill>
              </a:rPr>
              <a:t> PDECAY=-999.9,                  </a:t>
            </a:r>
          </a:p>
          <a:p>
            <a:r>
              <a:rPr lang="en-US" altLang="zh-CN" sz="1100" dirty="0" smtClean="0">
                <a:solidFill>
                  <a:srgbClr val="FF0000"/>
                </a:solidFill>
              </a:rPr>
              <a:t> PWETA_GAS=-9.9,           </a:t>
            </a:r>
          </a:p>
          <a:p>
            <a:r>
              <a:rPr lang="en-US" altLang="zh-CN" sz="1100" dirty="0" smtClean="0"/>
              <a:t> PWETB_GAS=-9.9,</a:t>
            </a:r>
          </a:p>
          <a:p>
            <a:r>
              <a:rPr lang="en-US" altLang="zh-CN" sz="1100" dirty="0" smtClean="0"/>
              <a:t> PCRAIN_AERO=1.0,            </a:t>
            </a:r>
          </a:p>
          <a:p>
            <a:r>
              <a:rPr lang="en-US" altLang="zh-CN" sz="1100" dirty="0" smtClean="0"/>
              <a:t> PCSNOW_AERO=1.0,            </a:t>
            </a:r>
          </a:p>
          <a:p>
            <a:r>
              <a:rPr lang="en-US" altLang="zh-CN" sz="1100" dirty="0" smtClean="0"/>
              <a:t> PCCN_AERO=0.45,</a:t>
            </a:r>
          </a:p>
          <a:p>
            <a:r>
              <a:rPr lang="en-US" altLang="zh-CN" sz="1100" dirty="0" smtClean="0"/>
              <a:t> PIN_AERO=0.1,</a:t>
            </a:r>
          </a:p>
          <a:p>
            <a:r>
              <a:rPr lang="en-US" altLang="zh-CN" sz="1100" dirty="0" smtClean="0"/>
              <a:t> </a:t>
            </a:r>
            <a:r>
              <a:rPr lang="en-US" altLang="zh-CN" sz="1100" dirty="0" smtClean="0">
                <a:solidFill>
                  <a:srgbClr val="FF0000"/>
                </a:solidFill>
              </a:rPr>
              <a:t>PDENSITY=2.5e3</a:t>
            </a:r>
            <a:r>
              <a:rPr lang="en-US" altLang="zh-CN" sz="1100" dirty="0" smtClean="0"/>
              <a:t>,</a:t>
            </a:r>
          </a:p>
          <a:p>
            <a:r>
              <a:rPr lang="en-US" altLang="zh-CN" sz="1100" dirty="0" smtClean="0"/>
              <a:t> PDQUER=0.04e-6, </a:t>
            </a:r>
          </a:p>
          <a:p>
            <a:r>
              <a:rPr lang="fr-FR" altLang="zh-CN" sz="1100" dirty="0" smtClean="0"/>
              <a:t> </a:t>
            </a:r>
            <a:r>
              <a:rPr lang="fr-FR" altLang="zh-CN" sz="1100" dirty="0" smtClean="0">
                <a:solidFill>
                  <a:srgbClr val="FF0000"/>
                </a:solidFill>
              </a:rPr>
              <a:t>PDSIGMA=2.236</a:t>
            </a:r>
            <a:r>
              <a:rPr lang="fr-FR" altLang="zh-CN" sz="1100" dirty="0" smtClean="0"/>
              <a:t>,                </a:t>
            </a:r>
          </a:p>
          <a:p>
            <a:r>
              <a:rPr lang="en-US" altLang="zh-CN" sz="1100" dirty="0" smtClean="0"/>
              <a:t> PDRYVEL=-9.99,               </a:t>
            </a:r>
          </a:p>
          <a:p>
            <a:r>
              <a:rPr lang="en-US" altLang="zh-CN" sz="1100" dirty="0" smtClean="0"/>
              <a:t> PRELDIFF=-9.9,                </a:t>
            </a:r>
          </a:p>
          <a:p>
            <a:r>
              <a:rPr lang="en-US" altLang="zh-CN" sz="1100" dirty="0" smtClean="0"/>
              <a:t> PHENRY=1.0E-9,               </a:t>
            </a:r>
          </a:p>
          <a:p>
            <a:r>
              <a:rPr lang="en-US" altLang="zh-CN" sz="1100" dirty="0" smtClean="0"/>
              <a:t> PF0=-9.99,                       </a:t>
            </a:r>
          </a:p>
          <a:p>
            <a:r>
              <a:rPr lang="en-US" altLang="zh-CN" sz="1100" dirty="0" smtClean="0"/>
              <a:t> PWEIGHTMOLAR=-9.99,           </a:t>
            </a:r>
          </a:p>
          <a:p>
            <a:r>
              <a:rPr lang="en-US" altLang="zh-CN" sz="1100" dirty="0" smtClean="0">
                <a:solidFill>
                  <a:srgbClr val="FF0000"/>
                </a:solidFill>
              </a:rPr>
              <a:t> POHCCONST=-9.99E-09,           </a:t>
            </a:r>
          </a:p>
          <a:p>
            <a:r>
              <a:rPr lang="en-US" altLang="zh-CN" sz="1100" dirty="0" smtClean="0"/>
              <a:t> POHDCONST=-9.9,</a:t>
            </a:r>
          </a:p>
          <a:p>
            <a:r>
              <a:rPr lang="en-US" altLang="zh-CN" sz="1100" dirty="0" smtClean="0"/>
              <a:t> POHNCONST=-9.9,</a:t>
            </a:r>
          </a:p>
          <a:p>
            <a:r>
              <a:rPr lang="zh-CN" altLang="en-US" sz="1100" dirty="0" smtClean="0"/>
              <a:t> </a:t>
            </a:r>
            <a:r>
              <a:rPr lang="en-US" altLang="zh-CN" sz="1100" dirty="0" smtClean="0"/>
              <a:t>/</a:t>
            </a:r>
          </a:p>
          <a:p>
            <a:endParaRPr lang="zh-CN" alt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2844" y="142852"/>
            <a:ext cx="611936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A</a:t>
            </a:r>
            <a:r>
              <a:rPr lang="en-US" sz="2000" b="1" dirty="0" err="1" smtClean="0"/>
              <a:t>rcti</a:t>
            </a:r>
            <a:r>
              <a:rPr lang="en-US" sz="2000" b="1" dirty="0" err="1" smtClean="0">
                <a:solidFill>
                  <a:srgbClr val="FF0000"/>
                </a:solidFill>
              </a:rPr>
              <a:t>C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A</a:t>
            </a:r>
            <a:r>
              <a:rPr lang="en-US" sz="2000" b="1" dirty="0" smtClean="0"/>
              <a:t>mplification: 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C</a:t>
            </a:r>
            <a:r>
              <a:rPr lang="en-US" sz="2000" b="1" dirty="0" smtClean="0"/>
              <a:t>limate Relevant </a:t>
            </a:r>
            <a:r>
              <a:rPr lang="en-US" sz="2000" b="1" dirty="0" smtClean="0">
                <a:solidFill>
                  <a:srgbClr val="FF0000"/>
                </a:solidFill>
              </a:rPr>
              <a:t>A</a:t>
            </a:r>
            <a:r>
              <a:rPr lang="en-US" sz="2000" b="1" dirty="0" smtClean="0"/>
              <a:t>tmospheric </a:t>
            </a:r>
          </a:p>
          <a:p>
            <a:r>
              <a:rPr lang="en-US" sz="2000" b="1" dirty="0" smtClean="0"/>
              <a:t>and </a:t>
            </a:r>
            <a:r>
              <a:rPr lang="en-US" sz="2000" b="1" dirty="0" err="1" smtClean="0"/>
              <a:t>Surfa</a:t>
            </a:r>
            <a:r>
              <a:rPr lang="en-US" sz="2000" b="1" dirty="0" err="1" smtClean="0">
                <a:solidFill>
                  <a:srgbClr val="FF0000"/>
                </a:solidFill>
              </a:rPr>
              <a:t>C</a:t>
            </a:r>
            <a:r>
              <a:rPr lang="en-US" sz="2000" b="1" dirty="0" err="1" smtClean="0"/>
              <a:t>e</a:t>
            </a:r>
            <a:r>
              <a:rPr lang="en-US" sz="2000" b="1" dirty="0" smtClean="0"/>
              <a:t> Processes and Feedback Mechanisms (</a:t>
            </a:r>
            <a:r>
              <a:rPr lang="en-US" sz="2000" b="1" dirty="0" smtClean="0">
                <a:solidFill>
                  <a:srgbClr val="FF0000"/>
                </a:solidFill>
              </a:rPr>
              <a:t>AC</a:t>
            </a:r>
            <a:r>
              <a:rPr lang="en-US" sz="2000" b="1" dirty="0" smtClean="0"/>
              <a:t>)3</a:t>
            </a:r>
            <a:endParaRPr lang="zh-CN" altLang="en-US" sz="20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44" y="6143644"/>
            <a:ext cx="714356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105974"/>
            <a:ext cx="4143372" cy="75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71472" y="307181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b="1" dirty="0" smtClean="0"/>
          </a:p>
        </p:txBody>
      </p:sp>
      <p:pic>
        <p:nvPicPr>
          <p:cNvPr id="5121" name="Picture 1" descr="D:\Downloads\near-surface-temp-anomaly_linear-trend-temp.png"/>
          <p:cNvPicPr>
            <a:picLocks noChangeAspect="1" noChangeArrowheads="1"/>
          </p:cNvPicPr>
          <p:nvPr/>
        </p:nvPicPr>
        <p:blipFill>
          <a:blip r:embed="rId5"/>
          <a:srcRect l="3715" r="2184"/>
          <a:stretch>
            <a:fillRect/>
          </a:stretch>
        </p:blipFill>
        <p:spPr bwMode="auto">
          <a:xfrm>
            <a:off x="357158" y="1285860"/>
            <a:ext cx="5429256" cy="2889264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57158" y="4871877"/>
            <a:ext cx="8786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The overarching goals are: 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To identify, investigate, and evaluate the key processes contributing to Arctic amplification</a:t>
            </a:r>
            <a:r>
              <a:rPr lang="en-US" dirty="0" smtClean="0"/>
              <a:t>, to improve the understanding of the local and remote feedback mechanisms, and to quantify their relative importance for Arctic amplification. 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57884" y="1571612"/>
            <a:ext cx="307183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 smtClean="0"/>
              <a:t>(a) </a:t>
            </a:r>
            <a:r>
              <a:rPr lang="en-US" sz="1100" dirty="0" err="1" smtClean="0"/>
              <a:t>Zonally</a:t>
            </a:r>
            <a:r>
              <a:rPr lang="en-US" sz="1100" dirty="0" smtClean="0"/>
              <a:t> averaged, near-surface air temperature anomaly, averaged over the boreal winter season (December, January, February). The anomaly is </a:t>
            </a:r>
            <a:r>
              <a:rPr lang="en-US" sz="1100" dirty="0" err="1" smtClean="0"/>
              <a:t>deined</a:t>
            </a:r>
            <a:r>
              <a:rPr lang="en-US" sz="1100" dirty="0" smtClean="0"/>
              <a:t> as the difference to the respective mean values for 1951– 1980. The abscissa represents time (year) and the ordinate shows the geographic latitude (degree). (b) Linear trend of the winter–mean near-surface air temperature (north of 60°N) for 1990-2019. Data are provided by the NASA Goddard Institute for Space Studies Team (https://data.giss.nasa.gov/gistemp/). Figure (a) is adopted from </a:t>
            </a:r>
            <a:r>
              <a:rPr lang="en-US" sz="1100" dirty="0" err="1" smtClean="0"/>
              <a:t>Wendisch</a:t>
            </a:r>
            <a:r>
              <a:rPr lang="en-US" sz="1100" dirty="0" smtClean="0"/>
              <a:t> et al. (2017).</a:t>
            </a:r>
            <a:endParaRPr lang="zh-CN" altLang="en-US" sz="1100" dirty="0"/>
          </a:p>
        </p:txBody>
      </p:sp>
      <p:grpSp>
        <p:nvGrpSpPr>
          <p:cNvPr id="17" name="组合 16"/>
          <p:cNvGrpSpPr/>
          <p:nvPr/>
        </p:nvGrpSpPr>
        <p:grpSpPr>
          <a:xfrm>
            <a:off x="3643306" y="4357694"/>
            <a:ext cx="5357850" cy="785818"/>
            <a:chOff x="3643306" y="4357694"/>
            <a:chExt cx="5357850" cy="785818"/>
          </a:xfrm>
        </p:grpSpPr>
        <p:sp>
          <p:nvSpPr>
            <p:cNvPr id="15" name="线形标注 1 14"/>
            <p:cNvSpPr/>
            <p:nvPr/>
          </p:nvSpPr>
          <p:spPr>
            <a:xfrm>
              <a:off x="3643306" y="4357694"/>
              <a:ext cx="5357850" cy="785818"/>
            </a:xfrm>
            <a:prstGeom prst="borderCallout1">
              <a:avLst>
                <a:gd name="adj1" fmla="val -7708"/>
                <a:gd name="adj2" fmla="val 47811"/>
                <a:gd name="adj3" fmla="val -192004"/>
                <a:gd name="adj4" fmla="val 19665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3643306" y="4429132"/>
              <a:ext cx="535785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cap="all" dirty="0" smtClean="0">
                  <a:solidFill>
                    <a:srgbClr val="0070C0"/>
                  </a:solidFill>
                </a:rPr>
                <a:t>E02: NY-ÅLESUND COLUMN THERMODYNAMIC STRUCTURE, CLOUDS, AEROSOLS, TRACE GASES AND RADIATIVE EFFECTS</a:t>
              </a:r>
              <a:endParaRPr lang="zh-CN" altLang="en-US" sz="1600" dirty="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0575" y="774700"/>
            <a:ext cx="5022850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285984" y="6215082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Turner D. D. 2008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500166" y="1428736"/>
          <a:ext cx="609600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+mn-lt"/>
                        </a:rPr>
                        <a:t>Height (m)</a:t>
                      </a:r>
                      <a:endParaRPr lang="zh-CN" alt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+mn-lt"/>
                        </a:rPr>
                        <a:t>AOD</a:t>
                      </a:r>
                      <a:endParaRPr lang="zh-CN" alt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+mn-lt"/>
                        </a:rPr>
                        <a:t>Difference</a:t>
                      </a:r>
                      <a:endParaRPr lang="zh-CN" alt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+mn-lt"/>
                        </a:rPr>
                        <a:t>Error</a:t>
                      </a:r>
                      <a:endParaRPr lang="zh-CN" altLang="en-US" sz="20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1600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0.2208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0.0056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+mn-lt"/>
                        </a:rPr>
                        <a:t>0.1206</a:t>
                      </a:r>
                      <a:endParaRPr lang="zh-CN" altLang="en-US" sz="20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1800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0.2249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0.0097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+mn-lt"/>
                        </a:rPr>
                        <a:t>0.1306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1900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0.2249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0.0097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+mn-lt"/>
                        </a:rPr>
                        <a:t>0.1306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2000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0.2152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0.1329</a:t>
                      </a:r>
                      <a:endParaRPr lang="zh-CN" altLang="en-US" sz="20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2200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0.2152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+mn-lt"/>
                        </a:rPr>
                        <a:t>0.1329</a:t>
                      </a:r>
                      <a:endParaRPr lang="zh-CN" altLang="en-US" sz="20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2400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0.2182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0.003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+mn-lt"/>
                        </a:rPr>
                        <a:t>0.1081</a:t>
                      </a:r>
                      <a:endParaRPr lang="zh-CN" altLang="en-US" sz="20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0034" y="500042"/>
            <a:ext cx="30457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Total power calibration</a:t>
            </a:r>
            <a:endParaRPr lang="zh-CN" altLang="en-US" sz="24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1785926"/>
            <a:ext cx="90868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14282" y="285728"/>
            <a:ext cx="2765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Aerosol in the Arctic</a:t>
            </a:r>
            <a:endParaRPr lang="zh-CN" altLang="en-US" sz="2400" dirty="0" smtClean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44" y="6143644"/>
            <a:ext cx="714356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105974"/>
            <a:ext cx="4143372" cy="75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矩形 7"/>
          <p:cNvSpPr/>
          <p:nvPr/>
        </p:nvSpPr>
        <p:spPr>
          <a:xfrm>
            <a:off x="357158" y="928670"/>
            <a:ext cx="45005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Several studies have show</a:t>
            </a:r>
            <a:r>
              <a:rPr lang="en-US" altLang="zh-CN" dirty="0" smtClean="0"/>
              <a:t>n</a:t>
            </a:r>
            <a:r>
              <a:rPr lang="en-US" dirty="0" smtClean="0"/>
              <a:t> that surface mass concentrations of sulfate, organic material and black carbon 3-10 times lower than those estimated from studies conducted prior to 1981 (</a:t>
            </a:r>
            <a:r>
              <a:rPr lang="en-US" sz="1100" dirty="0" smtClean="0"/>
              <a:t>Fisher et al., 2011; </a:t>
            </a:r>
            <a:r>
              <a:rPr lang="en-US" sz="1100" dirty="0" err="1" smtClean="0"/>
              <a:t>Frossard</a:t>
            </a:r>
            <a:r>
              <a:rPr lang="en-US" sz="1100" dirty="0" smtClean="0"/>
              <a:t> et al., 2011; </a:t>
            </a:r>
            <a:r>
              <a:rPr lang="en-US" sz="1100" dirty="0" err="1" smtClean="0"/>
              <a:t>Leaitch</a:t>
            </a:r>
            <a:r>
              <a:rPr lang="en-US" sz="1100" dirty="0" smtClean="0"/>
              <a:t> et al., 2018; </a:t>
            </a:r>
            <a:r>
              <a:rPr lang="en-US" sz="1100" dirty="0" err="1" smtClean="0"/>
              <a:t>Massling</a:t>
            </a:r>
            <a:r>
              <a:rPr lang="en-US" sz="1100" dirty="0" smtClean="0"/>
              <a:t> et al., 2015; Sharma et al., 2017; </a:t>
            </a:r>
            <a:r>
              <a:rPr lang="en-US" sz="1100" dirty="0" err="1" smtClean="0"/>
              <a:t>Sinha</a:t>
            </a:r>
            <a:r>
              <a:rPr lang="en-US" sz="1100" dirty="0" smtClean="0"/>
              <a:t> et al., 2017</a:t>
            </a:r>
            <a:r>
              <a:rPr lang="en-US" dirty="0" smtClean="0"/>
              <a:t>)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2638380"/>
            <a:ext cx="45720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dirty="0" smtClean="0"/>
          </a:p>
          <a:p>
            <a:pPr algn="just">
              <a:buFont typeface="Wingdings" pitchFamily="2" charset="2"/>
              <a:buChar char="n"/>
            </a:pPr>
            <a:r>
              <a:rPr lang="en-US" dirty="0" smtClean="0">
                <a:solidFill>
                  <a:srgbClr val="FF0000"/>
                </a:solidFill>
              </a:rPr>
              <a:t>BC</a:t>
            </a:r>
            <a:r>
              <a:rPr lang="en-US" dirty="0" smtClean="0"/>
              <a:t> deposits to snow and ice, lowering the surface </a:t>
            </a:r>
            <a:r>
              <a:rPr lang="en-US" dirty="0" err="1" smtClean="0"/>
              <a:t>albedo</a:t>
            </a:r>
            <a:r>
              <a:rPr lang="en-US" dirty="0" smtClean="0"/>
              <a:t>. </a:t>
            </a:r>
          </a:p>
          <a:p>
            <a:pPr algn="just">
              <a:buFont typeface="Wingdings" pitchFamily="2" charset="2"/>
              <a:buChar char="n"/>
            </a:pPr>
            <a:r>
              <a:rPr lang="en-US" dirty="0" smtClean="0">
                <a:solidFill>
                  <a:srgbClr val="FF0000"/>
                </a:solidFill>
              </a:rPr>
              <a:t>Dust</a:t>
            </a:r>
            <a:r>
              <a:rPr lang="en-US" dirty="0" smtClean="0"/>
              <a:t>, when present in layers over high-</a:t>
            </a:r>
            <a:r>
              <a:rPr lang="en-US" dirty="0" err="1" smtClean="0"/>
              <a:t>albedo</a:t>
            </a:r>
            <a:r>
              <a:rPr lang="en-US" dirty="0" smtClean="0"/>
              <a:t> surfaces and/or deposited to the snow, will warm the atmosphere. </a:t>
            </a:r>
          </a:p>
          <a:p>
            <a:pPr algn="just">
              <a:buFont typeface="Wingdings" pitchFamily="2" charset="2"/>
              <a:buChar char="n"/>
            </a:pPr>
            <a:r>
              <a:rPr lang="en-US" dirty="0" smtClean="0">
                <a:solidFill>
                  <a:srgbClr val="FF0000"/>
                </a:solidFill>
              </a:rPr>
              <a:t>Sulfate, organic matter, sea salt</a:t>
            </a:r>
            <a:r>
              <a:rPr lang="en-US" dirty="0" smtClean="0"/>
              <a:t> help to cool the Arctic by scattering light back to space and by modifying the microphysics of liquid clouds. </a:t>
            </a:r>
          </a:p>
          <a:p>
            <a:pPr algn="just">
              <a:buFont typeface="Wingdings" pitchFamily="2" charset="2"/>
              <a:buChar char="n"/>
            </a:pPr>
            <a:endParaRPr lang="en-US" dirty="0" smtClean="0"/>
          </a:p>
        </p:txBody>
      </p:sp>
      <p:sp>
        <p:nvSpPr>
          <p:cNvPr id="11" name="矩形 10"/>
          <p:cNvSpPr/>
          <p:nvPr/>
        </p:nvSpPr>
        <p:spPr>
          <a:xfrm>
            <a:off x="4572000" y="5572140"/>
            <a:ext cx="45720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err="1" smtClean="0"/>
              <a:t>Ren</a:t>
            </a:r>
            <a:r>
              <a:rPr lang="en-US" sz="1100" dirty="0" smtClean="0"/>
              <a:t> L, Yang Y, Wang H, et al. Source attribution of Arctic black carbon and sulfate aerosols and associated Arctic surface warming during 1980–2018[J]. Atmospheric Chemistry and Physics, 2020, 20(14): 9067-9085.</a:t>
            </a:r>
            <a:endParaRPr lang="zh-CN" altLang="en-US" sz="1100" dirty="0"/>
          </a:p>
        </p:txBody>
      </p:sp>
      <p:grpSp>
        <p:nvGrpSpPr>
          <p:cNvPr id="19" name="组合 18"/>
          <p:cNvGrpSpPr/>
          <p:nvPr/>
        </p:nvGrpSpPr>
        <p:grpSpPr>
          <a:xfrm>
            <a:off x="5072066" y="714356"/>
            <a:ext cx="3786214" cy="4495814"/>
            <a:chOff x="5072066" y="714356"/>
            <a:chExt cx="3786214" cy="4495814"/>
          </a:xfrm>
        </p:grpSpPr>
        <p:grpSp>
          <p:nvGrpSpPr>
            <p:cNvPr id="12" name="组合 11"/>
            <p:cNvGrpSpPr/>
            <p:nvPr/>
          </p:nvGrpSpPr>
          <p:grpSpPr>
            <a:xfrm>
              <a:off x="5072066" y="2928934"/>
              <a:ext cx="3786214" cy="2281236"/>
              <a:chOff x="4643438" y="357166"/>
              <a:chExt cx="4810125" cy="2709864"/>
            </a:xfrm>
          </p:grpSpPr>
          <p:pic>
            <p:nvPicPr>
              <p:cNvPr id="7169" name="Picture 1"/>
              <p:cNvPicPr>
                <a:picLocks noChangeAspect="1" noChangeArrowheads="1"/>
              </p:cNvPicPr>
              <p:nvPr/>
            </p:nvPicPr>
            <p:blipFill>
              <a:blip r:embed="rId5"/>
              <a:srcRect b="52690"/>
              <a:stretch>
                <a:fillRect/>
              </a:stretch>
            </p:blipFill>
            <p:spPr bwMode="auto">
              <a:xfrm>
                <a:off x="4643438" y="357166"/>
                <a:ext cx="4810125" cy="24288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170" name="Picture 2"/>
              <p:cNvPicPr>
                <a:picLocks noChangeAspect="1" noChangeArrowheads="1"/>
              </p:cNvPicPr>
              <p:nvPr/>
            </p:nvPicPr>
            <p:blipFill>
              <a:blip r:embed="rId5"/>
              <a:srcRect l="10396" t="94527"/>
              <a:stretch>
                <a:fillRect/>
              </a:stretch>
            </p:blipFill>
            <p:spPr bwMode="auto">
              <a:xfrm>
                <a:off x="5143504" y="2786058"/>
                <a:ext cx="4310059" cy="2809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6"/>
            <a:srcRect b="52836"/>
            <a:stretch>
              <a:fillRect/>
            </a:stretch>
          </p:blipFill>
          <p:spPr bwMode="auto">
            <a:xfrm>
              <a:off x="5143504" y="714356"/>
              <a:ext cx="3709376" cy="1927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TextBox 15"/>
            <p:cNvSpPr txBox="1"/>
            <p:nvPr/>
          </p:nvSpPr>
          <p:spPr>
            <a:xfrm>
              <a:off x="6143636" y="3286124"/>
              <a:ext cx="7143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altLang="zh-CN" sz="1400" b="1" dirty="0" smtClean="0">
                  <a:latin typeface="Times New Roman" pitchFamily="18" charset="0"/>
                  <a:cs typeface="Times New Roman" pitchFamily="18" charset="0"/>
                </a:rPr>
                <a:t>BC</a:t>
              </a:r>
              <a:endParaRPr lang="zh-CN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857884" y="928670"/>
              <a:ext cx="10001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altLang="zh-CN" sz="1400" b="1" dirty="0" smtClean="0">
                  <a:latin typeface="Times New Roman" pitchFamily="18" charset="0"/>
                  <a:cs typeface="Times New Roman" pitchFamily="18" charset="0"/>
                </a:rPr>
                <a:t>Sulfate</a:t>
              </a:r>
              <a:endParaRPr lang="zh-CN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5"/>
            <a:srcRect l="10396" t="94527"/>
            <a:stretch>
              <a:fillRect/>
            </a:stretch>
          </p:blipFill>
          <p:spPr bwMode="auto">
            <a:xfrm>
              <a:off x="5394247" y="2643182"/>
              <a:ext cx="3392595" cy="236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7158" y="536184"/>
            <a:ext cx="3790077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/>
              <a:t>FTIR emission spectrometry </a:t>
            </a:r>
            <a:endParaRPr lang="zh-CN" altLang="en-US" sz="2400" b="1" dirty="0" smtClean="0"/>
          </a:p>
          <a:p>
            <a:endParaRPr lang="zh-CN" altLang="en-US" sz="2800" b="1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05973"/>
            <a:ext cx="4143372" cy="75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D:\Downloads\gallery_1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285860"/>
            <a:ext cx="4612469" cy="3619507"/>
          </a:xfrm>
          <a:prstGeom prst="rect">
            <a:avLst/>
          </a:prstGeom>
          <a:noFill/>
        </p:spPr>
      </p:pic>
      <p:sp>
        <p:nvSpPr>
          <p:cNvPr id="12" name="圆角矩形 11"/>
          <p:cNvSpPr/>
          <p:nvPr/>
        </p:nvSpPr>
        <p:spPr>
          <a:xfrm>
            <a:off x="2428860" y="1357298"/>
            <a:ext cx="571504" cy="300039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42910" y="5000636"/>
            <a:ext cx="39290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From: https://niwa.co.nz/news/man-mission</a:t>
            </a:r>
            <a:endParaRPr lang="zh-CN" alt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5072066" y="1357298"/>
            <a:ext cx="42148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 smtClean="0"/>
              <a:t>For the purpose of measuring aerosols in the troposphere, a Fourier-Transform </a:t>
            </a:r>
            <a:r>
              <a:rPr lang="en-US" dirty="0" err="1" smtClean="0"/>
              <a:t>InfraRed</a:t>
            </a:r>
            <a:r>
              <a:rPr lang="en-US" dirty="0" smtClean="0"/>
              <a:t> spectrometer (FTS) for measuring down-welling emission and a Raman-</a:t>
            </a:r>
            <a:r>
              <a:rPr lang="en-US" dirty="0" err="1" smtClean="0"/>
              <a:t>Lidar</a:t>
            </a:r>
            <a:r>
              <a:rPr lang="en-US" dirty="0" smtClean="0"/>
              <a:t> are operated at the AWIPEV research base in </a:t>
            </a:r>
            <a:r>
              <a:rPr lang="en-US" dirty="0" err="1" smtClean="0"/>
              <a:t>Ny-Ålesund</a:t>
            </a:r>
            <a:r>
              <a:rPr lang="en-US" dirty="0" smtClean="0"/>
              <a:t>, Spitsbergen (78°N). </a:t>
            </a:r>
            <a:endParaRPr lang="en-US" altLang="zh-CN" b="1" dirty="0" smtClean="0"/>
          </a:p>
          <a:p>
            <a:endParaRPr lang="en-US" altLang="zh-CN" b="1" dirty="0" smtClean="0"/>
          </a:p>
          <a:p>
            <a:r>
              <a:rPr lang="en-US" altLang="zh-CN" b="1" dirty="0" smtClean="0"/>
              <a:t>Our instrument:</a:t>
            </a:r>
            <a:endParaRPr lang="en-US" altLang="zh-CN" dirty="0" smtClean="0"/>
          </a:p>
          <a:p>
            <a:r>
              <a:rPr lang="en-US" altLang="zh-CN" dirty="0" smtClean="0"/>
              <a:t>Wave number range: 400-2500 cm-1</a:t>
            </a:r>
          </a:p>
          <a:p>
            <a:r>
              <a:rPr lang="en-US" altLang="zh-CN" dirty="0" smtClean="0"/>
              <a:t>Resolution: 0.03cm-1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42844" y="142852"/>
            <a:ext cx="86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/>
              <a:t>An example of </a:t>
            </a:r>
          </a:p>
          <a:p>
            <a:r>
              <a:rPr lang="en-US" altLang="zh-CN" sz="2400" b="1" dirty="0" smtClean="0"/>
              <a:t>Atmospheric emission spectrum of different aerosol types</a:t>
            </a:r>
            <a:endParaRPr lang="zh-CN" altLang="en-US" sz="2400" b="1" dirty="0"/>
          </a:p>
        </p:txBody>
      </p:sp>
      <p:sp>
        <p:nvSpPr>
          <p:cNvPr id="10" name="矩形 9"/>
          <p:cNvSpPr/>
          <p:nvPr/>
        </p:nvSpPr>
        <p:spPr>
          <a:xfrm>
            <a:off x="285720" y="5357826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Simulation from forward model: LBLRTM + DISORT</a:t>
            </a:r>
          </a:p>
          <a:p>
            <a:r>
              <a:rPr lang="en-US" altLang="zh-CN" dirty="0" smtClean="0"/>
              <a:t>AOD=1 at 900cm-1, a single mode lognormal size distribution, same TPW profile</a:t>
            </a:r>
            <a:endParaRPr lang="zh-CN" alt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9644" y="6143644"/>
            <a:ext cx="714356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05973"/>
            <a:ext cx="4143372" cy="75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 descr="D:\Mathias\diff_aero_emission\diffaeroso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1142984"/>
            <a:ext cx="5429287" cy="4071965"/>
          </a:xfrm>
          <a:prstGeom prst="rect">
            <a:avLst/>
          </a:prstGeom>
          <a:noFill/>
        </p:spPr>
      </p:pic>
      <p:sp>
        <p:nvSpPr>
          <p:cNvPr id="9" name="左右箭头 8"/>
          <p:cNvSpPr/>
          <p:nvPr/>
        </p:nvSpPr>
        <p:spPr>
          <a:xfrm>
            <a:off x="3357554" y="2285992"/>
            <a:ext cx="1071570" cy="2143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左右箭头 10"/>
          <p:cNvSpPr/>
          <p:nvPr/>
        </p:nvSpPr>
        <p:spPr>
          <a:xfrm>
            <a:off x="4857752" y="3214686"/>
            <a:ext cx="714380" cy="2143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 rot="5400000">
            <a:off x="1679555" y="3107529"/>
            <a:ext cx="3357586" cy="1588"/>
          </a:xfrm>
          <a:prstGeom prst="line">
            <a:avLst/>
          </a:prstGeom>
          <a:ln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rot="5400000">
            <a:off x="2751125" y="3106735"/>
            <a:ext cx="3357586" cy="1588"/>
          </a:xfrm>
          <a:prstGeom prst="line">
            <a:avLst/>
          </a:prstGeom>
          <a:ln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rot="5400000">
            <a:off x="3894133" y="3106735"/>
            <a:ext cx="3357586" cy="1588"/>
          </a:xfrm>
          <a:prstGeom prst="line">
            <a:avLst/>
          </a:prstGeom>
          <a:ln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5400000">
            <a:off x="3179753" y="3106735"/>
            <a:ext cx="3357586" cy="1588"/>
          </a:xfrm>
          <a:prstGeom prst="line">
            <a:avLst/>
          </a:prstGeom>
          <a:ln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42844" y="142852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/>
              <a:t>Retrieval method</a:t>
            </a:r>
            <a:endParaRPr lang="zh-CN" altLang="en-US" sz="2400" b="1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44" y="6143644"/>
            <a:ext cx="714356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105973"/>
            <a:ext cx="4143372" cy="75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28596" y="642918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Optimal estimation method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57224" y="1214422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The parameter vector:</a:t>
            </a:r>
            <a:endParaRPr lang="zh-CN" altLang="en-US" dirty="0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1433530" y="1644640"/>
          <a:ext cx="5638800" cy="355600"/>
        </p:xfrm>
        <a:graphic>
          <a:graphicData uri="http://schemas.openxmlformats.org/presentationml/2006/ole">
            <p:oleObj spid="_x0000_s1026" name="Equation" r:id="rId5" imgW="5638680" imgH="355320" progId="Equation.DSMT4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928662" y="2285992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The retrieval of microphysical aerosol parameters is a nonlinear problem, so an iterative algorithm is needed:</a:t>
            </a:r>
            <a:endParaRPr lang="zh-CN" altLang="en-US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357290" y="3143248"/>
          <a:ext cx="1308100" cy="330200"/>
        </p:xfrm>
        <a:graphic>
          <a:graphicData uri="http://schemas.openxmlformats.org/presentationml/2006/ole">
            <p:oleObj spid="_x0000_s1027" name="Equation" r:id="rId6" imgW="1307880" imgH="330120" progId="Equation.DSMT4">
              <p:embed/>
            </p:oleObj>
          </a:graphicData>
        </a:graphic>
      </p:graphicFrame>
      <p:sp>
        <p:nvSpPr>
          <p:cNvPr id="16" name="矩形 15"/>
          <p:cNvSpPr/>
          <p:nvPr/>
        </p:nvSpPr>
        <p:spPr>
          <a:xfrm>
            <a:off x="1000100" y="3929066"/>
            <a:ext cx="6072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The aim of the iterations is to minimize the cost function:</a:t>
            </a:r>
            <a:endParaRPr lang="zh-CN" altLang="en-US" dirty="0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428728" y="4643446"/>
          <a:ext cx="6007101" cy="381000"/>
        </p:xfrm>
        <a:graphic>
          <a:graphicData uri="http://schemas.openxmlformats.org/presentationml/2006/ole">
            <p:oleObj spid="_x0000_s1028" name="Equation" r:id="rId7" imgW="6006960" imgH="380880" progId="Equation.DSMT4">
              <p:embed/>
            </p:oleObj>
          </a:graphicData>
        </a:graphic>
      </p:graphicFrame>
      <p:sp>
        <p:nvSpPr>
          <p:cNvPr id="17" name="矩形 16"/>
          <p:cNvSpPr/>
          <p:nvPr/>
        </p:nvSpPr>
        <p:spPr>
          <a:xfrm>
            <a:off x="285720" y="5643578"/>
            <a:ext cx="864396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Richter, P., Palm, M., </a:t>
            </a:r>
            <a:r>
              <a:rPr lang="en-US" sz="1100" dirty="0" err="1" smtClean="0"/>
              <a:t>Weinzierl</a:t>
            </a:r>
            <a:r>
              <a:rPr lang="en-US" sz="1100" dirty="0" smtClean="0"/>
              <a:t>, C., </a:t>
            </a:r>
            <a:r>
              <a:rPr lang="en-US" sz="1100" dirty="0" err="1" smtClean="0"/>
              <a:t>Griesche</a:t>
            </a:r>
            <a:r>
              <a:rPr lang="en-US" sz="1100" dirty="0" smtClean="0"/>
              <a:t>, H., Rowe, P. M., and </a:t>
            </a:r>
            <a:r>
              <a:rPr lang="en-US" sz="1100" dirty="0" err="1" smtClean="0"/>
              <a:t>Notholt</a:t>
            </a:r>
            <a:r>
              <a:rPr lang="en-US" sz="1100" dirty="0" smtClean="0"/>
              <a:t>, J.: Retrieval of microphysical cloud parameters from EM-FTIR spectra measured in Arctic summer 2017, Atmos. Meas. Tech. Discuss. [preprint], https://doi.org/10.5194/amt-2020-266, 2020.</a:t>
            </a:r>
            <a:endParaRPr lang="zh-CN" alt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500034" y="528638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B0F0"/>
                </a:solidFill>
              </a:rPr>
              <a:t>We use a modified version of the algorithm described by Richter et. al. (2020):</a:t>
            </a:r>
            <a:endParaRPr lang="zh-CN" alt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85728"/>
            <a:ext cx="8501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LBLDIS aerosol retrieval algorithm </a:t>
            </a:r>
            <a:endParaRPr lang="en-US" altLang="zh-CN" sz="2400" b="1" dirty="0" smtClean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9644" y="6143644"/>
            <a:ext cx="714356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05973"/>
            <a:ext cx="4143372" cy="75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4" name="组合 13"/>
          <p:cNvGrpSpPr/>
          <p:nvPr/>
        </p:nvGrpSpPr>
        <p:grpSpPr>
          <a:xfrm>
            <a:off x="142844" y="928670"/>
            <a:ext cx="2643206" cy="785818"/>
            <a:chOff x="1785918" y="1000108"/>
            <a:chExt cx="2643206" cy="785818"/>
          </a:xfrm>
        </p:grpSpPr>
        <p:sp>
          <p:nvSpPr>
            <p:cNvPr id="8" name="矩形 7"/>
            <p:cNvSpPr/>
            <p:nvPr/>
          </p:nvSpPr>
          <p:spPr>
            <a:xfrm>
              <a:off x="1785918" y="1000108"/>
              <a:ext cx="2643206" cy="78581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857356" y="1071546"/>
              <a:ext cx="25717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Atmospheric state</a:t>
              </a:r>
            </a:p>
            <a:p>
              <a:r>
                <a:rPr lang="en-US" altLang="zh-CN" dirty="0" smtClean="0"/>
                <a:t>(ERA5 reanalysis data)</a:t>
              </a:r>
              <a:endParaRPr lang="zh-CN" altLang="en-US" dirty="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8992" y="1928802"/>
            <a:ext cx="2643206" cy="785818"/>
            <a:chOff x="1785918" y="1000108"/>
            <a:chExt cx="2643206" cy="785818"/>
          </a:xfrm>
        </p:grpSpPr>
        <p:sp>
          <p:nvSpPr>
            <p:cNvPr id="16" name="矩形 15"/>
            <p:cNvSpPr/>
            <p:nvPr/>
          </p:nvSpPr>
          <p:spPr>
            <a:xfrm>
              <a:off x="1785918" y="1000108"/>
              <a:ext cx="2643206" cy="78581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857356" y="1071546"/>
              <a:ext cx="25717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DISORT : calculates the </a:t>
              </a:r>
              <a:r>
                <a:rPr lang="en-US" altLang="zh-CN" dirty="0" err="1" smtClean="0"/>
                <a:t>radiative</a:t>
              </a:r>
              <a:r>
                <a:rPr lang="en-US" altLang="zh-CN" dirty="0" smtClean="0"/>
                <a:t> transfer process</a:t>
              </a:r>
              <a:endParaRPr lang="zh-CN" altLang="en-US" dirty="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42844" y="1857364"/>
            <a:ext cx="2643206" cy="785818"/>
            <a:chOff x="1785918" y="1000108"/>
            <a:chExt cx="2643206" cy="785818"/>
          </a:xfrm>
        </p:grpSpPr>
        <p:sp>
          <p:nvSpPr>
            <p:cNvPr id="19" name="矩形 18"/>
            <p:cNvSpPr/>
            <p:nvPr/>
          </p:nvSpPr>
          <p:spPr>
            <a:xfrm>
              <a:off x="1785918" y="1000108"/>
              <a:ext cx="2643206" cy="78581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57356" y="1071546"/>
              <a:ext cx="25717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LBLRTM:</a:t>
              </a:r>
            </a:p>
            <a:p>
              <a:r>
                <a:rPr lang="en-US" altLang="zh-CN" dirty="0" smtClean="0"/>
                <a:t>AOD (gaseous absorbers)</a:t>
              </a:r>
              <a:endParaRPr lang="zh-CN" altLang="en-US" dirty="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428992" y="4572008"/>
            <a:ext cx="2643206" cy="785818"/>
            <a:chOff x="1785918" y="1000108"/>
            <a:chExt cx="2643206" cy="785818"/>
          </a:xfrm>
        </p:grpSpPr>
        <p:sp>
          <p:nvSpPr>
            <p:cNvPr id="23" name="矩形 22"/>
            <p:cNvSpPr/>
            <p:nvPr/>
          </p:nvSpPr>
          <p:spPr>
            <a:xfrm>
              <a:off x="1785918" y="1000108"/>
              <a:ext cx="2643206" cy="78581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857356" y="1071546"/>
              <a:ext cx="25717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Optimal estimation method</a:t>
              </a:r>
              <a:endParaRPr lang="zh-CN" altLang="en-US" dirty="0" smtClean="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42844" y="2857496"/>
            <a:ext cx="2643206" cy="785818"/>
            <a:chOff x="1785918" y="1000108"/>
            <a:chExt cx="2643206" cy="785818"/>
          </a:xfrm>
        </p:grpSpPr>
        <p:sp>
          <p:nvSpPr>
            <p:cNvPr id="26" name="矩形 25"/>
            <p:cNvSpPr/>
            <p:nvPr/>
          </p:nvSpPr>
          <p:spPr>
            <a:xfrm>
              <a:off x="1785918" y="1000108"/>
              <a:ext cx="2643206" cy="78581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857356" y="1071546"/>
              <a:ext cx="25717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Raman-</a:t>
              </a:r>
              <a:r>
                <a:rPr lang="en-US" dirty="0" err="1" smtClean="0"/>
                <a:t>Lidar</a:t>
              </a:r>
              <a:r>
                <a:rPr lang="en-US" dirty="0" smtClean="0"/>
                <a:t> KARL (Aerosol height)</a:t>
              </a:r>
              <a:endParaRPr lang="en-US" altLang="zh-CN" dirty="0" smtClean="0"/>
            </a:p>
          </p:txBody>
        </p:sp>
      </p:grpSp>
      <p:sp>
        <p:nvSpPr>
          <p:cNvPr id="28" name="右大括号 27"/>
          <p:cNvSpPr/>
          <p:nvPr/>
        </p:nvSpPr>
        <p:spPr>
          <a:xfrm>
            <a:off x="2928926" y="928670"/>
            <a:ext cx="357190" cy="2714644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3428992" y="3357562"/>
            <a:ext cx="2643206" cy="785818"/>
            <a:chOff x="1785918" y="1000108"/>
            <a:chExt cx="2643206" cy="785818"/>
          </a:xfrm>
        </p:grpSpPr>
        <p:sp>
          <p:nvSpPr>
            <p:cNvPr id="30" name="矩形 29"/>
            <p:cNvSpPr/>
            <p:nvPr/>
          </p:nvSpPr>
          <p:spPr>
            <a:xfrm>
              <a:off x="1785918" y="1000108"/>
              <a:ext cx="2643206" cy="78581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857356" y="1071546"/>
              <a:ext cx="25717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Simulated radiance spectra</a:t>
              </a:r>
              <a:endParaRPr lang="zh-CN" altLang="en-US" dirty="0"/>
            </a:p>
          </p:txBody>
        </p:sp>
      </p:grpSp>
      <p:cxnSp>
        <p:nvCxnSpPr>
          <p:cNvPr id="33" name="直接箭头连接符 32"/>
          <p:cNvCxnSpPr>
            <a:stCxn id="16" idx="2"/>
            <a:endCxn id="30" idx="0"/>
          </p:cNvCxnSpPr>
          <p:nvPr/>
        </p:nvCxnSpPr>
        <p:spPr>
          <a:xfrm rot="5400000">
            <a:off x="4429124" y="3036091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>
            <a:stCxn id="30" idx="2"/>
            <a:endCxn id="23" idx="0"/>
          </p:cNvCxnSpPr>
          <p:nvPr/>
        </p:nvCxnSpPr>
        <p:spPr>
          <a:xfrm rot="5400000">
            <a:off x="4536281" y="435769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6858016" y="4429132"/>
            <a:ext cx="1785950" cy="107157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箭头连接符 37"/>
          <p:cNvCxnSpPr>
            <a:stCxn id="24" idx="3"/>
            <a:endCxn id="36" idx="2"/>
          </p:cNvCxnSpPr>
          <p:nvPr/>
        </p:nvCxnSpPr>
        <p:spPr>
          <a:xfrm flipV="1">
            <a:off x="6072198" y="4964917"/>
            <a:ext cx="785818" cy="16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929454" y="4643446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Get the aerosol </a:t>
            </a:r>
            <a:r>
              <a:rPr lang="en-US" dirty="0" smtClean="0"/>
              <a:t>properties </a:t>
            </a:r>
            <a:endParaRPr lang="zh-CN" altLang="en-US" dirty="0"/>
          </a:p>
        </p:txBody>
      </p:sp>
      <p:sp>
        <p:nvSpPr>
          <p:cNvPr id="32" name="圆角矩形 31"/>
          <p:cNvSpPr/>
          <p:nvPr/>
        </p:nvSpPr>
        <p:spPr>
          <a:xfrm>
            <a:off x="0" y="2786058"/>
            <a:ext cx="2928926" cy="10001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85728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Raman-</a:t>
            </a:r>
            <a:r>
              <a:rPr lang="en-US" sz="2800" b="1" dirty="0" err="1" smtClean="0"/>
              <a:t>Lidar</a:t>
            </a:r>
            <a:r>
              <a:rPr lang="en-US" sz="2800" b="1" dirty="0" smtClean="0"/>
              <a:t> KARL measurements</a:t>
            </a:r>
            <a:endParaRPr lang="en-US" altLang="zh-CN" sz="2800" b="1" dirty="0" smtClean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44" y="6143644"/>
            <a:ext cx="714356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105973"/>
            <a:ext cx="4143372" cy="75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 descr="D:\Mathias\Lidar\karl200403B53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1643050"/>
            <a:ext cx="3253064" cy="2438403"/>
          </a:xfrm>
          <a:prstGeom prst="rect">
            <a:avLst/>
          </a:prstGeom>
          <a:noFill/>
        </p:spPr>
      </p:pic>
      <p:pic>
        <p:nvPicPr>
          <p:cNvPr id="22530" name="Picture 2" descr="D:\Mathias\NDACC\lidar.png"/>
          <p:cNvPicPr>
            <a:picLocks noChangeAspect="1" noChangeArrowheads="1"/>
          </p:cNvPicPr>
          <p:nvPr/>
        </p:nvPicPr>
        <p:blipFill>
          <a:blip r:embed="rId6" cstate="print"/>
          <a:srcRect t="3419"/>
          <a:stretch>
            <a:fillRect/>
          </a:stretch>
        </p:blipFill>
        <p:spPr bwMode="auto">
          <a:xfrm>
            <a:off x="4572000" y="1643050"/>
            <a:ext cx="3353160" cy="2428892"/>
          </a:xfrm>
          <a:prstGeom prst="rect">
            <a:avLst/>
          </a:prstGeom>
          <a:noFill/>
        </p:spPr>
      </p:pic>
      <p:pic>
        <p:nvPicPr>
          <p:cNvPr id="22532" name="Picture 4" descr="D:\Mathias\Lidar\karl200610B532.png"/>
          <p:cNvPicPr>
            <a:picLocks noChangeAspect="1" noChangeArrowheads="1"/>
          </p:cNvPicPr>
          <p:nvPr/>
        </p:nvPicPr>
        <p:blipFill>
          <a:blip r:embed="rId7"/>
          <a:srcRect b="93777"/>
          <a:stretch>
            <a:fillRect/>
          </a:stretch>
        </p:blipFill>
        <p:spPr bwMode="auto">
          <a:xfrm>
            <a:off x="4643438" y="1571612"/>
            <a:ext cx="3057527" cy="142876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785786" y="1214422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Aerosol Backscatter Coefficient:</a:t>
            </a:r>
          </a:p>
          <a:p>
            <a:r>
              <a:rPr lang="en-US" altLang="zh-CN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Mathias\20210303\x_re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946" y="1039020"/>
            <a:ext cx="8097830" cy="35329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4857760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Star marks represents </a:t>
            </a:r>
            <a:r>
              <a:rPr lang="en-US" altLang="zh-CN" dirty="0" err="1" smtClean="0"/>
              <a:t>Lidar</a:t>
            </a:r>
            <a:r>
              <a:rPr lang="en-US" altLang="zh-CN" dirty="0" smtClean="0"/>
              <a:t> AOD measurement at 532 nm from 100m to 1500m</a:t>
            </a:r>
          </a:p>
          <a:p>
            <a:r>
              <a:rPr lang="en-US" altLang="zh-CN" dirty="0" smtClean="0"/>
              <a:t>The lines show 30-mins smoothed data.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85720" y="285728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/>
              <a:t>Case study Ⅰ: 10.06.2020</a:t>
            </a:r>
            <a:endParaRPr lang="zh-CN" altLang="en-US" sz="2400" b="1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44" y="6143644"/>
            <a:ext cx="714356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105974"/>
            <a:ext cx="4143372" cy="75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 descr="D:\Mathias\NDACC\lidar.png"/>
          <p:cNvPicPr>
            <a:picLocks noChangeAspect="1" noChangeArrowheads="1"/>
          </p:cNvPicPr>
          <p:nvPr/>
        </p:nvPicPr>
        <p:blipFill>
          <a:blip r:embed="rId5" cstate="print"/>
          <a:srcRect t="68753"/>
          <a:stretch>
            <a:fillRect/>
          </a:stretch>
        </p:blipFill>
        <p:spPr bwMode="auto">
          <a:xfrm>
            <a:off x="4929190" y="214290"/>
            <a:ext cx="3353160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6089</TotalTime>
  <Words>1471</Words>
  <PresentationFormat>全屏显示(4:3)</PresentationFormat>
  <Paragraphs>183</Paragraphs>
  <Slides>22</Slides>
  <Notes>4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Office 主题</vt:lpstr>
      <vt:lpstr>Equation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JDH</dc:creator>
  <cp:lastModifiedBy>a</cp:lastModifiedBy>
  <cp:revision>88</cp:revision>
  <dcterms:created xsi:type="dcterms:W3CDTF">2021-05-25T07:27:56Z</dcterms:created>
  <dcterms:modified xsi:type="dcterms:W3CDTF">2021-06-04T18:38:26Z</dcterms:modified>
</cp:coreProperties>
</file>