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0" r:id="rId2"/>
    <p:sldId id="311" r:id="rId3"/>
    <p:sldId id="263" r:id="rId4"/>
    <p:sldId id="301" r:id="rId5"/>
    <p:sldId id="302" r:id="rId6"/>
    <p:sldId id="272" r:id="rId7"/>
    <p:sldId id="312" r:id="rId8"/>
    <p:sldId id="313" r:id="rId9"/>
    <p:sldId id="31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129" autoAdjust="0"/>
  </p:normalViewPr>
  <p:slideViewPr>
    <p:cSldViewPr snapToGrid="0">
      <p:cViewPr varScale="1">
        <p:scale>
          <a:sx n="99" d="100"/>
          <a:sy n="99" d="100"/>
        </p:scale>
        <p:origin x="9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DF22F-0EAB-4D80-BCCA-C507F79D3842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9D3C4-B230-44FE-B2FC-4F114B4220A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651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CA1F0-09AB-48C6-ADC2-D202D7BB8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950EB9-A271-478E-B336-11EF1896F2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4F03B-12FD-4B2A-A9EC-B269CB56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C4813-B1B5-4EF7-8841-D64416222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985DA-181A-4064-A0FB-E3C2F52DE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131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DD464-0356-4EFC-B0F9-05E01160B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027382-AD64-4644-98E3-6FAC7A8B9E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8154B-3C8C-479C-BBD0-8C44B782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0AC58-6BD7-416F-9DC8-95848A88C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E10EE-77A4-4588-B725-55D4F8321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0590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122899-F299-483F-8360-CB5D14766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9A20A7-851B-42D0-B309-A6A362A806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4BD0A-7D1D-42CC-B582-399CBFA0F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641F7-2DE4-4033-98F8-4B2323C86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EAB98-156D-4524-8CE5-A1A11FDDA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3195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BA949-4BA7-4C88-A2C7-B81CA302F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CCBB4-57A6-4706-ADA5-C8A653060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DCF43-B86F-450E-968C-B89ACDBAF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C8711-A608-42AB-830C-BB44AAA0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607F1-F14E-4FC9-B578-3EDD0C30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137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963D-4F3F-4DA1-8363-637CA6700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80A9A-4A2C-4BD1-9B81-754F0CD2D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4489A-5A32-4997-85CF-BC27D714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1F4AA-6537-4720-B46D-D71DAAF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F431C-55BB-425C-AC87-19165428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389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72C6-1A98-4C9B-9973-F7CA4F52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F0C8F-C198-466E-B281-C4AE92AA6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600C70-9216-4A66-B819-F6F871198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ABA2E-FBAF-4AF0-B143-70B578295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7A23A-AA5E-4AFC-AE69-8B4FAEDC4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64173-9ACD-4D30-A60B-22527FA05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511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A82F3-F502-4909-B110-C2E5DE7A8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E2828-EA00-4B4E-B742-45A61A92B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8C56B1-3A94-4EE2-AAD8-B04502C90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E611C-EE75-43D2-8E68-A23075C3B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303AB-6390-4465-B2DA-4CDACAF361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851FCD-E3C1-48A0-9166-9DB59B64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B9D62C-3268-4FD4-ABDB-F499BB775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DA008A-9035-4C8B-87CE-02BD2DFC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246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3D07A-A860-436D-B149-ABAA8DD22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ED5C64-B3D6-413D-8703-90B8564EF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4D3EB-544F-4781-B253-8AA5EA9CF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5B20C8-0226-4C71-A69E-D35925D15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66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920545-ED96-447C-B008-5C0AD574D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121AFF-215A-4D0C-940B-EB5EACC07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FDD5F-1D2D-46D6-88D5-131A3EE46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35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11AC-1630-463F-842E-1C9700FFD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41B87-11EC-453C-99A0-E4A4728EC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1D5F8-A555-41EC-AAB7-5679C29D5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EEBA5-D244-4A89-8604-93743CA6E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0184F-08FE-4F1B-9CA7-40C7F5A7A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717F9-9CC5-4D99-9DC5-36CE2374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9607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F161F-930D-477D-B0AA-DC16F5270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45A985-6D9E-4EAA-A4A6-CD2F6A167C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5D02B-722C-47B8-AD44-A98F80839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3694E-783A-41B1-B985-9B1454FB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C745C-C11B-41C3-98C0-E9324820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E2252-208B-4B73-A100-B3AE9E79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981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FA397D-337F-4944-8D20-94E879318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AC9AD6-FC1F-4795-A966-EE70EC04B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7CDFD-B7BD-483C-926F-0B23DE0C9B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B161A-E71C-4817-A493-9BDFEDF971FF}" type="datetimeFigureOut">
              <a:rPr lang="en-CA" smtClean="0"/>
              <a:t>2021-06-03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175CA-EDE6-4441-82FE-7CE616792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686DE-4AC2-4F99-BDAE-9BB086711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A571-F24B-4930-92B6-381E45F6F3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01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vid19.apple.com/mobilit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908D907-2205-43E0-A735-B93D410C87B2}"/>
              </a:ext>
            </a:extLst>
          </p:cNvPr>
          <p:cNvSpPr txBox="1">
            <a:spLocks/>
          </p:cNvSpPr>
          <p:nvPr/>
        </p:nvSpPr>
        <p:spPr bwMode="auto">
          <a:xfrm>
            <a:off x="900093" y="755359"/>
            <a:ext cx="10613881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99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99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99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99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99CC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99CC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99CC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99CC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4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Quantifying the impact of the COVID-19 pandemic restrictions on CO, CO</a:t>
            </a:r>
            <a:r>
              <a:rPr lang="en-CA" sz="4000" baseline="-25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CA" sz="4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and CH</a:t>
            </a:r>
            <a:r>
              <a:rPr lang="en-CA" sz="4000" baseline="-25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CA" sz="4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in downtown Toronto using open-path Fourier transform spectroscopy</a:t>
            </a:r>
            <a:endParaRPr kumimoji="0" lang="en-CA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122C01B-FFA5-4653-A779-447FF1EB3C7C}"/>
              </a:ext>
            </a:extLst>
          </p:cNvPr>
          <p:cNvSpPr txBox="1">
            <a:spLocks/>
          </p:cNvSpPr>
          <p:nvPr/>
        </p:nvSpPr>
        <p:spPr bwMode="auto">
          <a:xfrm>
            <a:off x="1926770" y="3715042"/>
            <a:ext cx="8543108" cy="307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0000"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2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Yuan You</a:t>
            </a:r>
            <a:r>
              <a:rPr kumimoji="0" lang="en-CA" sz="2000" b="0" i="0" u="sng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Brendan Byrne</a:t>
            </a:r>
            <a:r>
              <a:rPr kumimoji="0" lang="en-CA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Orfeo Colebatch</a:t>
            </a:r>
            <a:r>
              <a:rPr kumimoji="0" lang="en-CA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b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Richard L. Mittermeier</a:t>
            </a:r>
            <a:r>
              <a:rPr kumimoji="0" lang="en-CA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lang="en-CA" sz="2000" kern="0" dirty="0">
                <a:solidFill>
                  <a:srgbClr val="000000"/>
                </a:solidFill>
              </a:rPr>
              <a:t>Felix Vogel</a:t>
            </a:r>
            <a:r>
              <a:rPr lang="en-CA" sz="2000" kern="0" baseline="30000" dirty="0">
                <a:solidFill>
                  <a:srgbClr val="000000"/>
                </a:solidFill>
              </a:rPr>
              <a:t>4</a:t>
            </a:r>
            <a:r>
              <a:rPr lang="en-CA" sz="2000" kern="0" dirty="0">
                <a:solidFill>
                  <a:srgbClr val="000000"/>
                </a:solidFill>
              </a:rPr>
              <a:t>, and </a:t>
            </a:r>
            <a:r>
              <a: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Kimberly Strong</a:t>
            </a:r>
            <a:r>
              <a:rPr kumimoji="0" lang="en-CA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1</a:t>
            </a: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Department of Physics, University of Toronto</a:t>
            </a: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; 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Jet Propulsion Laboratory, California Institute of Technology; 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3</a:t>
            </a:r>
            <a:r>
              <a:rPr kumimoji="0" lang="en-CA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Air Quality Research Division, Environment</a:t>
            </a: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and Climate Change Canada;</a:t>
            </a: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4</a:t>
            </a:r>
            <a:r>
              <a:rPr kumimoji="0" lang="en-CA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Climate Research Division, Environment</a:t>
            </a:r>
            <a:r>
              <a: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and Climate Change Canada</a:t>
            </a:r>
            <a:r>
              <a:rPr kumimoji="0" lang="en-CA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lang="en-CA" sz="2000" kern="0" dirty="0">
                <a:solidFill>
                  <a:srgbClr val="000000"/>
                </a:solidFill>
              </a:rPr>
              <a:t>2021 online IRWG Meeting C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rgbClr val="000099"/>
              </a:buClr>
              <a:buSzPct val="125000"/>
              <a:buFontTx/>
              <a:buNone/>
              <a:tabLst/>
              <a:defRPr/>
            </a:pPr>
            <a:r>
              <a:rPr kumimoji="0" lang="en-CA" sz="16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June 4, 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039077-53C1-4354-B370-859C3532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02377-014B-4C2E-9419-E6F2858B17D4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083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CB477-6FAB-45C9-A106-41497A7C1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6326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9150E-5F7D-43D6-8FC8-00002680F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6540"/>
            <a:ext cx="10515600" cy="2884920"/>
          </a:xfrm>
        </p:spPr>
        <p:txBody>
          <a:bodyPr/>
          <a:lstStyle/>
          <a:p>
            <a:r>
              <a:rPr lang="en-CA" dirty="0"/>
              <a:t>Overview of the project and measurement setup</a:t>
            </a:r>
          </a:p>
          <a:p>
            <a:r>
              <a:rPr lang="en-CA" dirty="0"/>
              <a:t>Results during the COVID-19 pandemic restrictions</a:t>
            </a:r>
          </a:p>
          <a:p>
            <a:r>
              <a:rPr lang="en-CA" dirty="0"/>
              <a:t>Summary</a:t>
            </a:r>
          </a:p>
          <a:p>
            <a:pPr marL="0" indent="0">
              <a:buNone/>
            </a:pPr>
            <a:endParaRPr lang="en-CA" sz="1800" dirty="0"/>
          </a:p>
          <a:p>
            <a:pPr marL="0" indent="0">
              <a:buNone/>
            </a:pPr>
            <a:endParaRPr lang="en-CA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463CE-423E-4B1D-818C-F106C9E8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02377-014B-4C2E-9419-E6F2858B17D4}" type="slidenum">
              <a:rPr lang="en-CA" smtClean="0"/>
              <a:t>2</a:t>
            </a:fld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B75443-0DEF-47C5-B3A3-622AD7F3E074}"/>
              </a:ext>
            </a:extLst>
          </p:cNvPr>
          <p:cNvSpPr txBox="1"/>
          <p:nvPr/>
        </p:nvSpPr>
        <p:spPr>
          <a:xfrm>
            <a:off x="960120" y="5969726"/>
            <a:ext cx="86454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A" sz="2000" dirty="0"/>
              <a:t>Results in this presentation are under review for </a:t>
            </a:r>
            <a:r>
              <a:rPr lang="en-CA" sz="2000" i="1" dirty="0"/>
              <a:t>Atmosphere.</a:t>
            </a:r>
          </a:p>
        </p:txBody>
      </p:sp>
    </p:spTree>
    <p:extLst>
      <p:ext uri="{BB962C8B-B14F-4D97-AF65-F5344CB8AC3E}">
        <p14:creationId xmlns:p14="http://schemas.microsoft.com/office/powerpoint/2010/main" val="979652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DE2D9-029C-49F8-AD00-76409FD7B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019" y="136525"/>
            <a:ext cx="10515600" cy="623920"/>
          </a:xfrm>
        </p:spPr>
        <p:txBody>
          <a:bodyPr>
            <a:no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Open-Path FTIR in Toronto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96F4E-53F8-4924-A366-806E07C2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68961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3</a:t>
            </a:fld>
            <a:endParaRPr lang="en-CA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05CBC7E2-815B-4B43-A0BC-F3A80E0DA7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5" r="54950"/>
          <a:stretch/>
        </p:blipFill>
        <p:spPr bwMode="auto">
          <a:xfrm>
            <a:off x="1669054" y="3558329"/>
            <a:ext cx="2968249" cy="269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AC87CA-2EF2-4E9A-BBB1-ABF5F79DED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b="48157"/>
          <a:stretch/>
        </p:blipFill>
        <p:spPr bwMode="auto">
          <a:xfrm>
            <a:off x="1669054" y="765917"/>
            <a:ext cx="6538913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1FFB2D-0E67-452A-9533-37148FFF77D8}"/>
              </a:ext>
            </a:extLst>
          </p:cNvPr>
          <p:cNvCxnSpPr>
            <a:cxnSpLocks/>
          </p:cNvCxnSpPr>
          <p:nvPr/>
        </p:nvCxnSpPr>
        <p:spPr>
          <a:xfrm flipV="1">
            <a:off x="2883159" y="3440561"/>
            <a:ext cx="2541544" cy="46149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9952BA5-9262-47F3-BF50-FCCB634B7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1464" y="3704641"/>
            <a:ext cx="7253490" cy="2792412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SzPct val="120000"/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chemeClr val="tx1"/>
                </a:solidFill>
              </a:rPr>
              <a:t>Bruker 125M FTIR spectrometer with telescope and retroreflector </a:t>
            </a:r>
          </a:p>
          <a:p>
            <a:pPr>
              <a:buSzPct val="120000"/>
              <a:buFont typeface="Arial" panose="020B0604020202020204" pitchFamily="34" charset="0"/>
              <a:buChar char="•"/>
            </a:pPr>
            <a:r>
              <a:rPr lang="en-CA" sz="1800" dirty="0"/>
              <a:t>CO</a:t>
            </a:r>
            <a:r>
              <a:rPr lang="en-CA" sz="1800" baseline="-25000" dirty="0"/>
              <a:t>2</a:t>
            </a:r>
            <a:r>
              <a:rPr lang="en-CA" sz="1800" dirty="0"/>
              <a:t>, CO, CH</a:t>
            </a:r>
            <a:r>
              <a:rPr lang="en-CA" sz="1800" baseline="-25000" dirty="0"/>
              <a:t>4 ,</a:t>
            </a:r>
            <a:r>
              <a:rPr lang="en-CA" sz="1800" dirty="0"/>
              <a:t>N</a:t>
            </a:r>
            <a:r>
              <a:rPr lang="en-CA" sz="1800" baseline="-25000" dirty="0"/>
              <a:t>2</a:t>
            </a:r>
            <a:r>
              <a:rPr lang="en-CA" sz="1800" dirty="0"/>
              <a:t>O, H</a:t>
            </a:r>
            <a:r>
              <a:rPr lang="en-CA" sz="1800" baseline="-25000" dirty="0"/>
              <a:t>2</a:t>
            </a:r>
            <a:r>
              <a:rPr lang="en-CA" sz="1800" dirty="0"/>
              <a:t>O, and HDO are quantified since November 2017  </a:t>
            </a:r>
          </a:p>
          <a:p>
            <a:pPr>
              <a:buSzPct val="120000"/>
              <a:buFont typeface="Arial" panose="020B0604020202020204" pitchFamily="34" charset="0"/>
              <a:buChar char="•"/>
            </a:pPr>
            <a:r>
              <a:rPr lang="en-CA" sz="1800" dirty="0"/>
              <a:t>Two co-located weather stations</a:t>
            </a:r>
          </a:p>
          <a:p>
            <a:pPr>
              <a:buSzPct val="120000"/>
            </a:pPr>
            <a:r>
              <a:rPr lang="en-CA" sz="1800" dirty="0"/>
              <a:t>Measurements are made continuously day and night</a:t>
            </a:r>
          </a:p>
          <a:p>
            <a:pPr>
              <a:buSzPct val="120000"/>
            </a:pPr>
            <a:r>
              <a:rPr lang="en-CA" sz="1800" dirty="0"/>
              <a:t>Retrievals use the Multiple Atmospheric Layer Transmission (MALT) code version 5 (Griffith, 1996).</a:t>
            </a:r>
          </a:p>
          <a:p>
            <a:pPr>
              <a:buSzPct val="120000"/>
            </a:pPr>
            <a:r>
              <a:rPr lang="en-CA" sz="1800" dirty="0"/>
              <a:t>Results of measurements from November 2017 to December 2018 are published in Byrne et al. (2020)</a:t>
            </a:r>
            <a:endParaRPr lang="en-CA" sz="18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A2879C-F764-4052-9398-E9B39EED16ED}"/>
              </a:ext>
            </a:extLst>
          </p:cNvPr>
          <p:cNvSpPr txBox="1"/>
          <p:nvPr/>
        </p:nvSpPr>
        <p:spPr>
          <a:xfrm>
            <a:off x="83814" y="6508978"/>
            <a:ext cx="12024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Figures are adapted from Brendan Byrne et al., Monitoring urban greenhouse gases using open-path Fourier transform spectroscopy, </a:t>
            </a:r>
            <a:r>
              <a:rPr lang="en-CA" sz="12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Atmosphere-Ocean, 58(1), 25-45, 2020.</a:t>
            </a:r>
            <a:endParaRPr lang="en-CA" sz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5350A5-AB66-457E-8D03-0DD375E3CD85}"/>
              </a:ext>
            </a:extLst>
          </p:cNvPr>
          <p:cNvSpPr txBox="1"/>
          <p:nvPr/>
        </p:nvSpPr>
        <p:spPr>
          <a:xfrm>
            <a:off x="8499764" y="654870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N</a:t>
            </a:r>
          </a:p>
        </p:txBody>
      </p:sp>
      <p:sp>
        <p:nvSpPr>
          <p:cNvPr id="5" name="Arrow: Up 4">
            <a:extLst>
              <a:ext uri="{FF2B5EF4-FFF2-40B4-BE49-F238E27FC236}">
                <a16:creationId xmlns:a16="http://schemas.microsoft.com/office/drawing/2014/main" id="{4CCDEE3B-248D-4228-9FFF-94A0746F6E89}"/>
              </a:ext>
            </a:extLst>
          </p:cNvPr>
          <p:cNvSpPr/>
          <p:nvPr/>
        </p:nvSpPr>
        <p:spPr>
          <a:xfrm>
            <a:off x="8822857" y="701170"/>
            <a:ext cx="188018" cy="36006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3972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58B32-9FE7-4981-B824-8237DE880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4932" y="854595"/>
            <a:ext cx="4166729" cy="540788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CA" sz="2000" dirty="0"/>
              <a:t>Drop in daily traffic counts: 50% and 30% during 2020 and 2021 stay-at-home periods, respectively.</a:t>
            </a:r>
          </a:p>
          <a:p>
            <a:r>
              <a:rPr lang="en-CA" sz="2000" dirty="0"/>
              <a:t>72% of CO emissions of Ontario are from transportation and mobile equipment. (APEI, 2018).</a:t>
            </a:r>
          </a:p>
          <a:p>
            <a:r>
              <a:rPr lang="en-CA" sz="2000" dirty="0"/>
              <a:t>35% of Toronto’s GHG emissions in 2018 were from on-road vehicles. (City of Toronto, 2018)</a:t>
            </a:r>
          </a:p>
          <a:p>
            <a:r>
              <a:rPr lang="en-CA" sz="2000" dirty="0"/>
              <a:t>The goal of this study: (1) quantify the changes in mole fractions and enhancements of CO, CO</a:t>
            </a:r>
            <a:r>
              <a:rPr lang="en-CA" sz="2000" baseline="-25000" dirty="0"/>
              <a:t>2</a:t>
            </a:r>
            <a:r>
              <a:rPr lang="en-CA" sz="2000" dirty="0"/>
              <a:t>, and CH</a:t>
            </a:r>
            <a:r>
              <a:rPr lang="en-CA" sz="2000" baseline="-25000" dirty="0"/>
              <a:t>4</a:t>
            </a:r>
            <a:r>
              <a:rPr lang="en-CA" sz="2000" dirty="0"/>
              <a:t> in downtown Toronto during the COVID-19 stay-at-home periods in 2020 and 2021; (2) to determine whether this system could detect the impact of changes in urban traffic emissions on CO and CO</a:t>
            </a:r>
            <a:r>
              <a:rPr lang="en-CA" sz="2000" baseline="-25000" dirty="0"/>
              <a:t>2</a:t>
            </a:r>
            <a:r>
              <a:rPr lang="en-CA" sz="20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C2693-F2C2-4820-8C17-2B1ED0467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49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4</a:t>
            </a:fld>
            <a:endParaRPr lang="en-CA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15801F-ADF5-4F7D-8DEA-93D983A90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764" y="278966"/>
            <a:ext cx="10515600" cy="565765"/>
          </a:xfrm>
        </p:spPr>
        <p:txBody>
          <a:bodyPr>
            <a:normAutofit fontScale="90000"/>
          </a:bodyPr>
          <a:lstStyle/>
          <a:p>
            <a:r>
              <a:rPr lang="en-CA" sz="40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Motivation</a:t>
            </a:r>
            <a:endParaRPr lang="en-CA" dirty="0">
              <a:solidFill>
                <a:srgbClr val="0000FF"/>
              </a:solidFill>
            </a:endParaRPr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889B74DB-8DAE-4956-834D-4EF7056705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75"/>
          <a:stretch/>
        </p:blipFill>
        <p:spPr>
          <a:xfrm>
            <a:off x="220339" y="3198597"/>
            <a:ext cx="7364827" cy="3221113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515A18A-6AEB-419B-8EEC-C5FFED2D9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51826"/>
              </p:ext>
            </p:extLst>
          </p:nvPr>
        </p:nvGraphicFramePr>
        <p:xfrm>
          <a:off x="482599" y="963693"/>
          <a:ext cx="6379839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6382">
                  <a:extLst>
                    <a:ext uri="{9D8B030D-6E8A-4147-A177-3AD203B41FA5}">
                      <a16:colId xmlns:a16="http://schemas.microsoft.com/office/drawing/2014/main" val="3907974178"/>
                    </a:ext>
                  </a:extLst>
                </a:gridCol>
                <a:gridCol w="2449579">
                  <a:extLst>
                    <a:ext uri="{9D8B030D-6E8A-4147-A177-3AD203B41FA5}">
                      <a16:colId xmlns:a16="http://schemas.microsoft.com/office/drawing/2014/main" val="868441817"/>
                    </a:ext>
                  </a:extLst>
                </a:gridCol>
                <a:gridCol w="3143878">
                  <a:extLst>
                    <a:ext uri="{9D8B030D-6E8A-4147-A177-3AD203B41FA5}">
                      <a16:colId xmlns:a16="http://schemas.microsoft.com/office/drawing/2014/main" val="2664309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b="0" dirty="0">
                          <a:solidFill>
                            <a:schemeClr val="tx1"/>
                          </a:solidFill>
                        </a:rPr>
                        <a:t>Year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b="0" dirty="0">
                          <a:solidFill>
                            <a:schemeClr val="tx1"/>
                          </a:solidFill>
                        </a:rPr>
                        <a:t>Period 1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b="0" dirty="0">
                          <a:solidFill>
                            <a:schemeClr val="tx1"/>
                          </a:solidFill>
                        </a:rPr>
                        <a:t>Period 2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274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 January to 13 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14 March to 18 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037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 January to 13 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14 March to 18 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473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 January to 13 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FF0000"/>
                          </a:solidFill>
                        </a:rPr>
                        <a:t>14 March to 18 May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376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Period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90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14 January to 7 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36245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9D472E-399C-4DE5-B56A-5D547240FB03}"/>
              </a:ext>
            </a:extLst>
          </p:cNvPr>
          <p:cNvSpPr txBox="1"/>
          <p:nvPr/>
        </p:nvSpPr>
        <p:spPr>
          <a:xfrm>
            <a:off x="0" y="6504077"/>
            <a:ext cx="120721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[Normalized daily traffic counts are from Apple mobility data (</a:t>
            </a:r>
            <a:r>
              <a:rPr lang="en-CA" dirty="0">
                <a:solidFill>
                  <a:srgbClr val="0000FF"/>
                </a:solidFill>
                <a:hlinkClick r:id="rId3"/>
              </a:rPr>
              <a:t>http://covid19.apple.com/mobility</a:t>
            </a:r>
            <a:r>
              <a:rPr lang="en-CA" dirty="0">
                <a:solidFill>
                  <a:srgbClr val="0000FF"/>
                </a:solidFill>
              </a:rPr>
              <a:t>) for </a:t>
            </a:r>
            <a:r>
              <a:rPr lang="en-CA">
                <a:solidFill>
                  <a:srgbClr val="0000FF"/>
                </a:solidFill>
              </a:rPr>
              <a:t>the Greater </a:t>
            </a:r>
            <a:r>
              <a:rPr lang="en-CA" dirty="0">
                <a:solidFill>
                  <a:srgbClr val="0000FF"/>
                </a:solidFill>
              </a:rPr>
              <a:t>Toronto Area.]</a:t>
            </a:r>
          </a:p>
        </p:txBody>
      </p:sp>
    </p:spTree>
    <p:extLst>
      <p:ext uri="{BB962C8B-B14F-4D97-AF65-F5344CB8AC3E}">
        <p14:creationId xmlns:p14="http://schemas.microsoft.com/office/powerpoint/2010/main" val="7376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6D883-54C8-4A67-8472-99CA5C7EC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773" y="136526"/>
            <a:ext cx="10996748" cy="603704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Method</a:t>
            </a:r>
            <a:endParaRPr lang="en-CA" sz="36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2A09B-F31B-45E7-8375-529F48835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556" y="1896506"/>
            <a:ext cx="11569396" cy="3695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/>
              <a:t>Mole fractions are retrieved using MALT 5 algorithm </a:t>
            </a:r>
          </a:p>
          <a:p>
            <a:pPr marL="0" indent="0">
              <a:buNone/>
            </a:pPr>
            <a:r>
              <a:rPr lang="en-CA" sz="2400" dirty="0"/>
              <a:t>To investigate the impact on mole fractions due to local emission sources, the mole fraction enhancement above background (</a:t>
            </a:r>
            <a:r>
              <a:rPr lang="el-GR" sz="2400" dirty="0"/>
              <a:t>Δ</a:t>
            </a:r>
            <a:r>
              <a:rPr lang="en-CA" sz="2400" dirty="0"/>
              <a:t> gas) is calculated for CO, CO</a:t>
            </a:r>
            <a:r>
              <a:rPr lang="en-CA" sz="2400" baseline="-25000" dirty="0"/>
              <a:t>2</a:t>
            </a:r>
            <a:r>
              <a:rPr lang="en-CA" sz="2400" dirty="0"/>
              <a:t> and CH</a:t>
            </a:r>
            <a:r>
              <a:rPr lang="en-CA" sz="2400" baseline="-25000" dirty="0"/>
              <a:t>4</a:t>
            </a:r>
          </a:p>
          <a:p>
            <a:pPr marL="0" indent="0">
              <a:buNone/>
            </a:pPr>
            <a:r>
              <a:rPr lang="en-CA" sz="2400" dirty="0"/>
              <a:t>   </a:t>
            </a:r>
            <a:r>
              <a:rPr lang="el-GR" sz="2400" dirty="0"/>
              <a:t>Δ</a:t>
            </a:r>
            <a:r>
              <a:rPr lang="en-CA" sz="2400" dirty="0"/>
              <a:t>gas =  mole faction (gas) – background (gas)</a:t>
            </a:r>
          </a:p>
          <a:p>
            <a:pPr marL="0" indent="0">
              <a:buNone/>
            </a:pPr>
            <a:r>
              <a:rPr lang="en-CA" sz="2400" dirty="0"/>
              <a:t>   background (gas) =  5</a:t>
            </a:r>
            <a:r>
              <a:rPr lang="en-CA" sz="2400" baseline="30000" dirty="0"/>
              <a:t>th </a:t>
            </a:r>
            <a:r>
              <a:rPr lang="en-CA" sz="2400" dirty="0"/>
              <a:t>percentile of mole fraction (gas) in 5-day running window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r>
              <a:rPr lang="en-CA" sz="2400" dirty="0"/>
              <a:t>Daily mole fractions and enhancements above background in the afternoon (from 12:00 to 16:00 local time) were extracted and averaged into daily results.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5519D-3C04-46E8-AEDF-4CAAFB062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02377-014B-4C2E-9419-E6F2858B17D4}" type="slidenum">
              <a:rPr lang="en-CA" smtClean="0"/>
              <a:t>5</a:t>
            </a:fld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A4311-D11E-4A53-A312-112A8416F1E3}"/>
              </a:ext>
            </a:extLst>
          </p:cNvPr>
          <p:cNvSpPr txBox="1"/>
          <p:nvPr/>
        </p:nvSpPr>
        <p:spPr>
          <a:xfrm>
            <a:off x="235973" y="6254979"/>
            <a:ext cx="10432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[</a:t>
            </a:r>
            <a:r>
              <a:rPr lang="en-CA" dirty="0" err="1">
                <a:solidFill>
                  <a:srgbClr val="0000FF"/>
                </a:solidFill>
              </a:rPr>
              <a:t>Ammoura</a:t>
            </a:r>
            <a:r>
              <a:rPr lang="en-CA" dirty="0">
                <a:solidFill>
                  <a:srgbClr val="0000FF"/>
                </a:solidFill>
              </a:rPr>
              <a:t> et al. (2016); Super et al. (2017); Communication with Felix Vogel]</a:t>
            </a:r>
          </a:p>
        </p:txBody>
      </p:sp>
    </p:spTree>
    <p:extLst>
      <p:ext uri="{BB962C8B-B14F-4D97-AF65-F5344CB8AC3E}">
        <p14:creationId xmlns:p14="http://schemas.microsoft.com/office/powerpoint/2010/main" val="4210985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65C3CB9D-C8CC-48EC-B741-576CC114F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96" y="67875"/>
            <a:ext cx="11291922" cy="453022"/>
          </a:xfrm>
        </p:spPr>
        <p:txBody>
          <a:bodyPr>
            <a:no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Results -  Daily statistics during 12:00-16:00 local time</a:t>
            </a:r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4976634-6BF1-4B53-A1F6-3F40CF5F4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1" y="932651"/>
            <a:ext cx="8510544" cy="52622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11E205-D6FC-46D2-BE53-BEFE528B9C18}"/>
              </a:ext>
            </a:extLst>
          </p:cNvPr>
          <p:cNvSpPr txBox="1"/>
          <p:nvPr/>
        </p:nvSpPr>
        <p:spPr>
          <a:xfrm>
            <a:off x="173953" y="681777"/>
            <a:ext cx="1452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Mole fraction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EDDFE1-A260-4C92-A63D-1F2503D52C07}"/>
              </a:ext>
            </a:extLst>
          </p:cNvPr>
          <p:cNvSpPr txBox="1"/>
          <p:nvPr/>
        </p:nvSpPr>
        <p:spPr>
          <a:xfrm>
            <a:off x="216119" y="6130397"/>
            <a:ext cx="2821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Mole fraction enhancement from background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9B7470-6E27-48D5-9AA3-6A78469AF4FB}"/>
              </a:ext>
            </a:extLst>
          </p:cNvPr>
          <p:cNvSpPr txBox="1"/>
          <p:nvPr/>
        </p:nvSpPr>
        <p:spPr>
          <a:xfrm>
            <a:off x="8957115" y="1051109"/>
            <a:ext cx="3147138" cy="50475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/>
              <a:t>The mean afternoon CO (</a:t>
            </a:r>
            <a:r>
              <a:rPr lang="el-GR" sz="1400" dirty="0"/>
              <a:t>Δ</a:t>
            </a:r>
            <a:r>
              <a:rPr lang="en-CA" sz="1400" dirty="0"/>
              <a:t>CO) for 2020 P2 shows a decline of 19±6% (51±23%) relative to 2020 P1. For </a:t>
            </a:r>
            <a:r>
              <a:rPr lang="el-GR" sz="1400" dirty="0"/>
              <a:t>Δ</a:t>
            </a:r>
            <a:r>
              <a:rPr lang="en-CA" sz="1400" dirty="0"/>
              <a:t>CO, differences between P1 and P2 in 2018 and 2019 are not significant.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/>
              <a:t>CO (</a:t>
            </a:r>
            <a:r>
              <a:rPr lang="el-GR" sz="1400" dirty="0"/>
              <a:t>Δ</a:t>
            </a:r>
            <a:r>
              <a:rPr lang="en-CA" sz="1400" dirty="0"/>
              <a:t>CO) for 2021 P3 also shows a decline of 12±7% (42±24%) relative to 2020 P1.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/>
              <a:t>Only in 2020 is the difference of mean afternoon </a:t>
            </a:r>
            <a:r>
              <a:rPr lang="el-GR" sz="1400" dirty="0"/>
              <a:t>Δ</a:t>
            </a:r>
            <a:r>
              <a:rPr lang="en-CA" sz="1400" dirty="0"/>
              <a:t>CO</a:t>
            </a:r>
            <a:r>
              <a:rPr lang="en-CA" sz="1400" baseline="-25000" dirty="0"/>
              <a:t>2</a:t>
            </a:r>
            <a:r>
              <a:rPr lang="en-CA" sz="1400" dirty="0"/>
              <a:t> between P1 and P2 significant. The mean afternoon </a:t>
            </a:r>
            <a:r>
              <a:rPr lang="el-GR" sz="1400" dirty="0"/>
              <a:t>Δ</a:t>
            </a:r>
            <a:r>
              <a:rPr lang="en-CA" sz="1400" dirty="0"/>
              <a:t>CO</a:t>
            </a:r>
            <a:r>
              <a:rPr lang="en-CA" sz="1400" baseline="-25000" dirty="0"/>
              <a:t>2</a:t>
            </a:r>
            <a:r>
              <a:rPr lang="en-CA" sz="1400" dirty="0"/>
              <a:t> declined by 3.9±2.6 ppm (36±24%) during 2020 P2 compared to 2020 P1.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/>
              <a:t>The mean afternoon CH</a:t>
            </a:r>
            <a:r>
              <a:rPr lang="en-CA" sz="1400" baseline="-25000" dirty="0"/>
              <a:t>4</a:t>
            </a:r>
            <a:r>
              <a:rPr lang="en-CA" sz="1400" dirty="0"/>
              <a:t> during 2020 P2 and 2021 P3 declined by only 1.6±1.2% and 1.7±1.2% respectively relative to 2020 P1. </a:t>
            </a:r>
            <a:r>
              <a:rPr lang="el-GR" sz="1400" dirty="0"/>
              <a:t>Δ</a:t>
            </a:r>
            <a:r>
              <a:rPr lang="en-CA" sz="1400" dirty="0"/>
              <a:t>CH</a:t>
            </a:r>
            <a:r>
              <a:rPr lang="en-CA" sz="1400" baseline="-25000" dirty="0"/>
              <a:t>4 </a:t>
            </a:r>
            <a:r>
              <a:rPr lang="en-CA" sz="1400" dirty="0"/>
              <a:t>did not show significant decline during 2020 P2 relative to 2020 P1. The variability in CH</a:t>
            </a:r>
            <a:r>
              <a:rPr lang="en-CA" sz="1400" baseline="-25000" dirty="0"/>
              <a:t>4</a:t>
            </a:r>
            <a:r>
              <a:rPr lang="en-CA" sz="1400" dirty="0"/>
              <a:t> and </a:t>
            </a:r>
            <a:r>
              <a:rPr lang="el-GR" sz="1400" dirty="0"/>
              <a:t>Δ</a:t>
            </a:r>
            <a:r>
              <a:rPr lang="en-CA" sz="1400" dirty="0"/>
              <a:t>CH</a:t>
            </a:r>
            <a:r>
              <a:rPr lang="en-CA" sz="1400" baseline="-25000" dirty="0"/>
              <a:t>4</a:t>
            </a:r>
            <a:r>
              <a:rPr lang="en-CA" sz="1400" dirty="0"/>
              <a:t> between periods and years is likely influenced by local sources.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8DEF5-8CF5-4828-9EAF-86A501CE05EC}"/>
              </a:ext>
            </a:extLst>
          </p:cNvPr>
          <p:cNvSpPr txBox="1"/>
          <p:nvPr/>
        </p:nvSpPr>
        <p:spPr>
          <a:xfrm>
            <a:off x="1983086" y="682115"/>
            <a:ext cx="1011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solidFill>
                  <a:srgbClr val="FF0000"/>
                </a:solidFill>
              </a:rPr>
              <a:t>stay-at-home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601B472-563D-4406-8DBC-1C064385A4C9}"/>
              </a:ext>
            </a:extLst>
          </p:cNvPr>
          <p:cNvCxnSpPr>
            <a:cxnSpLocks/>
          </p:cNvCxnSpPr>
          <p:nvPr/>
        </p:nvCxnSpPr>
        <p:spPr>
          <a:xfrm>
            <a:off x="2489058" y="906188"/>
            <a:ext cx="201891" cy="12837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AAE04F1-53DA-40DD-94C4-E45EABAC4E63}"/>
              </a:ext>
            </a:extLst>
          </p:cNvPr>
          <p:cNvSpPr txBox="1"/>
          <p:nvPr/>
        </p:nvSpPr>
        <p:spPr>
          <a:xfrm>
            <a:off x="2489058" y="794151"/>
            <a:ext cx="101194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CA" sz="1200" dirty="0">
                <a:solidFill>
                  <a:schemeClr val="accent4">
                    <a:lumMod val="75000"/>
                  </a:schemeClr>
                </a:solidFill>
              </a:rPr>
              <a:t>stay-at-home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082FBDC-E7B2-40AB-B7B4-314796EEFD26}"/>
              </a:ext>
            </a:extLst>
          </p:cNvPr>
          <p:cNvCxnSpPr>
            <a:cxnSpLocks/>
          </p:cNvCxnSpPr>
          <p:nvPr/>
        </p:nvCxnSpPr>
        <p:spPr>
          <a:xfrm>
            <a:off x="2995030" y="959114"/>
            <a:ext cx="0" cy="928077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749B5DE-D9D1-4108-9B0D-77C6794A0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6618" y="6455560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613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9F27DD96-8255-4261-80C0-D462FD6194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" t="2552" r="2809" b="49046"/>
          <a:stretch/>
        </p:blipFill>
        <p:spPr>
          <a:xfrm>
            <a:off x="311084" y="798653"/>
            <a:ext cx="9148076" cy="3032567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E827C22-E41E-49CE-8E14-4B9019222636}"/>
              </a:ext>
            </a:extLst>
          </p:cNvPr>
          <p:cNvSpPr txBox="1">
            <a:spLocks/>
          </p:cNvSpPr>
          <p:nvPr/>
        </p:nvSpPr>
        <p:spPr>
          <a:xfrm>
            <a:off x="308940" y="114407"/>
            <a:ext cx="11291922" cy="453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Results-  Diurnal variations of </a:t>
            </a:r>
            <a:r>
              <a:rPr lang="el-GR" sz="3600" dirty="0">
                <a:solidFill>
                  <a:srgbClr val="0000FF"/>
                </a:solidFill>
                <a:latin typeface="+mn-lt"/>
              </a:rPr>
              <a:t>Δ</a:t>
            </a:r>
            <a:r>
              <a:rPr lang="en-CA" sz="3600" dirty="0">
                <a:solidFill>
                  <a:srgbClr val="0000FF"/>
                </a:solidFill>
                <a:latin typeface="+mn-lt"/>
              </a:rPr>
              <a:t>CO on weekdays</a:t>
            </a:r>
          </a:p>
        </p:txBody>
      </p:sp>
      <p:pic>
        <p:nvPicPr>
          <p:cNvPr id="10" name="Picture 9" descr="Chart, box and whisker chart&#10;&#10;Description automatically generated">
            <a:extLst>
              <a:ext uri="{FF2B5EF4-FFF2-40B4-BE49-F238E27FC236}">
                <a16:creationId xmlns:a16="http://schemas.microsoft.com/office/drawing/2014/main" id="{FE9746E7-9632-40DB-A7BC-E38F55FC63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67"/>
          <a:stretch/>
        </p:blipFill>
        <p:spPr>
          <a:xfrm>
            <a:off x="4041559" y="3934166"/>
            <a:ext cx="3041114" cy="27651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07581A-D29F-4103-BCCC-B7059495FBFC}"/>
              </a:ext>
            </a:extLst>
          </p:cNvPr>
          <p:cNvSpPr txBox="1"/>
          <p:nvPr/>
        </p:nvSpPr>
        <p:spPr>
          <a:xfrm>
            <a:off x="311084" y="4018125"/>
            <a:ext cx="2456763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1200" dirty="0"/>
              <a:t>Δ </a:t>
            </a:r>
            <a:r>
              <a:rPr lang="en-CA" sz="1200" b="1" dirty="0" err="1"/>
              <a:t>CO_peak</a:t>
            </a:r>
            <a:r>
              <a:rPr lang="en-CA" sz="1200" b="1" dirty="0"/>
              <a:t> = </a:t>
            </a:r>
            <a:r>
              <a:rPr lang="el-GR" sz="1200" dirty="0"/>
              <a:t>Δ </a:t>
            </a:r>
            <a:r>
              <a:rPr lang="en-CA" sz="1200" b="1" dirty="0" err="1"/>
              <a:t>CO_high</a:t>
            </a:r>
            <a:r>
              <a:rPr lang="en-CA" sz="1200" b="1" dirty="0"/>
              <a:t> – </a:t>
            </a:r>
            <a:r>
              <a:rPr lang="el-GR" sz="1200" dirty="0"/>
              <a:t>Δ</a:t>
            </a:r>
            <a:r>
              <a:rPr lang="en-CA" sz="1200" b="1" dirty="0" err="1"/>
              <a:t>CO_low</a:t>
            </a:r>
            <a:r>
              <a:rPr lang="en-CA" sz="1200" b="1" dirty="0"/>
              <a:t> </a:t>
            </a:r>
            <a:endParaRPr lang="en-CA" sz="1200" dirty="0"/>
          </a:p>
          <a:p>
            <a:r>
              <a:rPr lang="el-GR" sz="1200" dirty="0"/>
              <a:t>Δ </a:t>
            </a:r>
            <a:r>
              <a:rPr lang="en-CA" sz="1200" dirty="0" err="1"/>
              <a:t>CO_high</a:t>
            </a:r>
            <a:r>
              <a:rPr lang="en-CA" sz="1200" dirty="0"/>
              <a:t> = average from 8 to 9 AM</a:t>
            </a:r>
          </a:p>
          <a:p>
            <a:r>
              <a:rPr lang="el-GR" sz="1200" dirty="0"/>
              <a:t>Δ </a:t>
            </a:r>
            <a:r>
              <a:rPr lang="en-CA" sz="1200" dirty="0" err="1"/>
              <a:t>CO_low</a:t>
            </a:r>
            <a:r>
              <a:rPr lang="en-CA" sz="1200" dirty="0"/>
              <a:t> =  average from 3 to 6 AM</a:t>
            </a:r>
            <a:endParaRPr lang="en-CA" sz="1200" b="1" dirty="0"/>
          </a:p>
          <a:p>
            <a:r>
              <a:rPr lang="en-CA" sz="1200" dirty="0">
                <a:solidFill>
                  <a:srgbClr val="FF0000"/>
                </a:solidFill>
              </a:rPr>
              <a:t>Except for 2020 Period 2</a:t>
            </a:r>
          </a:p>
          <a:p>
            <a:r>
              <a:rPr lang="el-GR" sz="1200" dirty="0"/>
              <a:t>Δ </a:t>
            </a:r>
            <a:r>
              <a:rPr lang="en-CA" sz="1200" dirty="0" err="1"/>
              <a:t>CO_high</a:t>
            </a:r>
            <a:r>
              <a:rPr lang="en-CA" sz="1200" dirty="0"/>
              <a:t> = average from 7 to 8 AM</a:t>
            </a:r>
          </a:p>
          <a:p>
            <a:r>
              <a:rPr lang="el-GR" sz="1200" dirty="0"/>
              <a:t>Δ </a:t>
            </a:r>
            <a:r>
              <a:rPr lang="en-CA" sz="1200" dirty="0" err="1"/>
              <a:t>CO_low</a:t>
            </a:r>
            <a:r>
              <a:rPr lang="en-CA" sz="1200" dirty="0"/>
              <a:t> =  average from 3 to 6 AM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E08102B-96DC-4BF9-BBBD-490C03F9B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46712"/>
              </p:ext>
            </p:extLst>
          </p:nvPr>
        </p:nvGraphicFramePr>
        <p:xfrm>
          <a:off x="234321" y="5405359"/>
          <a:ext cx="3575639" cy="1228532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906300">
                  <a:extLst>
                    <a:ext uri="{9D8B030D-6E8A-4147-A177-3AD203B41FA5}">
                      <a16:colId xmlns:a16="http://schemas.microsoft.com/office/drawing/2014/main" val="3886850023"/>
                    </a:ext>
                  </a:extLst>
                </a:gridCol>
                <a:gridCol w="519156">
                  <a:extLst>
                    <a:ext uri="{9D8B030D-6E8A-4147-A177-3AD203B41FA5}">
                      <a16:colId xmlns:a16="http://schemas.microsoft.com/office/drawing/2014/main" val="2487161958"/>
                    </a:ext>
                  </a:extLst>
                </a:gridCol>
                <a:gridCol w="598165">
                  <a:extLst>
                    <a:ext uri="{9D8B030D-6E8A-4147-A177-3AD203B41FA5}">
                      <a16:colId xmlns:a16="http://schemas.microsoft.com/office/drawing/2014/main" val="426305561"/>
                    </a:ext>
                  </a:extLst>
                </a:gridCol>
                <a:gridCol w="820131">
                  <a:extLst>
                    <a:ext uri="{9D8B030D-6E8A-4147-A177-3AD203B41FA5}">
                      <a16:colId xmlns:a16="http://schemas.microsoft.com/office/drawing/2014/main" val="3984948828"/>
                    </a:ext>
                  </a:extLst>
                </a:gridCol>
                <a:gridCol w="731887">
                  <a:extLst>
                    <a:ext uri="{9D8B030D-6E8A-4147-A177-3AD203B41FA5}">
                      <a16:colId xmlns:a16="http://schemas.microsoft.com/office/drawing/2014/main" val="402946685"/>
                    </a:ext>
                  </a:extLst>
                </a:gridCol>
              </a:tblGrid>
              <a:tr h="291272"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2018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2019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2020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2021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08934777"/>
                  </a:ext>
                </a:extLst>
              </a:tr>
              <a:tr h="372528"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dirty="0">
                          <a:latin typeface="+mn-lt"/>
                        </a:rPr>
                        <a:t>Δ </a:t>
                      </a:r>
                      <a:r>
                        <a:rPr lang="en-CA" sz="1200" b="0" dirty="0" err="1">
                          <a:latin typeface="+mn-lt"/>
                        </a:rPr>
                        <a:t>CO_peak</a:t>
                      </a:r>
                      <a:r>
                        <a:rPr lang="en-CA" sz="1200" b="0" dirty="0">
                          <a:latin typeface="+mn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 P1 – P2 (ppb)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7.5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25.3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23.3 (53%)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10.9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28830056"/>
                  </a:ext>
                </a:extLst>
              </a:tr>
              <a:tr h="190065"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t-test p value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0.53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0.18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0.013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55373984"/>
                  </a:ext>
                </a:extLst>
              </a:tr>
              <a:tr h="372528"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95% confidence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not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>
                          <a:effectLst/>
                          <a:latin typeface="+mn-lt"/>
                        </a:rPr>
                        <a:t>not</a:t>
                      </a:r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u="none" strike="noStrike" dirty="0">
                          <a:effectLst/>
                          <a:latin typeface="+mn-lt"/>
                        </a:rPr>
                        <a:t>significant</a:t>
                      </a:r>
                      <a:endParaRPr lang="en-CA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00737832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C94B1684-3ACB-4244-9CE7-E73CFAA65B40}"/>
              </a:ext>
            </a:extLst>
          </p:cNvPr>
          <p:cNvSpPr/>
          <p:nvPr/>
        </p:nvSpPr>
        <p:spPr>
          <a:xfrm>
            <a:off x="2271428" y="5414786"/>
            <a:ext cx="791852" cy="12285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0B6047-04F5-44B8-AF1C-11AD21ED2B18}"/>
              </a:ext>
            </a:extLst>
          </p:cNvPr>
          <p:cNvSpPr txBox="1"/>
          <p:nvPr/>
        </p:nvSpPr>
        <p:spPr>
          <a:xfrm>
            <a:off x="7287183" y="4859018"/>
            <a:ext cx="4593733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Only in 2020 is the change in the </a:t>
            </a:r>
            <a:r>
              <a:rPr lang="el-GR" dirty="0"/>
              <a:t>Δ</a:t>
            </a:r>
            <a:r>
              <a:rPr lang="en-CA" dirty="0"/>
              <a:t>CO peak amplitude between P1 and P2 significant. This is consistent with the reduction in local traffic during the 2020 P2.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24DF7B-4F17-4B36-9670-CD0E4E44400D}"/>
              </a:ext>
            </a:extLst>
          </p:cNvPr>
          <p:cNvSpPr txBox="1"/>
          <p:nvPr/>
        </p:nvSpPr>
        <p:spPr>
          <a:xfrm>
            <a:off x="6075666" y="4029858"/>
            <a:ext cx="1007007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CA" sz="1000" dirty="0"/>
              <a:t>             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</a:p>
          <a:p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          Mean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23AD88-4706-4BE5-9855-CECCC8F43EBA}"/>
              </a:ext>
            </a:extLst>
          </p:cNvPr>
          <p:cNvCxnSpPr>
            <a:cxnSpLocks/>
          </p:cNvCxnSpPr>
          <p:nvPr/>
        </p:nvCxnSpPr>
        <p:spPr>
          <a:xfrm>
            <a:off x="6160499" y="4161098"/>
            <a:ext cx="350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160BD7BA-576E-4FAB-932F-CC7F65B4DF9C}"/>
              </a:ext>
            </a:extLst>
          </p:cNvPr>
          <p:cNvSpPr>
            <a:spLocks noChangeAspect="1"/>
          </p:cNvSpPr>
          <p:nvPr/>
        </p:nvSpPr>
        <p:spPr>
          <a:xfrm>
            <a:off x="6386625" y="4283188"/>
            <a:ext cx="57600" cy="57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89796609-38CA-4631-AFBC-FDBABD5E8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6618" y="6455560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0908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Map&#10;&#10;Description automatically generated">
            <a:extLst>
              <a:ext uri="{FF2B5EF4-FFF2-40B4-BE49-F238E27FC236}">
                <a16:creationId xmlns:a16="http://schemas.microsoft.com/office/drawing/2014/main" id="{E7A82E3F-7F60-4847-8994-60881717AE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" y="741541"/>
            <a:ext cx="6439483" cy="4160064"/>
          </a:xfr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E40081E-9B3A-4E08-87F9-25166E307A9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0995" y="89768"/>
            <a:ext cx="10515600" cy="506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Results-  Changes in local traffic and </a:t>
            </a:r>
            <a:r>
              <a:rPr lang="el-GR" sz="3600" dirty="0">
                <a:solidFill>
                  <a:srgbClr val="0000FF"/>
                </a:solidFill>
                <a:latin typeface="+mn-lt"/>
              </a:rPr>
              <a:t>Δ</a:t>
            </a:r>
            <a:r>
              <a:rPr lang="en-CA" sz="3600" dirty="0">
                <a:solidFill>
                  <a:srgbClr val="0000FF"/>
                </a:solidFill>
                <a:latin typeface="+mn-lt"/>
              </a:rPr>
              <a:t>gas</a:t>
            </a:r>
          </a:p>
        </p:txBody>
      </p:sp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9C818F2B-E6D2-4C7E-8B36-C019F3FD4D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4" r="3789"/>
          <a:stretch/>
        </p:blipFill>
        <p:spPr>
          <a:xfrm>
            <a:off x="6724139" y="2035445"/>
            <a:ext cx="2561264" cy="2667465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D796FA10-A709-4FCE-BA30-2B6A2BCB2B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9" r="3534"/>
          <a:stretch/>
        </p:blipFill>
        <p:spPr>
          <a:xfrm>
            <a:off x="9376691" y="2096407"/>
            <a:ext cx="2527800" cy="26225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8619D5-AC7B-4DA1-BCB1-4E2F201B3BBE}"/>
              </a:ext>
            </a:extLst>
          </p:cNvPr>
          <p:cNvSpPr txBox="1"/>
          <p:nvPr/>
        </p:nvSpPr>
        <p:spPr>
          <a:xfrm flipH="1">
            <a:off x="9818241" y="2113825"/>
            <a:ext cx="2016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y = 0.176x – 4.11, r</a:t>
            </a:r>
            <a:r>
              <a:rPr lang="en-C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= 0.91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FAEA96-22E9-4B93-BCC0-8C0A253F2813}"/>
              </a:ext>
            </a:extLst>
          </p:cNvPr>
          <p:cNvSpPr txBox="1"/>
          <p:nvPr/>
        </p:nvSpPr>
        <p:spPr>
          <a:xfrm flipH="1">
            <a:off x="7194370" y="2085923"/>
            <a:ext cx="20253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y = 0.739x – 22.2, r</a:t>
            </a:r>
            <a:r>
              <a:rPr lang="en-C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= 0.85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D53FE5-02F6-4ED0-89E0-77C521782F2A}"/>
              </a:ext>
            </a:extLst>
          </p:cNvPr>
          <p:cNvSpPr txBox="1"/>
          <p:nvPr/>
        </p:nvSpPr>
        <p:spPr>
          <a:xfrm>
            <a:off x="102719" y="5005651"/>
            <a:ext cx="11925252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Local traffic data: the Don Valley Parkway or Gardiner Expressway with Gerrard Street, Bay Street, or Windermere Avenue.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Daily afternoon traffic counts are normalized and traffic data from the three traffic sites are averaged. Daily results of </a:t>
            </a:r>
            <a:r>
              <a:rPr lang="el-GR" dirty="0"/>
              <a:t>Δ</a:t>
            </a:r>
            <a:r>
              <a:rPr lang="en-CA" dirty="0"/>
              <a:t>gas vs normalized average traffic are grouped before the linear regression analysis.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dirty="0">
                <a:latin typeface="URWPalladioL-Roma"/>
              </a:rPr>
              <a:t>L</a:t>
            </a:r>
            <a:r>
              <a:rPr lang="en-CA" sz="1800" b="0" i="0" u="none" strike="noStrike" baseline="0" dirty="0">
                <a:latin typeface="URWPalladioL-Roma"/>
              </a:rPr>
              <a:t>inear relation</a:t>
            </a:r>
            <a:r>
              <a:rPr lang="en-US" sz="1800" b="0" i="0" u="none" strike="noStrike" baseline="0" dirty="0">
                <a:latin typeface="URWPalladioL-Roma"/>
              </a:rPr>
              <a:t>ships of the average results of </a:t>
            </a:r>
            <a:r>
              <a:rPr lang="el-GR" dirty="0"/>
              <a:t>Δ</a:t>
            </a:r>
            <a:r>
              <a:rPr lang="en-US" sz="1800" b="0" i="0" u="none" strike="noStrike" baseline="0" dirty="0">
                <a:latin typeface="URWPalladioL-Roma"/>
              </a:rPr>
              <a:t>CO and </a:t>
            </a:r>
            <a:r>
              <a:rPr lang="el-GR" dirty="0"/>
              <a:t>Δ</a:t>
            </a:r>
            <a:r>
              <a:rPr lang="en-US" sz="1800" b="0" i="0" u="none" strike="noStrike" baseline="0" dirty="0">
                <a:latin typeface="URWPalladioL-Roma"/>
              </a:rPr>
              <a:t>CO</a:t>
            </a:r>
            <a:r>
              <a:rPr lang="en-US" sz="1800" b="0" i="0" u="none" strike="noStrike" baseline="-25000" dirty="0">
                <a:latin typeface="URWPalladioL-Roma"/>
              </a:rPr>
              <a:t>2</a:t>
            </a:r>
            <a:r>
              <a:rPr lang="en-US" sz="1800" b="0" i="0" u="none" strike="noStrike" baseline="0" dirty="0">
                <a:latin typeface="URWPalladioL-Roma"/>
              </a:rPr>
              <a:t> with traffic are observed with slopes of 0.74 ± 0.15 ppb and 0.18 ± 0.05 ppm per percentage change in traffic, respectively.</a:t>
            </a:r>
            <a:endParaRPr lang="en-CA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837AA03-8ED8-4843-BAA0-12953FDE3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61291" y="6403107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2417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ED196-C623-41DB-AD92-00533AE72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0864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rgbClr val="0000FF"/>
                </a:solidFill>
                <a:latin typeface="+mn-lt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1EAD2-789A-4428-9A11-F60CE3F03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96" y="1428206"/>
            <a:ext cx="11179629" cy="4548460"/>
          </a:xfrm>
        </p:spPr>
        <p:txBody>
          <a:bodyPr>
            <a:normAutofit/>
          </a:bodyPr>
          <a:lstStyle/>
          <a:p>
            <a:r>
              <a:rPr lang="en-CA" sz="2000" dirty="0"/>
              <a:t>The OP-FTIR system in this study detected changes in surface mole fractions and enhancements above background of CO and CO</a:t>
            </a:r>
            <a:r>
              <a:rPr lang="en-CA" sz="2000" baseline="-25000" dirty="0"/>
              <a:t>2 </a:t>
            </a:r>
            <a:r>
              <a:rPr lang="en-CA" sz="2000" dirty="0"/>
              <a:t>in downtown Toronto during the COVID-19 stay-at-home periods.</a:t>
            </a:r>
          </a:p>
          <a:p>
            <a:r>
              <a:rPr lang="en-CA" sz="2000" dirty="0"/>
              <a:t>The mean afternoon </a:t>
            </a:r>
            <a:r>
              <a:rPr lang="el-GR" sz="2000" dirty="0"/>
              <a:t>Δ</a:t>
            </a:r>
            <a:r>
              <a:rPr lang="en-CA" sz="2000" dirty="0"/>
              <a:t>CO declined by </a:t>
            </a:r>
            <a:r>
              <a:rPr lang="en-US" sz="2000" b="0" i="0" u="none" strike="noStrike" baseline="0" dirty="0">
                <a:latin typeface="URWPalladioL-Roma"/>
              </a:rPr>
              <a:t>23 ± 10 ppb (51 ± 23%) and 19 ± 11 ppb (42 ± 24%)</a:t>
            </a:r>
            <a:r>
              <a:rPr lang="en-CA" sz="2000" dirty="0"/>
              <a:t> during the stay-at-home periods in 2020 and 2021 respectively compared to that for 2020 reference period. For </a:t>
            </a:r>
            <a:r>
              <a:rPr lang="el-GR" sz="2000" dirty="0"/>
              <a:t>Δ</a:t>
            </a:r>
            <a:r>
              <a:rPr lang="en-CA" sz="2000" dirty="0"/>
              <a:t>CO</a:t>
            </a:r>
            <a:r>
              <a:rPr lang="en-CA" sz="2000" baseline="-25000" dirty="0"/>
              <a:t>2 </a:t>
            </a:r>
            <a:r>
              <a:rPr lang="en-CA" sz="2000" dirty="0"/>
              <a:t>the declines are 3.9</a:t>
            </a:r>
            <a:r>
              <a:rPr lang="en-US" sz="2000" b="0" i="0" u="none" strike="noStrike" baseline="0" dirty="0">
                <a:latin typeface="URWPalladioL-Roma"/>
              </a:rPr>
              <a:t> ±2.6 ppm (36 ± 24%) and 3.5 ± 2.8 ppm (33 ± 26%) in 2020 and 2021, respectively. </a:t>
            </a:r>
            <a:endParaRPr lang="en-CA" sz="2000" dirty="0"/>
          </a:p>
          <a:p>
            <a:r>
              <a:rPr lang="en-CA" sz="2000" dirty="0"/>
              <a:t>The mean amplitude of </a:t>
            </a:r>
            <a:r>
              <a:rPr lang="el-GR" sz="2000" dirty="0"/>
              <a:t>Δ</a:t>
            </a:r>
            <a:r>
              <a:rPr lang="en-CA" sz="2000" dirty="0"/>
              <a:t>CO diurnal variation declined by </a:t>
            </a:r>
            <a:r>
              <a:rPr lang="en-US" sz="2000" b="0" i="0" u="none" strike="noStrike" baseline="0" dirty="0">
                <a:latin typeface="URWPalladioL-Roma"/>
              </a:rPr>
              <a:t>53 ± 42% during the stay-at-home period in 2020, compared to the 2020 reference period. </a:t>
            </a:r>
            <a:endParaRPr lang="en-CA" sz="2000" dirty="0"/>
          </a:p>
          <a:p>
            <a:r>
              <a:rPr lang="en-CA" sz="2000" dirty="0"/>
              <a:t>The OP-FTIR system should be able to detect traffic emission changes after a significant portion of the transportation sector has transitioned to electric vehicles as planned for Toronto in the coming years.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559A5-1BB9-4B72-AD8B-192E971C2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6618" y="6455560"/>
            <a:ext cx="2743200" cy="365125"/>
          </a:xfrm>
        </p:spPr>
        <p:txBody>
          <a:bodyPr/>
          <a:lstStyle/>
          <a:p>
            <a:fld id="{76402377-014B-4C2E-9419-E6F2858B17D4}" type="slidenum">
              <a:rPr lang="en-CA" smtClean="0"/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6668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3004</TotalTime>
  <Words>1147</Words>
  <Application>Microsoft Office PowerPoint</Application>
  <PresentationFormat>Widescreen</PresentationFormat>
  <Paragraphs>112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URWPalladioL-Roma</vt:lpstr>
      <vt:lpstr>Arial</vt:lpstr>
      <vt:lpstr>Calibri</vt:lpstr>
      <vt:lpstr>Calibri Light</vt:lpstr>
      <vt:lpstr>Office Theme</vt:lpstr>
      <vt:lpstr>PowerPoint Presentation</vt:lpstr>
      <vt:lpstr>Outline</vt:lpstr>
      <vt:lpstr>Open-Path FTIR in Toronto</vt:lpstr>
      <vt:lpstr>Motivation</vt:lpstr>
      <vt:lpstr>Method</vt:lpstr>
      <vt:lpstr>Results -  Daily statistics during 12:00-16:00 local time</vt:lpstr>
      <vt:lpstr>PowerPoint Presentation</vt:lpstr>
      <vt:lpstr>Results-  Changes in local traffic and Δgas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Yuan You</dc:creator>
  <cp:lastModifiedBy>Yuan You</cp:lastModifiedBy>
  <cp:revision>85</cp:revision>
  <dcterms:created xsi:type="dcterms:W3CDTF">2021-05-27T15:57:27Z</dcterms:created>
  <dcterms:modified xsi:type="dcterms:W3CDTF">2021-06-04T02:06:15Z</dcterms:modified>
</cp:coreProperties>
</file>