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64" r:id="rId2"/>
    <p:sldId id="488" r:id="rId3"/>
    <p:sldId id="547" r:id="rId4"/>
    <p:sldId id="530" r:id="rId5"/>
    <p:sldId id="531" r:id="rId6"/>
    <p:sldId id="534" r:id="rId7"/>
    <p:sldId id="511" r:id="rId8"/>
    <p:sldId id="532" r:id="rId9"/>
    <p:sldId id="536" r:id="rId10"/>
    <p:sldId id="533" r:id="rId11"/>
    <p:sldId id="541" r:id="rId12"/>
    <p:sldId id="537" r:id="rId13"/>
    <p:sldId id="546" r:id="rId14"/>
    <p:sldId id="539" r:id="rId15"/>
    <p:sldId id="549" r:id="rId16"/>
    <p:sldId id="544" r:id="rId17"/>
    <p:sldId id="548" r:id="rId18"/>
    <p:sldId id="550" r:id="rId19"/>
    <p:sldId id="551" r:id="rId20"/>
    <p:sldId id="545" r:id="rId21"/>
  </p:sldIdLst>
  <p:sldSz cx="9144000" cy="6858000" type="screen4x3"/>
  <p:notesSz cx="6805613" cy="99393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B2B2B2"/>
    <a:srgbClr val="00FF00"/>
    <a:srgbClr val="FF0000"/>
    <a:srgbClr val="0000FF"/>
    <a:srgbClr val="00FFFF"/>
    <a:srgbClr val="009900"/>
    <a:srgbClr val="250EB2"/>
    <a:srgbClr val="50AAE6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41" autoAdjust="0"/>
    <p:restoredTop sz="91212" autoAdjust="0"/>
  </p:normalViewPr>
  <p:slideViewPr>
    <p:cSldViewPr>
      <p:cViewPr varScale="1">
        <p:scale>
          <a:sx n="98" d="100"/>
          <a:sy n="98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2" d="100"/>
          <a:sy n="102" d="100"/>
        </p:scale>
        <p:origin x="-444" y="-84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32811" y="509047"/>
            <a:ext cx="2738000" cy="30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6" tIns="48323" rIns="96646" bIns="48323" numCol="1" anchor="b" anchorCtr="0" compatLnSpc="1">
            <a:prstTxWarp prst="textNoShape">
              <a:avLst/>
            </a:prstTxWarp>
          </a:bodyPr>
          <a:lstStyle>
            <a:lvl1pPr algn="r">
              <a:defRPr sz="800" dirty="0" smtClean="0">
                <a:cs typeface="+mn-cs"/>
              </a:defRPr>
            </a:lvl1pPr>
          </a:lstStyle>
          <a:p>
            <a:pPr>
              <a:defRPr/>
            </a:pPr>
            <a:r>
              <a:rPr lang="de-DE"/>
              <a:t>Mahesh Kumar Sha | KIT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37204" y="9274994"/>
            <a:ext cx="307985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800" dirty="0">
                <a:cs typeface="+mn-cs"/>
              </a:rPr>
              <a:t>KIT – University of the State of Baden-Wuerttemberg and </a:t>
            </a:r>
            <a:br>
              <a:rPr lang="en-US" sz="800" dirty="0">
                <a:cs typeface="+mn-cs"/>
              </a:rPr>
            </a:br>
            <a:r>
              <a:rPr lang="en-US" sz="800" dirty="0">
                <a:cs typeface="+mn-cs"/>
              </a:rPr>
              <a:t>National Laboratory of the Helmholtz Association</a:t>
            </a:r>
          </a:p>
        </p:txBody>
      </p:sp>
      <p:pic>
        <p:nvPicPr>
          <p:cNvPr id="14340" name="Picture 11" descr="KIT-Logo-rgb_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080" y="205345"/>
            <a:ext cx="1000362" cy="50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2892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91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6" tIns="48323" rIns="96646" bIns="48323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39" y="1"/>
            <a:ext cx="29491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6" tIns="48323" rIns="96646" bIns="4832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1187"/>
            <a:ext cx="5444490" cy="44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6" tIns="48323" rIns="96646" bIns="483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647"/>
            <a:ext cx="29491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6" tIns="48323" rIns="96646" bIns="48323" numCol="1" anchor="b" anchorCtr="0" compatLnSpc="1">
            <a:prstTxWarp prst="textNoShape">
              <a:avLst/>
            </a:prstTxWarp>
          </a:bodyPr>
          <a:lstStyle>
            <a:lvl1pPr>
              <a:defRPr sz="1200" dirty="0" smtClean="0">
                <a:cs typeface="+mn-cs"/>
              </a:defRPr>
            </a:lvl1pPr>
          </a:lstStyle>
          <a:p>
            <a:pPr>
              <a:defRPr/>
            </a:pPr>
            <a:r>
              <a:rPr lang="de-DE"/>
              <a:t>Mahesh Kumar Sha | </a:t>
            </a:r>
            <a:br>
              <a:rPr lang="de-DE"/>
            </a:br>
            <a:r>
              <a:rPr lang="de-DE"/>
              <a:t>IMK-ASF / KIT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39" y="9440647"/>
            <a:ext cx="2949100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6" tIns="48323" rIns="96646" bIns="4832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5A9CC21-1DA2-4A02-95AC-79E5FB9E738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79173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t="7573" r="5763" b="6546"/>
          <a:stretch/>
        </p:blipFill>
        <p:spPr>
          <a:xfrm>
            <a:off x="6315652" y="3645024"/>
            <a:ext cx="2724898" cy="2684768"/>
          </a:xfrm>
          <a:prstGeom prst="rect">
            <a:avLst/>
          </a:prstGeom>
        </p:spPr>
      </p:pic>
      <p:pic>
        <p:nvPicPr>
          <p:cNvPr id="2" name="Picture 9" descr="II_rahmen_neu_titel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965" y="-9524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396875" y="6475413"/>
            <a:ext cx="36703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800" dirty="0">
                <a:cs typeface="+mn-cs"/>
              </a:rPr>
              <a:t>KIT – University of the State of Baden-Wuerttemberg and </a:t>
            </a:r>
            <a:br>
              <a:rPr lang="en-US" sz="800" dirty="0">
                <a:cs typeface="+mn-cs"/>
              </a:rPr>
            </a:br>
            <a:r>
              <a:rPr lang="en-US" sz="800" dirty="0">
                <a:cs typeface="+mn-cs"/>
              </a:rPr>
              <a:t>National Research Center of the Helmholtz Association</a:t>
            </a: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304800" y="3290888"/>
            <a:ext cx="8659813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600" dirty="0" smtClean="0">
                <a:solidFill>
                  <a:schemeClr val="bg1"/>
                </a:solidFill>
                <a:cs typeface="+mn-cs"/>
              </a:rPr>
              <a:t>Presenter:</a:t>
            </a:r>
            <a:r>
              <a:rPr lang="de-DE" sz="1600" baseline="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de-DE" sz="1600" dirty="0" smtClean="0">
                <a:solidFill>
                  <a:schemeClr val="bg1"/>
                </a:solidFill>
                <a:cs typeface="+mn-cs"/>
              </a:rPr>
              <a:t>Mahesh </a:t>
            </a:r>
            <a:r>
              <a:rPr lang="de-DE" sz="1600" dirty="0">
                <a:solidFill>
                  <a:schemeClr val="bg1"/>
                </a:solidFill>
                <a:cs typeface="+mn-cs"/>
              </a:rPr>
              <a:t>Kumar </a:t>
            </a:r>
            <a:r>
              <a:rPr lang="de-DE" sz="1600" dirty="0" smtClean="0">
                <a:solidFill>
                  <a:schemeClr val="bg1"/>
                </a:solidFill>
                <a:cs typeface="+mn-cs"/>
              </a:rPr>
              <a:t>Sha, IMK-ASF, KIT, Karlsruhe, Germany</a:t>
            </a:r>
            <a:endParaRPr lang="de-DE" sz="1600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  <a:cs typeface="+mn-cs"/>
              </a:rPr>
              <a:t>www.kit.edu</a:t>
            </a:r>
          </a:p>
        </p:txBody>
      </p:sp>
      <p:pic>
        <p:nvPicPr>
          <p:cNvPr id="6" name="Picture 13" descr="KIT-Logo-rgb_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" t="4889" r="8163" b="9851"/>
          <a:stretch/>
        </p:blipFill>
        <p:spPr>
          <a:xfrm>
            <a:off x="107504" y="3664424"/>
            <a:ext cx="3575714" cy="26517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987" y="3992137"/>
            <a:ext cx="2827229" cy="2173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250E0-699B-4DE8-A82D-D47BB07AD817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B0B91-EFD5-4259-9E64-3C7BA5D5CE3E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349E6-20E6-4A23-87D3-7590F89D2ABE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160F4-79A8-4EC9-B1F7-30E21FDFE2CD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02040-27D2-4D1B-95A5-CCC27BDB5D83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8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4DA70-6C10-44BC-B5F7-F59A59BFD380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4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AD419-A48F-43C2-B03F-6A8E760CF690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3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F1CD-0E77-4C73-ADE4-A3124516A459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1CA9F-93C9-48C7-A817-A9D509DD0295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86C6B-247D-40A1-8189-99F991DC1570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title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spcBef>
                <a:spcPct val="50000"/>
              </a:spcBef>
              <a:defRPr/>
            </a:pPr>
            <a:r>
              <a:rPr lang="en-US" sz="900" dirty="0">
                <a:cs typeface="+mn-cs"/>
              </a:rPr>
              <a:t>Karlsruhe Institute of Technology, </a:t>
            </a:r>
          </a:p>
          <a:p>
            <a:pPr algn="r">
              <a:spcBef>
                <a:spcPct val="50000"/>
              </a:spcBef>
              <a:defRPr/>
            </a:pPr>
            <a:r>
              <a:rPr lang="de-DE" sz="900" dirty="0">
                <a:cs typeface="+mn-cs"/>
              </a:rPr>
              <a:t>Institute for Meteorology and Climate Research</a:t>
            </a:r>
            <a:endParaRPr lang="en-US" sz="900" dirty="0">
              <a:cs typeface="+mn-cs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0D1D7FDD-75D4-41CA-92D9-56DF62D247F0}" type="slidenum">
              <a:rPr lang="de-DE" sz="900" b="1">
                <a:cs typeface="+mn-cs"/>
              </a:rPr>
              <a:pPr>
                <a:spcBef>
                  <a:spcPct val="50000"/>
                </a:spcBef>
                <a:defRPr/>
              </a:pPr>
              <a:t>‹#›</a:t>
            </a:fld>
            <a:endParaRPr lang="de-DE" sz="900" b="1">
              <a:cs typeface="+mn-cs"/>
            </a:endParaRP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 sz="900" b="1" dirty="0" smtClean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GLORIA Characterization</a:t>
            </a:r>
            <a:endParaRPr lang="en-US" dirty="0"/>
          </a:p>
        </p:txBody>
      </p:sp>
      <p:pic>
        <p:nvPicPr>
          <p:cNvPr id="1032" name="Picture 9" descr="KITlogo_4c_frutige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667625" y="341313"/>
            <a:ext cx="10842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E5A9FDD6-1700-4604-A364-2A1EF437B824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fontAlgn="base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fontAlgn="base">
        <a:spcBef>
          <a:spcPct val="20000"/>
        </a:spcBef>
        <a:spcAft>
          <a:spcPct val="0"/>
        </a:spcAft>
        <a:buBlip>
          <a:blip r:embed="rId16"/>
        </a:buBlip>
        <a:defRPr>
          <a:solidFill>
            <a:schemeClr val="tx1"/>
          </a:solidFill>
          <a:latin typeface="+mn-lt"/>
        </a:defRPr>
      </a:lvl2pPr>
      <a:lvl3pPr marL="1209675" indent="-276225" algn="l" rtl="0" fontAlgn="base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fontAlgn="base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fontAlgn="base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mahesh.sha@kit.edu" TargetMode="External"/><Relationship Id="rId2" Type="http://schemas.openxmlformats.org/officeDocument/2006/relationships/hyperlink" Target="mailto:frank.hase@kit.edu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14406"/>
            <a:ext cx="3590397" cy="1016801"/>
          </a:xfrm>
          <a:prstGeom prst="rect">
            <a:avLst/>
          </a:prstGeom>
        </p:spPr>
      </p:pic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395288" y="1556792"/>
            <a:ext cx="838993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ctr">
              <a:lnSpc>
                <a:spcPct val="90000"/>
              </a:lnSpc>
            </a:pPr>
            <a:r>
              <a:rPr lang="en-US" sz="2400" b="1" dirty="0" smtClean="0">
                <a:solidFill>
                  <a:schemeClr val="tx2"/>
                </a:solidFill>
              </a:rPr>
              <a:t>Detection of CO</a:t>
            </a:r>
            <a:r>
              <a:rPr lang="en-US" sz="2400" b="1" baseline="-25000" dirty="0" smtClean="0">
                <a:solidFill>
                  <a:schemeClr val="tx2"/>
                </a:solidFill>
              </a:rPr>
              <a:t>2</a:t>
            </a:r>
            <a:r>
              <a:rPr lang="en-US" sz="2400" b="1" dirty="0" smtClean="0">
                <a:solidFill>
                  <a:schemeClr val="tx2"/>
                </a:solidFill>
              </a:rPr>
              <a:t> emitted by the megacity Berlin using an array of portable FTIR spectrometers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/>
              <a:t>Berlin campaign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/>
          <a:lstStyle/>
          <a:p>
            <a:r>
              <a:rPr lang="en-US" sz="1800" dirty="0" smtClean="0"/>
              <a:t>Simplified source strength of Berlin (total source strength: 730 kg CO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/ sec)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81559" y="1175544"/>
            <a:ext cx="7175519" cy="47721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reeform 6"/>
          <p:cNvSpPr/>
          <p:nvPr/>
        </p:nvSpPr>
        <p:spPr>
          <a:xfrm>
            <a:off x="467544" y="5944641"/>
            <a:ext cx="8204760" cy="3646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1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F. Hase et al., “greenhouse gas emissions from Berlin – part 2 ...“, AMTD, 2015</a:t>
            </a:r>
          </a:p>
        </p:txBody>
      </p:sp>
    </p:spTree>
    <p:extLst>
      <p:ext uri="{BB962C8B-B14F-4D97-AF65-F5344CB8AC3E}">
        <p14:creationId xmlns:p14="http://schemas.microsoft.com/office/powerpoint/2010/main" val="392100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/>
              <a:t>Berlin campaign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/>
          <a:lstStyle/>
          <a:p>
            <a:r>
              <a:rPr lang="en-US" sz="1800" dirty="0" smtClean="0"/>
              <a:t>Comparison with simplified </a:t>
            </a:r>
            <a:r>
              <a:rPr lang="en-US" sz="1800" smtClean="0"/>
              <a:t>model – June 27, 2014</a:t>
            </a:r>
            <a:endParaRPr lang="en-US" sz="1800" dirty="0" smtClean="0"/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sp>
        <p:nvSpPr>
          <p:cNvPr id="7" name="Freeform 6"/>
          <p:cNvSpPr/>
          <p:nvPr/>
        </p:nvSpPr>
        <p:spPr>
          <a:xfrm>
            <a:off x="462960" y="5944641"/>
            <a:ext cx="8204760" cy="3646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1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F. Hase et al., “greenhouse gas emissions from Berlin – part 2 ...“, AMTD, 2015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409833" y="2658564"/>
            <a:ext cx="2592288" cy="2733699"/>
            <a:chOff x="6409833" y="2658564"/>
            <a:chExt cx="2592288" cy="2733699"/>
          </a:xfrm>
        </p:grpSpPr>
        <p:pic>
          <p:nvPicPr>
            <p:cNvPr id="9" name="Picture 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58" t="5886" r="5178" b="6199"/>
            <a:stretch/>
          </p:blipFill>
          <p:spPr bwMode="auto">
            <a:xfrm>
              <a:off x="6409833" y="2658564"/>
              <a:ext cx="2592288" cy="2733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hteck 4"/>
            <p:cNvSpPr/>
            <p:nvPr/>
          </p:nvSpPr>
          <p:spPr>
            <a:xfrm>
              <a:off x="6653417" y="2983412"/>
              <a:ext cx="180203" cy="12697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1"/>
            <p:cNvSpPr/>
            <p:nvPr/>
          </p:nvSpPr>
          <p:spPr>
            <a:xfrm>
              <a:off x="8335313" y="3046897"/>
              <a:ext cx="180203" cy="126970"/>
            </a:xfrm>
            <a:prstGeom prst="rect">
              <a:avLst/>
            </a:prstGeom>
            <a:solidFill>
              <a:srgbClr val="250EB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2"/>
            <p:cNvSpPr/>
            <p:nvPr/>
          </p:nvSpPr>
          <p:spPr>
            <a:xfrm>
              <a:off x="6780300" y="4062654"/>
              <a:ext cx="180203" cy="12697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3"/>
            <p:cNvSpPr/>
            <p:nvPr/>
          </p:nvSpPr>
          <p:spPr>
            <a:xfrm>
              <a:off x="7614500" y="5141897"/>
              <a:ext cx="180203" cy="1269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4"/>
            <p:cNvSpPr/>
            <p:nvPr/>
          </p:nvSpPr>
          <p:spPr>
            <a:xfrm>
              <a:off x="8815854" y="4486423"/>
              <a:ext cx="180203" cy="12697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5" name="Pfeil nach oben 15"/>
          <p:cNvSpPr/>
          <p:nvPr/>
        </p:nvSpPr>
        <p:spPr>
          <a:xfrm rot="19500000" flipH="1">
            <a:off x="7215924" y="3501097"/>
            <a:ext cx="901015" cy="9315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1628800"/>
            <a:ext cx="2664296" cy="1022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268760"/>
            <a:ext cx="6254727" cy="472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 smtClean="0"/>
              <a:t>Paris </a:t>
            </a:r>
            <a:r>
              <a:rPr lang="de-DE" dirty="0"/>
              <a:t>campaign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/>
          <a:lstStyle/>
          <a:p>
            <a:r>
              <a:rPr lang="en-US" sz="1800" dirty="0"/>
              <a:t>5</a:t>
            </a:r>
            <a:r>
              <a:rPr lang="en-US" sz="1800" dirty="0" smtClean="0"/>
              <a:t> EM27/SUN spectrometers</a:t>
            </a:r>
            <a:br>
              <a:rPr lang="en-US" sz="1800" dirty="0" smtClean="0"/>
            </a:br>
            <a:r>
              <a:rPr lang="en-US" sz="1800" dirty="0" smtClean="0"/>
              <a:t>					</a:t>
            </a:r>
            <a:r>
              <a:rPr lang="en-US" sz="1800" dirty="0"/>
              <a:t> </a:t>
            </a:r>
            <a:r>
              <a:rPr lang="en-US" sz="1800" dirty="0" smtClean="0"/>
              <a:t>      IMK – KIT:           3 EM27/SUN sites					       LSCE – IPSL:      1 EM27/SUN site</a:t>
            </a:r>
            <a:br>
              <a:rPr lang="en-US" sz="1800" dirty="0" smtClean="0"/>
            </a:br>
            <a:r>
              <a:rPr lang="en-US" sz="1800" dirty="0" smtClean="0"/>
              <a:t>					</a:t>
            </a:r>
            <a:r>
              <a:rPr lang="en-US" sz="1800" dirty="0"/>
              <a:t> </a:t>
            </a:r>
            <a:r>
              <a:rPr lang="en-US" sz="1800" dirty="0" smtClean="0"/>
              <a:t>      LERMA – UPMC:1 EM27/SUN site + </a:t>
            </a:r>
            <a:br>
              <a:rPr lang="en-US" sz="1800" dirty="0" smtClean="0"/>
            </a:br>
            <a:r>
              <a:rPr lang="en-US" sz="1800" dirty="0" smtClean="0"/>
              <a:t>		                            		                                   Bruker IFS 125HR</a:t>
            </a:r>
            <a:br>
              <a:rPr lang="en-US" sz="1800" dirty="0" smtClean="0"/>
            </a:br>
            <a:r>
              <a:rPr lang="en-US" sz="1800" dirty="0" smtClean="0"/>
              <a:t>					       LISA – UPEC:      mobile support</a:t>
            </a:r>
            <a:endParaRPr lang="en-US" sz="1200" dirty="0" smtClean="0"/>
          </a:p>
          <a:p>
            <a:pPr lvl="8"/>
            <a:endParaRPr lang="en-US" sz="1200" dirty="0" smtClean="0"/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grpSp>
        <p:nvGrpSpPr>
          <p:cNvPr id="8" name="Group 7"/>
          <p:cNvGrpSpPr/>
          <p:nvPr/>
        </p:nvGrpSpPr>
        <p:grpSpPr>
          <a:xfrm>
            <a:off x="179512" y="1196752"/>
            <a:ext cx="5040560" cy="5066531"/>
            <a:chOff x="1879982" y="1196752"/>
            <a:chExt cx="5500330" cy="509728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982" y="1196752"/>
              <a:ext cx="5500330" cy="5097289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165352" y="1870224"/>
              <a:ext cx="144016" cy="72008"/>
            </a:xfrm>
            <a:prstGeom prst="rect">
              <a:avLst/>
            </a:prstGeom>
            <a:solidFill>
              <a:schemeClr val="accent4">
                <a:lumMod val="50000"/>
                <a:lumOff val="50000"/>
              </a:schemeClr>
            </a:solidFill>
            <a:ln>
              <a:solidFill>
                <a:schemeClr val="accent4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3995936" y="1484784"/>
              <a:ext cx="216024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5749528" y="2420888"/>
              <a:ext cx="144016" cy="72008"/>
            </a:xfrm>
            <a:prstGeom prst="rect">
              <a:avLst/>
            </a:prstGeom>
            <a:solidFill>
              <a:schemeClr val="accent4">
                <a:lumMod val="50000"/>
                <a:lumOff val="50000"/>
              </a:schemeClr>
            </a:solidFill>
            <a:ln>
              <a:solidFill>
                <a:schemeClr val="accent4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5580112" y="2035448"/>
              <a:ext cx="216024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4203452" y="3344292"/>
              <a:ext cx="144016" cy="72008"/>
            </a:xfrm>
            <a:prstGeom prst="rect">
              <a:avLst/>
            </a:prstGeom>
            <a:solidFill>
              <a:schemeClr val="accent4">
                <a:lumMod val="50000"/>
                <a:lumOff val="50000"/>
              </a:schemeClr>
            </a:solidFill>
            <a:ln>
              <a:solidFill>
                <a:schemeClr val="accent4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4034036" y="2958852"/>
              <a:ext cx="216024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3763784" y="5013176"/>
              <a:ext cx="144016" cy="72008"/>
            </a:xfrm>
            <a:prstGeom prst="rect">
              <a:avLst/>
            </a:prstGeom>
            <a:solidFill>
              <a:schemeClr val="accent4">
                <a:lumMod val="50000"/>
                <a:lumOff val="50000"/>
              </a:schemeClr>
            </a:solidFill>
            <a:ln>
              <a:solidFill>
                <a:schemeClr val="accent4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3594368" y="4627736"/>
              <a:ext cx="216024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820060" y="4758164"/>
              <a:ext cx="144016" cy="72008"/>
            </a:xfrm>
            <a:prstGeom prst="rect">
              <a:avLst/>
            </a:prstGeom>
            <a:solidFill>
              <a:schemeClr val="accent4">
                <a:lumMod val="50000"/>
                <a:lumOff val="50000"/>
              </a:schemeClr>
            </a:solidFill>
            <a:ln>
              <a:solidFill>
                <a:schemeClr val="accent4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2650644" y="4372724"/>
              <a:ext cx="216024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7" r="5865" b="12181"/>
          <a:stretch/>
        </p:blipFill>
        <p:spPr>
          <a:xfrm>
            <a:off x="5004048" y="3979930"/>
            <a:ext cx="4032448" cy="22191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12160" y="3645024"/>
            <a:ext cx="30299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Side-by-side </a:t>
            </a:r>
            <a:r>
              <a:rPr lang="en-US" sz="1400" dirty="0" smtClean="0"/>
              <a:t>intercomparison at KIT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5087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" t="9492" r="12934" b="5053"/>
          <a:stretch/>
        </p:blipFill>
        <p:spPr>
          <a:xfrm>
            <a:off x="251520" y="1106467"/>
            <a:ext cx="4032448" cy="3062669"/>
          </a:xfrm>
          <a:prstGeom prst="rect">
            <a:avLst/>
          </a:prstGeom>
        </p:spPr>
      </p:pic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 smtClean="0"/>
              <a:t>Paris </a:t>
            </a:r>
            <a:r>
              <a:rPr lang="de-DE" dirty="0"/>
              <a:t>campaign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/>
          <a:lstStyle/>
          <a:p>
            <a:r>
              <a:rPr lang="en-US" sz="1800" dirty="0" smtClean="0"/>
              <a:t>XCO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time series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grpSp>
        <p:nvGrpSpPr>
          <p:cNvPr id="26" name="Group 25"/>
          <p:cNvGrpSpPr/>
          <p:nvPr/>
        </p:nvGrpSpPr>
        <p:grpSpPr>
          <a:xfrm>
            <a:off x="5076056" y="1052736"/>
            <a:ext cx="3744416" cy="3024336"/>
            <a:chOff x="5076056" y="1052736"/>
            <a:chExt cx="3744416" cy="302433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6056" y="1052736"/>
              <a:ext cx="3744416" cy="3024336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/>
            <p:nvPr/>
          </p:nvCxnSpPr>
          <p:spPr>
            <a:xfrm>
              <a:off x="6516518" y="1207830"/>
              <a:ext cx="147061" cy="2136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7594964" y="1534551"/>
              <a:ext cx="147061" cy="2136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6542454" y="2082427"/>
              <a:ext cx="147061" cy="2136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6243145" y="3072614"/>
              <a:ext cx="147061" cy="2136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tangle 2"/>
            <p:cNvSpPr/>
            <p:nvPr/>
          </p:nvSpPr>
          <p:spPr>
            <a:xfrm>
              <a:off x="6631849" y="1452322"/>
              <a:ext cx="98040" cy="42724"/>
            </a:xfrm>
            <a:prstGeom prst="rect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710296" y="1779043"/>
              <a:ext cx="98040" cy="427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657787" y="2326920"/>
              <a:ext cx="98040" cy="42724"/>
            </a:xfrm>
            <a:prstGeom prst="rect">
              <a:avLst/>
            </a:prstGeom>
            <a:solidFill>
              <a:srgbClr val="00FFFF"/>
            </a:solidFill>
            <a:ln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58477" y="3317106"/>
              <a:ext cx="98040" cy="42724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16026" y="3165801"/>
              <a:ext cx="98040" cy="4272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5600693" y="2921310"/>
              <a:ext cx="147061" cy="2136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1" t="9599" r="10827" b="4840"/>
          <a:stretch/>
        </p:blipFill>
        <p:spPr>
          <a:xfrm>
            <a:off x="107504" y="4221872"/>
            <a:ext cx="2807617" cy="20874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t="9386" r="10752" b="4840"/>
          <a:stretch/>
        </p:blipFill>
        <p:spPr>
          <a:xfrm>
            <a:off x="3234606" y="4241713"/>
            <a:ext cx="2808312" cy="208157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" t="9492" r="10827" b="4947"/>
          <a:stretch/>
        </p:blipFill>
        <p:spPr>
          <a:xfrm>
            <a:off x="6300192" y="4288644"/>
            <a:ext cx="2736304" cy="203442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39552" y="4365104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07.05.2015</a:t>
            </a:r>
            <a:endParaRPr 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3621099" y="4365104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10.05.2015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7941579" y="4365104"/>
            <a:ext cx="939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11.05.2015</a:t>
            </a:r>
            <a:endParaRPr lang="en-US" sz="1200" dirty="0"/>
          </a:p>
        </p:txBody>
      </p:sp>
      <p:sp>
        <p:nvSpPr>
          <p:cNvPr id="2" name="TextBox 1"/>
          <p:cNvSpPr txBox="1"/>
          <p:nvPr/>
        </p:nvSpPr>
        <p:spPr>
          <a:xfrm rot="-2700000">
            <a:off x="3123247" y="3284984"/>
            <a:ext cx="2751074" cy="70788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Preliminary</a:t>
            </a:r>
            <a:endParaRPr lang="en-US" sz="4000" dirty="0"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3933056"/>
            <a:ext cx="1866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Calculations: M. Frey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18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 smtClean="0"/>
              <a:t>Summary and outlook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784976" cy="5472608"/>
          </a:xfrm>
        </p:spPr>
        <p:txBody>
          <a:bodyPr/>
          <a:lstStyle/>
          <a:p>
            <a:r>
              <a:rPr lang="en-US" sz="1800" dirty="0" smtClean="0"/>
              <a:t>Superb performance of the EM27/SUN as a mobile FTIR spectrometer measuring GHGs</a:t>
            </a:r>
          </a:p>
          <a:p>
            <a:r>
              <a:rPr lang="en-US" sz="1800" dirty="0" smtClean="0"/>
              <a:t>Successful city campaign estimating the source concentration of CO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from the megacity Berlin</a:t>
            </a:r>
          </a:p>
          <a:p>
            <a:r>
              <a:rPr lang="en-US" sz="1800" dirty="0" smtClean="0"/>
              <a:t>City campaign performed in Paris in collaboration with local groups</a:t>
            </a:r>
          </a:p>
          <a:p>
            <a:r>
              <a:rPr lang="en-US" sz="1800" dirty="0" smtClean="0"/>
              <a:t>Add-on to the TCCON network</a:t>
            </a:r>
          </a:p>
          <a:p>
            <a:r>
              <a:rPr lang="en-US" sz="1800" dirty="0" smtClean="0"/>
              <a:t>Differential observation of gradients, local sources</a:t>
            </a:r>
          </a:p>
          <a:p>
            <a:r>
              <a:rPr lang="en-US" sz="1800" dirty="0" smtClean="0"/>
              <a:t>Observations from moving platforms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951151"/>
              </p:ext>
            </p:extLst>
          </p:nvPr>
        </p:nvGraphicFramePr>
        <p:xfrm>
          <a:off x="251520" y="3717032"/>
          <a:ext cx="4104456" cy="25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/>
                <a:gridCol w="2052228"/>
              </a:tblGrid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COCCON</a:t>
                      </a:r>
                      <a:r>
                        <a:rPr lang="de-DE" sz="1400" baseline="0" dirty="0" smtClean="0"/>
                        <a:t> s</a:t>
                      </a:r>
                      <a:r>
                        <a:rPr lang="de-DE" sz="1400" dirty="0" smtClean="0"/>
                        <a:t>ites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Personel</a:t>
                      </a:r>
                      <a:endParaRPr lang="en-US" sz="1400" dirty="0"/>
                    </a:p>
                  </a:txBody>
                  <a:tcPr/>
                </a:tc>
              </a:tr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Gobabeb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Ruusa Gottlieb</a:t>
                      </a:r>
                      <a:endParaRPr lang="en-US" sz="1400" dirty="0"/>
                    </a:p>
                  </a:txBody>
                  <a:tcPr/>
                </a:tc>
              </a:tr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Addis Ababa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Gizaw </a:t>
                      </a:r>
                      <a:r>
                        <a:rPr lang="en-US" sz="1400" dirty="0" err="1" smtClean="0"/>
                        <a:t>Mengistu</a:t>
                      </a:r>
                      <a:endParaRPr lang="en-US" sz="1400" dirty="0"/>
                    </a:p>
                  </a:txBody>
                  <a:tcPr/>
                </a:tc>
              </a:tr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Gadanki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Alok Taori</a:t>
                      </a:r>
                      <a:endParaRPr lang="en-US" sz="1400" dirty="0"/>
                    </a:p>
                  </a:txBody>
                  <a:tcPr/>
                </a:tc>
              </a:tr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Volta Redonda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Carlos Fellows (?)</a:t>
                      </a:r>
                      <a:endParaRPr lang="en-US" sz="1400" dirty="0"/>
                    </a:p>
                  </a:txBody>
                  <a:tcPr/>
                </a:tc>
              </a:tr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Los Alamos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Manvendra Dubey</a:t>
                      </a:r>
                      <a:endParaRPr lang="en-US" sz="1400" dirty="0"/>
                    </a:p>
                  </a:txBody>
                  <a:tcPr/>
                </a:tc>
              </a:tr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Harvard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Jai Chen</a:t>
                      </a:r>
                      <a:endParaRPr lang="en-US" sz="1400" dirty="0"/>
                    </a:p>
                  </a:txBody>
                  <a:tcPr/>
                </a:tc>
              </a:tr>
              <a:tr h="31683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...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...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21" y="3089585"/>
            <a:ext cx="4572000" cy="323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2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55576" y="1340768"/>
            <a:ext cx="7632847" cy="25922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If you are interested to participate in this effort, feel yourself invited. </a:t>
            </a:r>
          </a:p>
          <a:p>
            <a:pPr marL="0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Please contact:</a:t>
            </a:r>
            <a:endParaRPr lang="en-US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Dr. Frank Hase, KIT (</a:t>
            </a:r>
            <a:r>
              <a:rPr lang="en-US" dirty="0" smtClean="0">
                <a:sym typeface="Wingdings" panose="05000000000000000000" pitchFamily="2" charset="2"/>
                <a:hlinkClick r:id="rId2"/>
              </a:rPr>
              <a:t>frank.hase@kit.edu</a:t>
            </a:r>
            <a:r>
              <a:rPr lang="en-US" dirty="0" smtClean="0">
                <a:sym typeface="Wingdings" panose="05000000000000000000" pitchFamily="2" charset="2"/>
              </a:rPr>
              <a:t>) – </a:t>
            </a:r>
            <a:r>
              <a:rPr lang="en-US" u="sng" dirty="0" smtClean="0">
                <a:sym typeface="Wingdings" panose="05000000000000000000" pitchFamily="2" charset="2"/>
              </a:rPr>
              <a:t>COCCON PI</a:t>
            </a:r>
            <a:endParaRPr lang="en-US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Dr. Thomas Blumenstock, KIT (thomas.blumenstock@kit.edu)</a:t>
            </a: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Dr. Mahesh Kumar Sha, KIT (</a:t>
            </a:r>
            <a:r>
              <a:rPr lang="de-DE" dirty="0" smtClean="0">
                <a:sym typeface="Wingdings" panose="05000000000000000000" pitchFamily="2" charset="2"/>
                <a:hlinkClick r:id="rId3"/>
              </a:rPr>
              <a:t>mahesh.sha@kit.edu</a:t>
            </a:r>
            <a:r>
              <a:rPr lang="de-DE" dirty="0" smtClean="0">
                <a:sym typeface="Wingdings" panose="05000000000000000000" pitchFamily="2" charset="2"/>
              </a:rPr>
              <a:t>)</a:t>
            </a: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Matthias Frey, KIT (m.frey@kit.edu)</a:t>
            </a:r>
            <a:endParaRPr lang="en-US" dirty="0" smtClean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972393" y="4235177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de-DE" kern="0" dirty="0" smtClean="0"/>
              <a:t>Thank you – Danke schön – </a:t>
            </a:r>
            <a:r>
              <a:rPr lang="hi-IN" kern="0" dirty="0" smtClean="0"/>
              <a:t>शुक्रिया</a:t>
            </a:r>
            <a:endParaRPr lang="en-US" kern="0" dirty="0" smtClean="0"/>
          </a:p>
        </p:txBody>
      </p:sp>
      <p:sp>
        <p:nvSpPr>
          <p:cNvPr id="10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7664" y="6445250"/>
            <a:ext cx="4670400" cy="360363"/>
          </a:xfrm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Sha, Greenhouse gas measurements using a portable FTIR spectrometer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98634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 smtClean="0"/>
              <a:t>Extra sildes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/>
          <a:lstStyle/>
          <a:p>
            <a:endParaRPr lang="en-US" sz="1800" dirty="0" smtClean="0"/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187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tm_spectrum_EM27SUN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4" t="33083" r="12471" b="23810"/>
          <a:stretch/>
        </p:blipFill>
        <p:spPr>
          <a:xfrm>
            <a:off x="971600" y="1271632"/>
            <a:ext cx="6696744" cy="4823451"/>
          </a:xfrm>
          <a:prstGeom prst="rect">
            <a:avLst/>
          </a:prstGeom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0525" y="332656"/>
            <a:ext cx="6911975" cy="345951"/>
          </a:xfrm>
        </p:spPr>
        <p:txBody>
          <a:bodyPr/>
          <a:lstStyle/>
          <a:p>
            <a:r>
              <a:rPr lang="de-DE" dirty="0" smtClean="0"/>
              <a:t>Solar spectrum measured by EM27/SUN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EC046514-D64E-4E11-9A4F-93F7342547CA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2" name="Picture 1" descr="Atm_lab_spectra_EM27SUN.pdf - Adobe Read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4" t="33153" r="12863" b="24010"/>
          <a:stretch/>
        </p:blipFill>
        <p:spPr>
          <a:xfrm>
            <a:off x="971600" y="1269588"/>
            <a:ext cx="6696744" cy="4825466"/>
          </a:xfrm>
          <a:prstGeom prst="rect">
            <a:avLst/>
          </a:prstGeom>
        </p:spPr>
      </p:pic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7664" y="6445250"/>
            <a:ext cx="4670400" cy="360363"/>
          </a:xfrm>
          <a:noFill/>
        </p:spPr>
        <p:txBody>
          <a:bodyPr/>
          <a:lstStyle/>
          <a:p>
            <a:pPr>
              <a:defRPr/>
            </a:pPr>
            <a:r>
              <a:rPr lang="en-US" b="0" dirty="0"/>
              <a:t>Mahesh Kumar Sha – CO</a:t>
            </a:r>
            <a:r>
              <a:rPr lang="en-US" b="0" baseline="-25000" dirty="0"/>
              <a:t>2</a:t>
            </a:r>
            <a:r>
              <a:rPr lang="en-US" b="0" dirty="0"/>
              <a:t> source determination of a megacity Berlin</a:t>
            </a:r>
          </a:p>
        </p:txBody>
      </p:sp>
    </p:spTree>
    <p:extLst>
      <p:ext uri="{BB962C8B-B14F-4D97-AF65-F5344CB8AC3E}">
        <p14:creationId xmlns:p14="http://schemas.microsoft.com/office/powerpoint/2010/main" val="279753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390525" y="188640"/>
            <a:ext cx="5045571" cy="561975"/>
          </a:xfrm>
        </p:spPr>
        <p:txBody>
          <a:bodyPr/>
          <a:lstStyle/>
          <a:p>
            <a:pPr algn="ctr"/>
            <a:r>
              <a:rPr lang="de-DE" dirty="0"/>
              <a:t>Spectral window used by PROFFIT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sp>
        <p:nvSpPr>
          <p:cNvPr id="10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7664" y="6445250"/>
            <a:ext cx="4670400" cy="360363"/>
          </a:xfrm>
          <a:noFill/>
        </p:spPr>
        <p:txBody>
          <a:bodyPr/>
          <a:lstStyle/>
          <a:p>
            <a:pPr>
              <a:defRPr/>
            </a:pPr>
            <a:r>
              <a:rPr lang="en-US" b="0" dirty="0"/>
              <a:t>Mahesh Kumar Sha – CO</a:t>
            </a:r>
            <a:r>
              <a:rPr lang="en-US" b="0" baseline="-25000" dirty="0"/>
              <a:t>2</a:t>
            </a:r>
            <a:r>
              <a:rPr lang="en-US" b="0" dirty="0"/>
              <a:t> source determination of a megacity Berlin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 t="7296" r="11964" b="2735"/>
          <a:stretch/>
        </p:blipFill>
        <p:spPr>
          <a:xfrm>
            <a:off x="107504" y="836712"/>
            <a:ext cx="3600401" cy="2802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" t="8108" r="11825" b="3138"/>
          <a:stretch/>
        </p:blipFill>
        <p:spPr>
          <a:xfrm>
            <a:off x="142752" y="3646198"/>
            <a:ext cx="3565152" cy="27351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4" t="7849" r="12493" b="2693"/>
          <a:stretch/>
        </p:blipFill>
        <p:spPr>
          <a:xfrm>
            <a:off x="3707903" y="836712"/>
            <a:ext cx="3588255" cy="28022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4" t="7430" r="10335" b="3776"/>
          <a:stretch/>
        </p:blipFill>
        <p:spPr>
          <a:xfrm>
            <a:off x="3705038" y="3646197"/>
            <a:ext cx="3591120" cy="27013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452320" y="2852936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Examples of </a:t>
            </a:r>
          </a:p>
          <a:p>
            <a:r>
              <a:rPr lang="de-DE" dirty="0" smtClean="0"/>
              <a:t>Spectral fit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39558" y="4365104"/>
            <a:ext cx="24689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           Spectral </a:t>
            </a:r>
            <a:r>
              <a:rPr lang="en-US" sz="1200" dirty="0"/>
              <a:t>range used for </a:t>
            </a:r>
            <a:endParaRPr lang="en-US" sz="1200" dirty="0" smtClean="0"/>
          </a:p>
          <a:p>
            <a:r>
              <a:rPr lang="en-US" sz="1200" dirty="0" smtClean="0"/>
              <a:t>           retrieval </a:t>
            </a:r>
            <a:r>
              <a:rPr lang="en-US" sz="1200" dirty="0"/>
              <a:t>of gases:</a:t>
            </a:r>
          </a:p>
          <a:p>
            <a:pPr lvl="1"/>
            <a:r>
              <a:rPr lang="en-US" sz="1200" dirty="0"/>
              <a:t>O</a:t>
            </a:r>
            <a:r>
              <a:rPr lang="en-US" sz="1200" baseline="-25000" dirty="0"/>
              <a:t>2</a:t>
            </a:r>
            <a:r>
              <a:rPr lang="en-US" sz="1200" dirty="0"/>
              <a:t>:  </a:t>
            </a:r>
            <a:r>
              <a:rPr lang="en-US" sz="1200" dirty="0" smtClean="0"/>
              <a:t> 7765.0 </a:t>
            </a:r>
            <a:r>
              <a:rPr lang="en-US" sz="1200" dirty="0"/>
              <a:t>– 8005.0 cm</a:t>
            </a:r>
            <a:r>
              <a:rPr lang="en-US" sz="1200" baseline="30000" dirty="0"/>
              <a:t>-1</a:t>
            </a:r>
            <a:endParaRPr lang="en-US" sz="1200" dirty="0"/>
          </a:p>
          <a:p>
            <a:pPr lvl="1"/>
            <a:r>
              <a:rPr lang="en-US" sz="1200" dirty="0"/>
              <a:t>H</a:t>
            </a:r>
            <a:r>
              <a:rPr lang="en-US" sz="1200" baseline="-25000" dirty="0"/>
              <a:t>2</a:t>
            </a:r>
            <a:r>
              <a:rPr lang="en-US" sz="1200" dirty="0"/>
              <a:t>O: 8353.4 – 8463.1 cm</a:t>
            </a:r>
            <a:r>
              <a:rPr lang="en-US" sz="1200" baseline="30000" dirty="0"/>
              <a:t>-1</a:t>
            </a:r>
          </a:p>
          <a:p>
            <a:pPr lvl="1"/>
            <a:r>
              <a:rPr lang="en-US" sz="1200" dirty="0"/>
              <a:t>CO</a:t>
            </a:r>
            <a:r>
              <a:rPr lang="en-US" sz="1200" baseline="-25000" dirty="0"/>
              <a:t>2</a:t>
            </a:r>
            <a:r>
              <a:rPr lang="en-US" sz="1200" dirty="0"/>
              <a:t>: 6173.0 – 6390.0 cm</a:t>
            </a:r>
            <a:r>
              <a:rPr lang="en-US" sz="1200" baseline="30000" dirty="0"/>
              <a:t>-1</a:t>
            </a:r>
          </a:p>
          <a:p>
            <a:pPr lvl="1"/>
            <a:r>
              <a:rPr lang="en-US" sz="1200" dirty="0"/>
              <a:t>CH</a:t>
            </a:r>
            <a:r>
              <a:rPr lang="en-US" sz="1200" baseline="-25000" dirty="0"/>
              <a:t>4</a:t>
            </a:r>
            <a:r>
              <a:rPr lang="en-US" sz="1200" dirty="0"/>
              <a:t>: 5897.0 – 6145.0 cm</a:t>
            </a:r>
            <a:r>
              <a:rPr lang="en-US" sz="1200" baseline="30000" dirty="0"/>
              <a:t>-1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0866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0525" y="332656"/>
            <a:ext cx="6911975" cy="345951"/>
          </a:xfrm>
        </p:spPr>
        <p:txBody>
          <a:bodyPr/>
          <a:lstStyle/>
          <a:p>
            <a:r>
              <a:rPr lang="en-US" dirty="0" smtClean="0"/>
              <a:t>COCCON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13" y="836712"/>
            <a:ext cx="8356600" cy="5544616"/>
          </a:xfrm>
        </p:spPr>
        <p:txBody>
          <a:bodyPr/>
          <a:lstStyle/>
          <a:p>
            <a:r>
              <a:rPr lang="en-US" dirty="0" smtClean="0"/>
              <a:t>Results achieved with the prototype were exciting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altLang="de-DE" sz="1600" dirty="0" smtClean="0"/>
          </a:p>
          <a:p>
            <a:r>
              <a:rPr lang="de-DE" altLang="de-DE" sz="1600" dirty="0" smtClean="0"/>
              <a:t>M</a:t>
            </a:r>
            <a:r>
              <a:rPr lang="de-DE" altLang="de-DE" sz="1600" dirty="0"/>
              <a:t>. Gisi, F. Hase, S. Dohe, T. Blumenstock, A. Simon, A. Keens: “XCO</a:t>
            </a:r>
            <a:r>
              <a:rPr lang="de-DE" altLang="de-DE" sz="1600" baseline="-25000" dirty="0"/>
              <a:t>2</a:t>
            </a:r>
            <a:r>
              <a:rPr lang="de-DE" altLang="de-DE" sz="1600" dirty="0"/>
              <a:t> measurements with a tabletop FTS …“ AMT, </a:t>
            </a:r>
            <a:r>
              <a:rPr lang="de-DE" altLang="de-DE" sz="1600" dirty="0" smtClean="0"/>
              <a:t>2012</a:t>
            </a:r>
            <a:endParaRPr lang="de-DE" altLang="de-DE" sz="160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EC046514-D64E-4E11-9A4F-93F7342547CA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042" y="1340768"/>
            <a:ext cx="5185246" cy="438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7664" y="6445250"/>
            <a:ext cx="4670400" cy="360363"/>
          </a:xfrm>
          <a:noFill/>
        </p:spPr>
        <p:txBody>
          <a:bodyPr/>
          <a:lstStyle/>
          <a:p>
            <a:pPr>
              <a:defRPr/>
            </a:pPr>
            <a:r>
              <a:rPr lang="en-US" b="0" dirty="0"/>
              <a:t>Mahesh Kumar Sha – CO</a:t>
            </a:r>
            <a:r>
              <a:rPr lang="en-US" b="0" baseline="-25000" dirty="0"/>
              <a:t>2</a:t>
            </a:r>
            <a:r>
              <a:rPr lang="en-US" b="0" dirty="0"/>
              <a:t> source determination of a megacity Berlin</a:t>
            </a:r>
          </a:p>
        </p:txBody>
      </p:sp>
    </p:spTree>
    <p:extLst>
      <p:ext uri="{BB962C8B-B14F-4D97-AF65-F5344CB8AC3E}">
        <p14:creationId xmlns:p14="http://schemas.microsoft.com/office/powerpoint/2010/main" val="30272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2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/>
              <a:t>Mahesh Kumar Sha – CO</a:t>
            </a:r>
            <a:r>
              <a:rPr lang="en-US" b="0" baseline="-25000" dirty="0"/>
              <a:t>2</a:t>
            </a:r>
            <a:r>
              <a:rPr lang="en-US" b="0" dirty="0"/>
              <a:t> source determination of a megacity Berlin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0525" y="332656"/>
            <a:ext cx="6911975" cy="345951"/>
          </a:xfrm>
        </p:spPr>
        <p:txBody>
          <a:bodyPr/>
          <a:lstStyle/>
          <a:p>
            <a:r>
              <a:rPr lang="de-DE" dirty="0" smtClean="0"/>
              <a:t>Outline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13" y="980728"/>
            <a:ext cx="8356600" cy="5112097"/>
          </a:xfrm>
        </p:spPr>
        <p:txBody>
          <a:bodyPr/>
          <a:lstStyle/>
          <a:p>
            <a:r>
              <a:rPr lang="en-US" dirty="0" smtClean="0"/>
              <a:t>COCCON – network</a:t>
            </a:r>
          </a:p>
          <a:p>
            <a:r>
              <a:rPr lang="en-US" dirty="0" smtClean="0"/>
              <a:t>Instrumentation</a:t>
            </a:r>
          </a:p>
          <a:p>
            <a:r>
              <a:rPr lang="en-US" dirty="0" smtClean="0"/>
              <a:t>Berlin campaign</a:t>
            </a:r>
          </a:p>
          <a:p>
            <a:r>
              <a:rPr lang="en-US" dirty="0" smtClean="0"/>
              <a:t>Summary and outlook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EC046514-D64E-4E11-9A4F-93F7342547CA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823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vr0034\Desktop\Copy of G2706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59510"/>
            <a:ext cx="5400600" cy="434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column versus in-situ pressure time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57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908720"/>
                <a:ext cx="8784976" cy="5472608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de-DE" sz="1800" i="1">
                            <a:latin typeface="Cambria Math"/>
                          </a:rPr>
                          <m:t>𝑆</m:t>
                        </m:r>
                      </m:sub>
                    </m:sSub>
                    <m:r>
                      <a:rPr lang="de-DE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𝐻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𝐶𝑜𝑙𝑢𝑚𝑛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× 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𝜇</m:t>
                            </m:r>
                          </m:e>
                          <m:sub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𝑂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 ×</m:t>
                        </m:r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</m:t>
                        </m:r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 + 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2 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𝐶𝑜𝑙𝑢𝑚𝑛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 ÷0.2095 × </m:t>
                        </m:r>
                        <m:acc>
                          <m:accPr>
                            <m:chr m:val="̅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𝜇</m:t>
                            </m:r>
                          </m:e>
                        </m:acc>
                        <m:r>
                          <a:rPr lang="de-DE" sz="1800" i="1">
                            <a:latin typeface="Cambria Math"/>
                          </a:rPr>
                          <m:t> </m:t>
                        </m:r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</m:t>
                        </m:r>
                      </m:e>
                    </m:d>
                    <m:r>
                      <a:rPr lang="de-DE" sz="1800" i="1">
                        <a:latin typeface="Cambria Math"/>
                        <a:ea typeface="Cambria Math"/>
                      </a:rPr>
                      <m:t> ×</m:t>
                    </m:r>
                    <m:func>
                      <m:func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de-DE" sz="1800">
                            <a:latin typeface="Cambria Math"/>
                            <a:ea typeface="Cambria Math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∆ </m:t>
                                </m:r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h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de-DE" sz="1800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800" i="1">
                                        <a:latin typeface="Cambria Math"/>
                                        <a:ea typeface="Cambria Math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de-DE" sz="1800" i="1">
                                        <a:latin typeface="Cambria Math"/>
                                        <a:ea typeface="Cambria Math"/>
                                      </a:rPr>
                                      <m:t>𝑆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func>
                    <m:r>
                      <a:rPr lang="de-DE" sz="1800" i="1">
                        <a:latin typeface="Cambria Math"/>
                        <a:ea typeface="Cambria Math"/>
                      </a:rPr>
                      <m:t> ×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𝐼𝑛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 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𝑠𝑖𝑡𝑢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 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𝑓𝑎𝑐𝑡𝑜𝑟</m:t>
                    </m:r>
                  </m:oMath>
                </a14:m>
                <a:endParaRPr lang="en-US" sz="1800" dirty="0" smtClean="0"/>
              </a:p>
              <a:p>
                <a:r>
                  <a:rPr lang="en-US" dirty="0"/>
                  <a:t>Data scaled to 30 m a. s. l.</a:t>
                </a:r>
              </a:p>
              <a:p>
                <a:r>
                  <a:rPr lang="en-US" dirty="0" smtClean="0"/>
                  <a:t>In-situ </a:t>
                </a:r>
                <a:r>
                  <a:rPr lang="en-US" dirty="0"/>
                  <a:t>factor ~ 3 %</a:t>
                </a:r>
              </a:p>
              <a:p>
                <a:pPr lvl="1"/>
                <a:r>
                  <a:rPr lang="en-US" dirty="0"/>
                  <a:t>Spectroscopic uncertainties</a:t>
                </a:r>
              </a:p>
              <a:p>
                <a:pPr lvl="1"/>
                <a:r>
                  <a:rPr lang="en-US" dirty="0"/>
                  <a:t>Commonly observed</a:t>
                </a:r>
              </a:p>
              <a:p>
                <a:r>
                  <a:rPr lang="en-US" dirty="0"/>
                  <a:t>Column data fits </a:t>
                </a:r>
                <a:r>
                  <a:rPr lang="en-US" dirty="0" smtClean="0"/>
                  <a:t>in-situ </a:t>
                </a:r>
                <a:br>
                  <a:rPr lang="en-US" dirty="0" smtClean="0"/>
                </a:br>
                <a:r>
                  <a:rPr lang="en-US" dirty="0" smtClean="0"/>
                  <a:t>observations</a:t>
                </a:r>
                <a:endParaRPr lang="en-US" dirty="0"/>
              </a:p>
              <a:p>
                <a:endParaRPr lang="en-US" sz="1800" dirty="0"/>
              </a:p>
              <a:p>
                <a:endParaRPr lang="en-US" sz="1800" dirty="0" smtClean="0"/>
              </a:p>
            </p:txBody>
          </p:sp>
        </mc:Choice>
        <mc:Fallback xmlns="">
          <p:sp>
            <p:nvSpPr>
              <p:cNvPr id="2457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908720"/>
                <a:ext cx="8784976" cy="5472608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sp>
        <p:nvSpPr>
          <p:cNvPr id="7" name="Textfeld 4"/>
          <p:cNvSpPr txBox="1"/>
          <p:nvPr/>
        </p:nvSpPr>
        <p:spPr>
          <a:xfrm>
            <a:off x="251520" y="4293096"/>
            <a:ext cx="2218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Courtesy: M. Frey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7758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2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/>
              <a:t>Mahesh Kumar Sha – CO</a:t>
            </a:r>
            <a:r>
              <a:rPr lang="en-US" b="0" baseline="-25000" dirty="0"/>
              <a:t>2</a:t>
            </a:r>
            <a:r>
              <a:rPr lang="en-US" b="0" dirty="0"/>
              <a:t> source determination of a megacity Berlin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0525" y="332656"/>
            <a:ext cx="6911975" cy="345951"/>
          </a:xfrm>
        </p:spPr>
        <p:txBody>
          <a:bodyPr/>
          <a:lstStyle/>
          <a:p>
            <a:r>
              <a:rPr lang="de-DE" dirty="0" smtClean="0"/>
              <a:t>COCCON – network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13" y="713321"/>
            <a:ext cx="8356600" cy="5589124"/>
          </a:xfrm>
        </p:spPr>
        <p:txBody>
          <a:bodyPr/>
          <a:lstStyle/>
          <a:p>
            <a:r>
              <a:rPr lang="en-US" dirty="0" smtClean="0"/>
              <a:t>Collaborative Carbon Column Observing Network</a:t>
            </a:r>
          </a:p>
          <a:p>
            <a:r>
              <a:rPr lang="en-US" dirty="0" smtClean="0"/>
              <a:t>Initiated by KIT</a:t>
            </a:r>
          </a:p>
          <a:p>
            <a:pPr lvl="1"/>
            <a:r>
              <a:rPr lang="en-US" dirty="0" smtClean="0"/>
              <a:t>EM27/SUN developed by KIT </a:t>
            </a:r>
            <a:r>
              <a:rPr lang="en-US" dirty="0"/>
              <a:t>(M. </a:t>
            </a:r>
            <a:r>
              <a:rPr lang="en-US" dirty="0" err="1"/>
              <a:t>Gisi</a:t>
            </a:r>
            <a:r>
              <a:rPr lang="en-US" dirty="0"/>
              <a:t>, F. Hase et al</a:t>
            </a:r>
            <a:r>
              <a:rPr lang="en-US" dirty="0" smtClean="0"/>
              <a:t>,) </a:t>
            </a:r>
            <a:r>
              <a:rPr lang="en-US" dirty="0"/>
              <a:t>in cooperation with Bruker Optics, Ettlingen</a:t>
            </a:r>
            <a:r>
              <a:rPr lang="en-US" dirty="0" smtClean="0"/>
              <a:t> as starting point</a:t>
            </a:r>
          </a:p>
          <a:p>
            <a:pPr lvl="1"/>
            <a:r>
              <a:rPr lang="en-US" dirty="0" smtClean="0"/>
              <a:t>Superb instrumental performance with the prototype spectrometer – results comparable to TCCON reference</a:t>
            </a:r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 </a:t>
            </a:r>
            <a:r>
              <a:rPr lang="en-US" dirty="0" smtClean="0"/>
              <a:t>Novel compact NIR-FTIR spectrometer sold by Bruker as EM27/SUN</a:t>
            </a:r>
          </a:p>
          <a:p>
            <a:r>
              <a:rPr lang="en-US" dirty="0" smtClean="0"/>
              <a:t>COCCON aim:</a:t>
            </a:r>
          </a:p>
          <a:p>
            <a:pPr lvl="1"/>
            <a:r>
              <a:rPr lang="en-US" dirty="0" smtClean="0"/>
              <a:t>Use the mobility of EM27/SUN as a supplement of the TCCON</a:t>
            </a:r>
          </a:p>
          <a:p>
            <a:pPr lvl="1"/>
            <a:r>
              <a:rPr lang="en-US" dirty="0" smtClean="0"/>
              <a:t>Quantification of the sources and sinks of CO</a:t>
            </a:r>
            <a:r>
              <a:rPr lang="en-US" baseline="-25000" dirty="0" smtClean="0"/>
              <a:t>2</a:t>
            </a:r>
            <a:r>
              <a:rPr lang="en-US" dirty="0" smtClean="0"/>
              <a:t> and CH</a:t>
            </a:r>
            <a:r>
              <a:rPr lang="en-US" baseline="-25000" dirty="0" smtClean="0"/>
              <a:t>4</a:t>
            </a:r>
            <a:endParaRPr lang="en-US" dirty="0" smtClean="0"/>
          </a:p>
          <a:p>
            <a:pPr lvl="1"/>
            <a:r>
              <a:rPr lang="en-US" dirty="0" smtClean="0"/>
              <a:t>Increase the density of ground-based XCO</a:t>
            </a:r>
            <a:r>
              <a:rPr lang="en-US" baseline="-25000" dirty="0" smtClean="0"/>
              <a:t>2</a:t>
            </a:r>
            <a:r>
              <a:rPr lang="en-US" dirty="0" smtClean="0"/>
              <a:t> and XCH</a:t>
            </a:r>
            <a:r>
              <a:rPr lang="en-US" baseline="-25000" dirty="0" smtClean="0"/>
              <a:t>4</a:t>
            </a:r>
            <a:r>
              <a:rPr lang="en-US" dirty="0" smtClean="0"/>
              <a:t> observations</a:t>
            </a:r>
          </a:p>
          <a:p>
            <a:pPr lvl="1"/>
            <a:r>
              <a:rPr lang="en-US" dirty="0" smtClean="0"/>
              <a:t>Satellite validation, input data for global Carbon cycle models</a:t>
            </a:r>
          </a:p>
          <a:p>
            <a:r>
              <a:rPr lang="en-US" dirty="0" smtClean="0"/>
              <a:t>COCCON start – implement 10 EM27/SUN spectrometers</a:t>
            </a:r>
          </a:p>
          <a:p>
            <a:pPr lvl="1"/>
            <a:r>
              <a:rPr lang="en-US" dirty="0" smtClean="0"/>
              <a:t>Recalibration and service in Karlsruhe (availability of TCCON spectrometer and Bruker support)</a:t>
            </a:r>
          </a:p>
          <a:p>
            <a:pPr lvl="1"/>
            <a:r>
              <a:rPr lang="en-US" dirty="0" smtClean="0"/>
              <a:t>Spectrometer operation in cooperation with local groups</a:t>
            </a:r>
          </a:p>
          <a:p>
            <a:pPr lvl="1"/>
            <a:r>
              <a:rPr lang="en-US" dirty="0" smtClean="0"/>
              <a:t>Emphasis on local capacity building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EC046514-D64E-4E11-9A4F-93F7342547CA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873002"/>
            <a:ext cx="2160242" cy="61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2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/>
              <a:t>Mahesh Kumar Sha – CO</a:t>
            </a:r>
            <a:r>
              <a:rPr lang="en-US" b="0" baseline="-25000" dirty="0"/>
              <a:t>2</a:t>
            </a:r>
            <a:r>
              <a:rPr lang="en-US" b="0" dirty="0"/>
              <a:t> source determination of a megacity Berlin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0525" y="332656"/>
            <a:ext cx="6911975" cy="345951"/>
          </a:xfrm>
        </p:spPr>
        <p:txBody>
          <a:bodyPr/>
          <a:lstStyle/>
          <a:p>
            <a:r>
              <a:rPr lang="de-DE" dirty="0" smtClean="0"/>
              <a:t>COCCON: Instrument overview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13" y="980728"/>
            <a:ext cx="8356600" cy="5112097"/>
          </a:xfrm>
        </p:spPr>
        <p:txBody>
          <a:bodyPr/>
          <a:lstStyle/>
          <a:p>
            <a:r>
              <a:rPr lang="en-US" dirty="0" smtClean="0"/>
              <a:t>EM27/SUN spectrometer from Bruker</a:t>
            </a:r>
          </a:p>
          <a:p>
            <a:r>
              <a:rPr lang="en-US" dirty="0" smtClean="0"/>
              <a:t>RockSolid</a:t>
            </a:r>
            <a:r>
              <a:rPr lang="en-US" baseline="30000" dirty="0" smtClean="0"/>
              <a:t>TM</a:t>
            </a:r>
            <a:r>
              <a:rPr lang="en-US" dirty="0" smtClean="0"/>
              <a:t> pendulum interferometer</a:t>
            </a:r>
          </a:p>
          <a:p>
            <a:r>
              <a:rPr lang="en-US" dirty="0" smtClean="0"/>
              <a:t>MOPD: 0.9 cm; Resolution: 0.5 cm</a:t>
            </a:r>
            <a:r>
              <a:rPr lang="en-US" baseline="30000" dirty="0" smtClean="0"/>
              <a:t>-1</a:t>
            </a:r>
            <a:r>
              <a:rPr lang="en-US" dirty="0" smtClean="0"/>
              <a:t>, double sided</a:t>
            </a:r>
          </a:p>
          <a:p>
            <a:r>
              <a:rPr lang="en-US" dirty="0" smtClean="0"/>
              <a:t>InGaAs (Indium Gallium Arsenide) detector used</a:t>
            </a:r>
          </a:p>
          <a:p>
            <a:r>
              <a:rPr lang="en-US" dirty="0" smtClean="0"/>
              <a:t>Spectral range: 5000 – 11000 cm</a:t>
            </a:r>
            <a:r>
              <a:rPr lang="en-US" baseline="30000" dirty="0" smtClean="0"/>
              <a:t>-1</a:t>
            </a:r>
          </a:p>
          <a:p>
            <a:r>
              <a:rPr lang="en-US" dirty="0" smtClean="0"/>
              <a:t>Field-of-view: 2.36 </a:t>
            </a:r>
            <a:r>
              <a:rPr lang="en-US" dirty="0" err="1" smtClean="0"/>
              <a:t>mrad</a:t>
            </a:r>
            <a:endParaRPr lang="en-US" dirty="0" smtClean="0"/>
          </a:p>
          <a:p>
            <a:r>
              <a:rPr lang="en-US" dirty="0" smtClean="0"/>
              <a:t>Standard non freq.-stabilized</a:t>
            </a:r>
            <a:br>
              <a:rPr lang="en-US" dirty="0" smtClean="0"/>
            </a:br>
            <a:r>
              <a:rPr lang="en-US" dirty="0" err="1" smtClean="0"/>
              <a:t>HeNe</a:t>
            </a:r>
            <a:r>
              <a:rPr lang="en-US" dirty="0" smtClean="0"/>
              <a:t> reference laser</a:t>
            </a:r>
          </a:p>
          <a:p>
            <a:r>
              <a:rPr lang="en-US" dirty="0" smtClean="0"/>
              <a:t>Dimensions: 47 x 63 x 35 cm</a:t>
            </a:r>
          </a:p>
          <a:p>
            <a:r>
              <a:rPr lang="en-US" dirty="0" smtClean="0"/>
              <a:t>Mass: ~ 25 kg including tracker</a:t>
            </a:r>
          </a:p>
          <a:p>
            <a:r>
              <a:rPr lang="en-US" dirty="0" smtClean="0"/>
              <a:t>Sun tracking using optical </a:t>
            </a:r>
          </a:p>
          <a:p>
            <a:pPr marL="0" indent="0">
              <a:buNone/>
            </a:pPr>
            <a:r>
              <a:rPr lang="en-US" dirty="0" smtClean="0"/>
              <a:t>     feedback by the camtracker </a:t>
            </a:r>
          </a:p>
          <a:p>
            <a:pPr marL="0" indent="0">
              <a:buNone/>
            </a:pPr>
            <a:r>
              <a:rPr lang="en-US" dirty="0" smtClean="0"/>
              <a:t>     software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EC046514-D64E-4E11-9A4F-93F7342547CA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432886" cy="26642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" t="-396" r="4339" b="10223"/>
          <a:stretch/>
        </p:blipFill>
        <p:spPr>
          <a:xfrm>
            <a:off x="6444207" y="908720"/>
            <a:ext cx="2579599" cy="19519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72200" y="2924944"/>
            <a:ext cx="2669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EM27SUN spectrometers measuring at IMK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4638984" y="6093296"/>
            <a:ext cx="12843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Fig. Source: Bruker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0435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2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/>
              <a:t>Mahesh Kumar Sha – CO</a:t>
            </a:r>
            <a:r>
              <a:rPr lang="en-US" b="0" baseline="-25000" dirty="0"/>
              <a:t>2</a:t>
            </a:r>
            <a:r>
              <a:rPr lang="en-US" b="0" dirty="0"/>
              <a:t> source determination of a megacity Berlin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0525" y="332656"/>
            <a:ext cx="6911975" cy="345951"/>
          </a:xfrm>
        </p:spPr>
        <p:txBody>
          <a:bodyPr/>
          <a:lstStyle/>
          <a:p>
            <a:r>
              <a:rPr lang="de-DE" dirty="0" smtClean="0"/>
              <a:t>Performance of the EM27/SUN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13" y="980728"/>
            <a:ext cx="8356600" cy="5112097"/>
          </a:xfrm>
        </p:spPr>
        <p:txBody>
          <a:bodyPr/>
          <a:lstStyle/>
          <a:p>
            <a:r>
              <a:rPr lang="en-US" dirty="0" smtClean="0"/>
              <a:t>Scaling retrieval </a:t>
            </a:r>
            <a:r>
              <a:rPr lang="en-US" dirty="0"/>
              <a:t>of O</a:t>
            </a:r>
            <a:r>
              <a:rPr lang="en-US" baseline="-25000" dirty="0"/>
              <a:t>2</a:t>
            </a:r>
            <a:r>
              <a:rPr lang="en-US" dirty="0"/>
              <a:t>, CO</a:t>
            </a:r>
            <a:r>
              <a:rPr lang="en-US" baseline="-25000" dirty="0"/>
              <a:t>2</a:t>
            </a:r>
            <a:r>
              <a:rPr lang="en-US" dirty="0"/>
              <a:t>, CH</a:t>
            </a:r>
            <a:r>
              <a:rPr lang="en-US" baseline="-25000" dirty="0"/>
              <a:t>4</a:t>
            </a:r>
            <a:r>
              <a:rPr lang="en-US" dirty="0"/>
              <a:t> and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O using PROFFIT</a:t>
            </a:r>
            <a:endParaRPr lang="en-US" dirty="0"/>
          </a:p>
          <a:p>
            <a:r>
              <a:rPr lang="en-US" dirty="0" smtClean="0"/>
              <a:t>Long term stability of the EM27/SUN XCO</a:t>
            </a:r>
            <a:r>
              <a:rPr lang="en-US" baseline="-25000" dirty="0" smtClean="0"/>
              <a:t>2</a:t>
            </a:r>
            <a:r>
              <a:rPr lang="en-US" dirty="0" smtClean="0"/>
              <a:t> &lt; 0.1%</a:t>
            </a:r>
          </a:p>
          <a:p>
            <a:r>
              <a:rPr lang="en-US" dirty="0" smtClean="0"/>
              <a:t>Side-by-side intercomparison</a:t>
            </a:r>
          </a:p>
          <a:p>
            <a:r>
              <a:rPr lang="en-US" dirty="0" smtClean="0"/>
              <a:t>Calibration factors before / after campaign stable within 0.005 %  for XCO</a:t>
            </a:r>
            <a:r>
              <a:rPr lang="en-US" baseline="-25000" dirty="0" smtClean="0"/>
              <a:t>2</a:t>
            </a:r>
            <a:r>
              <a:rPr lang="en-US" dirty="0" smtClean="0"/>
              <a:t> and 0.025% for XCH</a:t>
            </a:r>
            <a:r>
              <a:rPr lang="en-US" baseline="-25000" dirty="0" smtClean="0"/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ym typeface="Wingdings" panose="05000000000000000000" pitchFamily="2" charset="2"/>
              </a:rPr>
              <a:t> see talk from Matthias Frey</a:t>
            </a:r>
            <a:endParaRPr lang="en-US" dirty="0" smtClean="0"/>
          </a:p>
          <a:p>
            <a:r>
              <a:rPr lang="en-US" dirty="0" smtClean="0"/>
              <a:t>Calibration with respect to TCCON reference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EC046514-D64E-4E11-9A4F-93F7342547CA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" t="-396" r="4339" b="10223"/>
          <a:stretch/>
        </p:blipFill>
        <p:spPr>
          <a:xfrm>
            <a:off x="5364088" y="3356992"/>
            <a:ext cx="3521047" cy="26642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92080" y="6001543"/>
            <a:ext cx="3749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EM27/SUN spectrometers measuring at IMK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205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 smtClean="0"/>
              <a:t>Encircling source area of interest – megacity Berlin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784976" cy="5472608"/>
          </a:xfrm>
        </p:spPr>
        <p:txBody>
          <a:bodyPr/>
          <a:lstStyle/>
          <a:p>
            <a:r>
              <a:rPr lang="en-US" dirty="0" smtClean="0"/>
              <a:t>Why Berlin? – German capital, well-defined source, flat terrain</a:t>
            </a:r>
          </a:p>
          <a:p>
            <a:r>
              <a:rPr lang="en-US" dirty="0" smtClean="0"/>
              <a:t>Campaign timeline: 23.06.2014 – 11.07.2014 (3 weeks)</a:t>
            </a:r>
          </a:p>
          <a:p>
            <a:r>
              <a:rPr lang="en-US" dirty="0" smtClean="0"/>
              <a:t>Participants: </a:t>
            </a:r>
          </a:p>
          <a:p>
            <a:pPr lvl="1"/>
            <a:r>
              <a:rPr lang="en-US" dirty="0" smtClean="0"/>
              <a:t>Thomas Blumenstock, Matthias Frey, </a:t>
            </a:r>
            <a:r>
              <a:rPr lang="en-US" dirty="0" err="1" smtClean="0"/>
              <a:t>Jochen</a:t>
            </a:r>
            <a:r>
              <a:rPr lang="en-US" dirty="0" smtClean="0"/>
              <a:t> </a:t>
            </a:r>
            <a:r>
              <a:rPr lang="en-US" dirty="0" err="1" smtClean="0"/>
              <a:t>Groß</a:t>
            </a:r>
            <a:r>
              <a:rPr lang="en-US" dirty="0" smtClean="0"/>
              <a:t>, Frank Hase, </a:t>
            </a:r>
            <a:r>
              <a:rPr lang="en-US" dirty="0" err="1" smtClean="0"/>
              <a:t>Matthäus</a:t>
            </a:r>
            <a:r>
              <a:rPr lang="en-US" dirty="0" smtClean="0"/>
              <a:t> Kiel, Mahesh Kumar Sha, Gizaw </a:t>
            </a:r>
            <a:r>
              <a:rPr lang="en-US" dirty="0" err="1" smtClean="0"/>
              <a:t>Mengistu</a:t>
            </a:r>
            <a:r>
              <a:rPr lang="en-US" dirty="0" smtClean="0"/>
              <a:t> </a:t>
            </a:r>
            <a:r>
              <a:rPr lang="en-US" dirty="0" err="1" smtClean="0"/>
              <a:t>Tsidu</a:t>
            </a:r>
            <a:endParaRPr lang="en-US" dirty="0" smtClean="0"/>
          </a:p>
          <a:p>
            <a:pPr lvl="1"/>
            <a:r>
              <a:rPr lang="en-US" dirty="0" smtClean="0"/>
              <a:t>Support: Regina </a:t>
            </a:r>
            <a:r>
              <a:rPr lang="en-US" dirty="0" err="1" smtClean="0"/>
              <a:t>Kohlhepp</a:t>
            </a:r>
            <a:r>
              <a:rPr lang="en-US" dirty="0" smtClean="0"/>
              <a:t> (DWD), Klaus </a:t>
            </a:r>
            <a:r>
              <a:rPr lang="en-US" dirty="0" err="1" smtClean="0"/>
              <a:t>Schäfer</a:t>
            </a:r>
            <a:r>
              <a:rPr lang="en-US" dirty="0" smtClean="0"/>
              <a:t> (IMK-IFU)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3073"/>
            <a:ext cx="9144000" cy="30062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856" y="2996952"/>
            <a:ext cx="2182351" cy="12283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8954" y="4878248"/>
            <a:ext cx="11785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/>
              <a:t>Fig source: aveato.de</a:t>
            </a:r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8100392" y="2937644"/>
            <a:ext cx="9989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Fig source: dw.de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64239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230480" y="1006128"/>
            <a:ext cx="6076800" cy="5314680"/>
          </a:xfrm>
          <a:prstGeom prst="rect">
            <a:avLst/>
          </a:prstGeom>
          <a:noFill/>
          <a:ln>
            <a:noFill/>
          </a:ln>
        </p:spPr>
      </p:pic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 smtClean="0"/>
              <a:t>Berlin campaign: sites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/>
          <a:lstStyle/>
          <a:p>
            <a:r>
              <a:rPr lang="en-US" sz="1800" dirty="0"/>
              <a:t>5</a:t>
            </a:r>
            <a:r>
              <a:rPr lang="en-US" sz="1800" dirty="0" smtClean="0"/>
              <a:t> EM27/SUN spectrometers distributed in the periphery around Berlin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11040" y="1254575"/>
            <a:ext cx="2070360" cy="1550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84200" y="4010376"/>
            <a:ext cx="1493999" cy="225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128000" y="1314696"/>
            <a:ext cx="1753920" cy="2338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7110360" y="4010376"/>
            <a:ext cx="1620720" cy="216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511" y="5094288"/>
            <a:ext cx="1763713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367363"/>
              </p:ext>
            </p:extLst>
          </p:nvPr>
        </p:nvGraphicFramePr>
        <p:xfrm>
          <a:off x="971600" y="1772816"/>
          <a:ext cx="7056784" cy="403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520"/>
                <a:gridCol w="1743520"/>
                <a:gridCol w="1743520"/>
                <a:gridCol w="1826224"/>
              </a:tblGrid>
              <a:tr h="672075">
                <a:tc>
                  <a:txBody>
                    <a:bodyPr/>
                    <a:lstStyle/>
                    <a:p>
                      <a:r>
                        <a:rPr lang="de-DE" dirty="0" smtClean="0"/>
                        <a:t>Site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Long. (° E)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Lat. (° N)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Alt. (m a. s. l.)</a:t>
                      </a:r>
                      <a:endParaRPr lang="de-DE" dirty="0"/>
                    </a:p>
                  </a:txBody>
                  <a:tcPr/>
                </a:tc>
              </a:tr>
              <a:tr h="672075">
                <a:tc>
                  <a:txBody>
                    <a:bodyPr/>
                    <a:lstStyle/>
                    <a:p>
                      <a:r>
                        <a:rPr lang="de-DE" dirty="0" smtClean="0"/>
                        <a:t>Mahlsdorf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13.589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52.486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39.0</a:t>
                      </a:r>
                      <a:endParaRPr lang="de-DE" dirty="0"/>
                    </a:p>
                  </a:txBody>
                  <a:tcPr/>
                </a:tc>
              </a:tr>
              <a:tr h="672075">
                <a:tc>
                  <a:txBody>
                    <a:bodyPr/>
                    <a:lstStyle/>
                    <a:p>
                      <a:r>
                        <a:rPr lang="de-DE" dirty="0" smtClean="0"/>
                        <a:t>Charlottenburg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13.302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52.505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47.7</a:t>
                      </a:r>
                      <a:endParaRPr lang="de-DE" dirty="0"/>
                    </a:p>
                  </a:txBody>
                  <a:tcPr/>
                </a:tc>
              </a:tr>
              <a:tr h="672075">
                <a:tc>
                  <a:txBody>
                    <a:bodyPr/>
                    <a:lstStyle/>
                    <a:p>
                      <a:r>
                        <a:rPr lang="de-DE" dirty="0" smtClean="0"/>
                        <a:t>Heiligensee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13.228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52.622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34.5</a:t>
                      </a:r>
                      <a:endParaRPr lang="de-DE" dirty="0"/>
                    </a:p>
                  </a:txBody>
                  <a:tcPr/>
                </a:tc>
              </a:tr>
              <a:tr h="672075">
                <a:tc>
                  <a:txBody>
                    <a:bodyPr/>
                    <a:lstStyle/>
                    <a:p>
                      <a:r>
                        <a:rPr lang="de-DE" dirty="0" smtClean="0"/>
                        <a:t>Lindenberg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13.519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52.601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63.3</a:t>
                      </a:r>
                      <a:endParaRPr lang="de-DE" dirty="0"/>
                    </a:p>
                  </a:txBody>
                  <a:tcPr/>
                </a:tc>
              </a:tr>
              <a:tr h="672075">
                <a:tc>
                  <a:txBody>
                    <a:bodyPr/>
                    <a:lstStyle/>
                    <a:p>
                      <a:r>
                        <a:rPr lang="de-DE" dirty="0" smtClean="0"/>
                        <a:t>Lichtenrade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13.392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52.391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44.8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77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/>
              <a:t>Berlin </a:t>
            </a:r>
            <a:r>
              <a:rPr lang="de-DE" dirty="0" smtClean="0"/>
              <a:t>campaign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784976" cy="5472608"/>
          </a:xfrm>
        </p:spPr>
        <p:txBody>
          <a:bodyPr/>
          <a:lstStyle/>
          <a:p>
            <a:pPr marL="0" lvl="0" indent="0">
              <a:spcBef>
                <a:spcPts val="400"/>
              </a:spcBef>
              <a:spcAft>
                <a:spcPts val="0"/>
              </a:spcAft>
              <a:buSzPts val="2283"/>
              <a:buBlip>
                <a:blip r:embed="rId2"/>
              </a:buBlip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Calibration of spectrometers before / after the campaign</a:t>
            </a:r>
          </a:p>
          <a:p>
            <a:pPr marL="0" lvl="0" indent="0">
              <a:spcBef>
                <a:spcPts val="400"/>
              </a:spcBef>
              <a:spcAft>
                <a:spcPts val="0"/>
              </a:spcAft>
              <a:buSzPts val="2283"/>
              <a:buBlip>
                <a:blip r:embed="rId2"/>
              </a:buBlip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Careful site selection – free line-of-sight towards sun</a:t>
            </a:r>
          </a:p>
          <a:p>
            <a:pPr marL="0" lvl="0" indent="0">
              <a:spcBef>
                <a:spcPts val="400"/>
              </a:spcBef>
              <a:spcAft>
                <a:spcPts val="0"/>
              </a:spcAft>
              <a:buSzPts val="2283"/>
              <a:buBlip>
                <a:blip r:embed="rId2"/>
              </a:buBlip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Auxiliary meteorological information</a:t>
            </a:r>
          </a:p>
          <a:p>
            <a:pPr marL="476250" lvl="1" indent="0">
              <a:spcBef>
                <a:spcPts val="400"/>
              </a:spcBef>
              <a:spcAft>
                <a:spcPts val="0"/>
              </a:spcAft>
              <a:buSzPts val="2283"/>
              <a:buBlip>
                <a:blip r:embed="rId2"/>
              </a:buBlip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Local pressure, temperature</a:t>
            </a:r>
          </a:p>
          <a:p>
            <a:pPr marL="476250" lvl="1" indent="0">
              <a:spcBef>
                <a:spcPts val="400"/>
              </a:spcBef>
              <a:spcAft>
                <a:spcPts val="0"/>
              </a:spcAft>
              <a:buSzPts val="2283"/>
              <a:buBlip>
                <a:blip r:embed="rId2"/>
              </a:buBlip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Ceilometer measurements: BLH as a function of time*</a:t>
            </a:r>
          </a:p>
          <a:p>
            <a:pPr marL="476250" lvl="1" indent="0">
              <a:spcBef>
                <a:spcPts val="400"/>
              </a:spcBef>
              <a:spcAft>
                <a:spcPts val="0"/>
              </a:spcAft>
              <a:buSzPts val="2283"/>
              <a:buBlip>
                <a:blip r:embed="rId2"/>
              </a:buBlip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COSMO winds**</a:t>
            </a:r>
            <a:endParaRPr lang="en-US" dirty="0">
              <a:solidFill>
                <a:srgbClr val="000000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995936" y="2599732"/>
            <a:ext cx="4990744" cy="374238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reeform 6"/>
          <p:cNvSpPr/>
          <p:nvPr/>
        </p:nvSpPr>
        <p:spPr>
          <a:xfrm>
            <a:off x="438119" y="5467320"/>
            <a:ext cx="3541320" cy="63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1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 *: Prof. K. Schäfer, KIT, IMK-IFU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1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**: R. Kohlhepp, DWD</a:t>
            </a:r>
          </a:p>
        </p:txBody>
      </p:sp>
    </p:spTree>
    <p:extLst>
      <p:ext uri="{BB962C8B-B14F-4D97-AF65-F5344CB8AC3E}">
        <p14:creationId xmlns:p14="http://schemas.microsoft.com/office/powerpoint/2010/main" val="392100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179513" y="332656"/>
            <a:ext cx="7560839" cy="346670"/>
          </a:xfrm>
        </p:spPr>
        <p:txBody>
          <a:bodyPr/>
          <a:lstStyle/>
          <a:p>
            <a:r>
              <a:rPr lang="de-DE" dirty="0"/>
              <a:t>Berlin campaign</a:t>
            </a:r>
            <a:endParaRPr lang="en-US" dirty="0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544616"/>
          </a:xfrm>
        </p:spPr>
        <p:txBody>
          <a:bodyPr/>
          <a:lstStyle/>
          <a:p>
            <a:r>
              <a:rPr lang="en-US" sz="1800" dirty="0" smtClean="0"/>
              <a:t>XCO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time series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>
              <a:defRPr/>
            </a:pPr>
            <a:r>
              <a:rPr lang="en-US" b="0" dirty="0" smtClean="0"/>
              <a:t>Mahesh Kumar Sha – CO</a:t>
            </a:r>
            <a:r>
              <a:rPr lang="en-US" b="0" baseline="-25000" dirty="0" smtClean="0"/>
              <a:t>2</a:t>
            </a:r>
            <a:r>
              <a:rPr lang="en-US" b="0" dirty="0" smtClean="0"/>
              <a:t> source determination of a megacity Berlin</a:t>
            </a:r>
            <a:endParaRPr lang="en-US" b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fld id="{F7665972-A674-42BB-A6D3-497C66CECC7B}" type="datetime1">
              <a:rPr lang="de-DE"/>
              <a:pPr>
                <a:defRPr/>
              </a:pPr>
              <a:t>10.06.2015</a:t>
            </a:fld>
            <a:endParaRPr lang="de-DE" dirty="0"/>
          </a:p>
        </p:txBody>
      </p:sp>
      <p:sp>
        <p:nvSpPr>
          <p:cNvPr id="7" name="Freeform 6"/>
          <p:cNvSpPr/>
          <p:nvPr/>
        </p:nvSpPr>
        <p:spPr>
          <a:xfrm>
            <a:off x="467544" y="5944641"/>
            <a:ext cx="8204760" cy="3646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5000" rIns="90000" bIns="450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1800" b="0" i="0" u="none" strike="noStrike" baseline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icrosoft YaHei" pitchFamily="2"/>
              </a:rPr>
              <a:t>F. Hase et al., “greenhouse gas emissions from Berlin – part 2 ...“, AMTD, 2015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08" y="1169252"/>
            <a:ext cx="6264736" cy="481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_deptalk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sha_assfts16</Template>
  <TotalTime>20906</TotalTime>
  <Words>1120</Words>
  <Application>Microsoft Office PowerPoint</Application>
  <PresentationFormat>On-screen Show (4:3)</PresentationFormat>
  <Paragraphs>209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sha_deptalk</vt:lpstr>
      <vt:lpstr>PowerPoint Presentation</vt:lpstr>
      <vt:lpstr>Outline</vt:lpstr>
      <vt:lpstr>COCCON – network</vt:lpstr>
      <vt:lpstr>COCCON: Instrument overview</vt:lpstr>
      <vt:lpstr>Performance of the EM27/SUN</vt:lpstr>
      <vt:lpstr>Encircling source area of interest – megacity Berlin</vt:lpstr>
      <vt:lpstr>Berlin campaign: sites</vt:lpstr>
      <vt:lpstr>Berlin campaign</vt:lpstr>
      <vt:lpstr>Berlin campaign</vt:lpstr>
      <vt:lpstr>Berlin campaign</vt:lpstr>
      <vt:lpstr>Berlin campaign</vt:lpstr>
      <vt:lpstr>Paris campaign</vt:lpstr>
      <vt:lpstr>Paris campaign</vt:lpstr>
      <vt:lpstr>Summary and outlook</vt:lpstr>
      <vt:lpstr>PowerPoint Presentation</vt:lpstr>
      <vt:lpstr>Extra sildes</vt:lpstr>
      <vt:lpstr>Solar spectrum measured by EM27/SUN</vt:lpstr>
      <vt:lpstr>Spectral window used by PROFFIT</vt:lpstr>
      <vt:lpstr>COCCON</vt:lpstr>
      <vt:lpstr>O2 column versus in-situ pressure time series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Sha, Mahesh Kumar</dc:creator>
  <cp:lastModifiedBy>Mahesh Kumar Sha</cp:lastModifiedBy>
  <cp:revision>1437</cp:revision>
  <cp:lastPrinted>2014-11-07T16:49:24Z</cp:lastPrinted>
  <dcterms:created xsi:type="dcterms:W3CDTF">2012-04-04T10:16:13Z</dcterms:created>
  <dcterms:modified xsi:type="dcterms:W3CDTF">2015-06-10T15:43:30Z</dcterms:modified>
</cp:coreProperties>
</file>