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sldIdLst>
    <p:sldId id="256" r:id="rId3"/>
    <p:sldId id="288" r:id="rId4"/>
    <p:sldId id="282" r:id="rId5"/>
    <p:sldId id="283" r:id="rId6"/>
    <p:sldId id="261" r:id="rId7"/>
    <p:sldId id="262" r:id="rId8"/>
    <p:sldId id="263" r:id="rId9"/>
    <p:sldId id="264" r:id="rId10"/>
    <p:sldId id="265" r:id="rId11"/>
    <p:sldId id="289" r:id="rId12"/>
    <p:sldId id="266" r:id="rId13"/>
    <p:sldId id="267" r:id="rId14"/>
    <p:sldId id="269" r:id="rId15"/>
    <p:sldId id="270" r:id="rId16"/>
    <p:sldId id="271" r:id="rId17"/>
    <p:sldId id="280" r:id="rId18"/>
    <p:sldId id="287" r:id="rId19"/>
    <p:sldId id="284" r:id="rId20"/>
    <p:sldId id="286" r:id="rId21"/>
    <p:sldId id="281" r:id="rId22"/>
    <p:sldId id="273" r:id="rId23"/>
    <p:sldId id="285" r:id="rId24"/>
    <p:sldId id="275" r:id="rId25"/>
    <p:sldId id="278" r:id="rId26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DejaVu Sans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DejaVu Sans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DejaVu Sans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DejaVu Sans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DejaVu Sans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DejaVu Sans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DejaVu Sans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DejaVu Sans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DejaVu Sans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87" autoAdjust="0"/>
    <p:restoredTop sz="94660"/>
  </p:normalViewPr>
  <p:slideViewPr>
    <p:cSldViewPr>
      <p:cViewPr>
        <p:scale>
          <a:sx n="66" d="100"/>
          <a:sy n="66" d="100"/>
        </p:scale>
        <p:origin x="-1638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body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de-DE" noProof="0"/>
              <a:t>Klicken Sie, um das Format der Notizen zu bearbeiten</a:t>
            </a:r>
            <a:endParaRPr noProof="0"/>
          </a:p>
        </p:txBody>
      </p:sp>
      <p:sp>
        <p:nvSpPr>
          <p:cNvPr id="80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1363" cy="534988"/>
          </a:xfrm>
          <a:prstGeom prst="rect">
            <a:avLst/>
          </a:prstGeom>
        </p:spPr>
        <p:txBody>
          <a:bodyPr lIns="0" tIns="0" rIns="0" bIns="0"/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Times New Roman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/>
              <a:t>&lt;Kopfzeile&gt;</a:t>
            </a:r>
            <a:endParaRPr>
              <a:latin typeface="+mn-lt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dt"/>
          </p:nvPr>
        </p:nvSpPr>
        <p:spPr>
          <a:xfrm>
            <a:off x="4278313" y="0"/>
            <a:ext cx="3281362" cy="534988"/>
          </a:xfrm>
          <a:prstGeom prst="rect">
            <a:avLst/>
          </a:prstGeom>
        </p:spPr>
        <p:txBody>
          <a:bodyPr lIns="0" tIns="0" rIns="0" bIns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Times New Roman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/>
              <a:t>&lt;Datum/Uhrzeit&gt;</a:t>
            </a:r>
            <a:endParaRPr>
              <a:latin typeface="+mn-lt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ftr"/>
          </p:nvPr>
        </p:nvSpPr>
        <p:spPr>
          <a:xfrm>
            <a:off x="0" y="10156825"/>
            <a:ext cx="3281363" cy="534988"/>
          </a:xfrm>
          <a:prstGeom prst="rect">
            <a:avLst/>
          </a:prstGeom>
        </p:spPr>
        <p:txBody>
          <a:bodyPr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Times New Roman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/>
              <a:t>&lt;Fußzeile&gt;</a:t>
            </a:r>
            <a:endParaRPr>
              <a:latin typeface="+mn-lt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sldNum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</p:spPr>
        <p:txBody>
          <a:bodyPr lIns="0" tIns="0" rIns="0" b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Times New Roman"/>
                <a:ea typeface="+mn-ea"/>
                <a:cs typeface="+mn-cs"/>
              </a:defRPr>
            </a:lvl1pPr>
          </a:lstStyle>
          <a:p>
            <a:pPr>
              <a:defRPr/>
            </a:pPr>
            <a:fld id="{D3F78796-72EA-4366-9E0A-8AA7AEB20AF1}" type="slidenum">
              <a:rPr lang="de-DE"/>
              <a:pPr>
                <a:defRPr/>
              </a:pPr>
              <a:t>‹Nr.›</a:t>
            </a:fld>
            <a:endParaRPr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PlaceHolder 1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smtClean="0"/>
          </a:p>
        </p:txBody>
      </p:sp>
      <p:sp>
        <p:nvSpPr>
          <p:cNvPr id="29698" name="CustomShape 2"/>
          <p:cNvSpPr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PlaceHolder 1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sz="2000" smtClean="0"/>
              <a:t>North: Siberia, Greenland minimum in Winter, positiv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South: Minimum in Autumn, and October</a:t>
            </a:r>
            <a:endParaRPr lang="de-DE" smtClean="0"/>
          </a:p>
        </p:txBody>
      </p:sp>
      <p:sp>
        <p:nvSpPr>
          <p:cNvPr id="48130" name="CustomShape 2"/>
          <p:cNvSpPr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PlaceHolder 1"/>
          <p:cNvSpPr>
            <a:spLocks noGrp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sz="2000" smtClean="0"/>
              <a:t>T-Profiles: curtial, BSRN, Radiosondes, ERA Interim, 1994-2012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endParaRPr lang="de-DE" smtClean="0"/>
          </a:p>
        </p:txBody>
      </p:sp>
      <p:sp>
        <p:nvSpPr>
          <p:cNvPr id="50178" name="CustomShape 2"/>
          <p:cNvSpPr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/>
          <a:lstStyle/>
          <a:p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PlaceHolder 1"/>
          <p:cNvSpPr>
            <a:spLocks noGrp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smtClean="0"/>
          </a:p>
        </p:txBody>
      </p:sp>
      <p:sp>
        <p:nvSpPr>
          <p:cNvPr id="52226" name="CustomShape 2"/>
          <p:cNvSpPr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/>
          <a:lstStyle/>
          <a:p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PlaceHolder 1"/>
          <p:cNvSpPr>
            <a:spLocks noGrp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smtClean="0"/>
          </a:p>
        </p:txBody>
      </p:sp>
      <p:sp>
        <p:nvSpPr>
          <p:cNvPr id="54274" name="CustomShape 2"/>
          <p:cNvSpPr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/>
          <a:lstStyle/>
          <a:p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PlaceHolder 1"/>
          <p:cNvSpPr>
            <a:spLocks noGrp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sz="2000" smtClean="0"/>
              <a:t>Calculation for ALL T-Profiles and CO2 from 0 to double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KLICK -&gt; US Standard / Global average: 28 W/m² (comparable to literature)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KLICK -&gt; South Pole: 0 +/- 4 W/m²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Slope = Instantaneous RF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KLICK -&gt; Slopes,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8 month down, 4 month up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3</a:t>
            </a:r>
            <a:r>
              <a:rPr lang="de-DE" sz="2000" baseline="30000" smtClean="0"/>
              <a:t>rd</a:t>
            </a:r>
            <a:r>
              <a:rPr lang="de-DE" sz="2000" smtClean="0"/>
              <a:t> question answered: Increasing CO2 tends to cool</a:t>
            </a:r>
            <a:endParaRPr lang="de-DE" smtClean="0"/>
          </a:p>
        </p:txBody>
      </p:sp>
      <p:sp>
        <p:nvSpPr>
          <p:cNvPr id="56322" name="CustomShape 2"/>
          <p:cNvSpPr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/>
          <a:lstStyle/>
          <a:p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PlaceHolder 1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sz="2000" smtClean="0"/>
              <a:t>Studied one (of many) isolated effect that addresses the question of non-warming central Antarctica.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Outlook:</a:t>
            </a:r>
            <a:endParaRPr lang="de-DE" smtClean="0"/>
          </a:p>
        </p:txBody>
      </p:sp>
      <p:sp>
        <p:nvSpPr>
          <p:cNvPr id="58370" name="TextShape 2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fld id="{195F0BFF-E50C-4835-A51A-F3B29DC555E0}" type="slidenum">
              <a:rPr lang="de-DE" sz="1400">
                <a:solidFill>
                  <a:srgbClr val="000000"/>
                </a:solidFill>
                <a:latin typeface="Times New Roman" pitchFamily="18" charset="0"/>
                <a:cs typeface="DejaVu Sans"/>
              </a:rPr>
              <a:pPr/>
              <a:t>15</a:t>
            </a:fld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PlaceHolder 1"/>
          <p:cNvSpPr>
            <a:spLocks noGrp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smtClean="0"/>
          </a:p>
        </p:txBody>
      </p:sp>
      <p:sp>
        <p:nvSpPr>
          <p:cNvPr id="60418" name="TextShape 2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E52D397-2BD2-4157-9E8B-E66AD6CC3F01}" type="slidenum">
              <a:rPr lang="en-GB" sz="1200">
                <a:solidFill>
                  <a:srgbClr val="000000"/>
                </a:solidFill>
                <a:cs typeface="DejaVu Sans"/>
              </a:rPr>
              <a:pPr algn="r"/>
              <a:t>16</a:t>
            </a:fld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PlaceHolder 1"/>
          <p:cNvSpPr>
            <a:spLocks noGrp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smtClean="0"/>
          </a:p>
        </p:txBody>
      </p:sp>
      <p:sp>
        <p:nvSpPr>
          <p:cNvPr id="63490" name="TextShape 2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C6F91F9-C0A1-4908-A87B-AE6D97D3FB74}" type="slidenum">
              <a:rPr lang="en-GB" sz="1200">
                <a:solidFill>
                  <a:srgbClr val="000000"/>
                </a:solidFill>
                <a:cs typeface="DejaVu Sans"/>
              </a:rPr>
              <a:pPr algn="r"/>
              <a:t>18</a:t>
            </a:fld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PlaceHolder 1"/>
          <p:cNvSpPr>
            <a:spLocks noGrp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smtClean="0"/>
          </a:p>
        </p:txBody>
      </p:sp>
      <p:sp>
        <p:nvSpPr>
          <p:cNvPr id="65538" name="TextShape 2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D5CF1BF-BBFA-4349-8BF1-EB6995628C14}" type="slidenum">
              <a:rPr lang="en-GB" sz="1200">
                <a:solidFill>
                  <a:srgbClr val="000000"/>
                </a:solidFill>
                <a:cs typeface="DejaVu Sans"/>
              </a:rPr>
              <a:pPr algn="r"/>
              <a:t>19</a:t>
            </a:fld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PlaceHolder 1"/>
          <p:cNvSpPr>
            <a:spLocks noGrp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smtClean="0"/>
          </a:p>
        </p:txBody>
      </p:sp>
      <p:sp>
        <p:nvSpPr>
          <p:cNvPr id="67586" name="TextShape 2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DF1FC9E-EB7C-4E05-A1D3-F58B2BD603A7}" type="slidenum">
              <a:rPr lang="en-GB" sz="1200">
                <a:solidFill>
                  <a:srgbClr val="000000"/>
                </a:solidFill>
                <a:cs typeface="DejaVu Sans"/>
              </a:rPr>
              <a:pPr algn="r"/>
              <a:t>20</a:t>
            </a:fld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PlaceHolder 1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sz="2000" smtClean="0"/>
              <a:t>Two stations from Antarctic plateau: No significant trend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Current explanation: Depletion of ozone -&gt; reduced stratospheric heating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-&gt; increase of hemispheric baroclinicity -&gt; enhanced polar vortex -&gt; reduced heat transport towards poles -&gt; cooling effect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BREAK</a:t>
            </a:r>
            <a:endParaRPr lang="de-DE" smtClean="0"/>
          </a:p>
        </p:txBody>
      </p:sp>
      <p:sp>
        <p:nvSpPr>
          <p:cNvPr id="31746" name="TextShape 2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fld id="{85AD29B9-60F5-44FC-853B-878EFFC8EF96}" type="slidenum">
              <a:rPr lang="de-DE" sz="1400">
                <a:solidFill>
                  <a:srgbClr val="000000"/>
                </a:solidFill>
                <a:latin typeface="Times New Roman" pitchFamily="18" charset="0"/>
                <a:cs typeface="DejaVu Sans"/>
              </a:rPr>
              <a:pPr/>
              <a:t>2</a:t>
            </a:fld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PlaceHolder 1"/>
          <p:cNvSpPr>
            <a:spLocks noGrp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smtClean="0"/>
          </a:p>
        </p:txBody>
      </p:sp>
      <p:sp>
        <p:nvSpPr>
          <p:cNvPr id="69634" name="TextShape 2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ADA4CD5-C3B3-46A8-BD65-AC02855BF458}" type="slidenum">
              <a:rPr lang="en-GB" sz="1200">
                <a:solidFill>
                  <a:srgbClr val="000000"/>
                </a:solidFill>
                <a:cs typeface="DejaVu Sans"/>
              </a:rPr>
              <a:pPr algn="r"/>
              <a:t>21</a:t>
            </a:fld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smtClean="0"/>
              <a:t>Experiment carried out by Soumia Serrar and Thomas Jung</a:t>
            </a:r>
          </a:p>
          <a:p>
            <a:pPr eaLnBrk="1" hangingPunct="1">
              <a:spcBef>
                <a:spcPct val="0"/>
              </a:spcBef>
            </a:pPr>
            <a:r>
              <a:rPr lang="de-DE" smtClean="0"/>
              <a:t>Shows „instantaneous RF“</a:t>
            </a:r>
          </a:p>
          <a:p>
            <a:pPr eaLnBrk="1" hangingPunct="1">
              <a:spcBef>
                <a:spcPct val="0"/>
              </a:spcBef>
            </a:pPr>
            <a:r>
              <a:rPr lang="de-DE" smtClean="0"/>
              <a:t>Low in austral autumn, due to vertical T-gradient in Stratosphere around zero.</a:t>
            </a:r>
          </a:p>
          <a:p>
            <a:pPr eaLnBrk="1" hangingPunct="1">
              <a:spcBef>
                <a:spcPct val="0"/>
              </a:spcBef>
            </a:pPr>
            <a:r>
              <a:rPr lang="de-DE" smtClean="0"/>
              <a:t>Strong in spring, strong gradient ~20km</a:t>
            </a:r>
          </a:p>
        </p:txBody>
      </p:sp>
      <p:sp>
        <p:nvSpPr>
          <p:cNvPr id="129027" name="Foliennummernplatzhalter 3"/>
          <p:cNvSpPr txBox="1">
            <a:spLocks noGrp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 anchor="b"/>
          <a:lstStyle/>
          <a:p>
            <a:pPr algn="r">
              <a:defRPr/>
            </a:pPr>
            <a:fld id="{C479D6E1-C1A8-4F85-88B0-AC3A48B67F23}" type="slidenum">
              <a:rPr lang="en-GB" sz="1400">
                <a:latin typeface="Times New Roman" pitchFamily="18" charset="0"/>
                <a:ea typeface="+mn-ea"/>
                <a:cs typeface="+mn-cs"/>
              </a:rPr>
              <a:pPr algn="r">
                <a:defRPr/>
              </a:pPr>
              <a:t>23</a:t>
            </a:fld>
            <a:endParaRPr lang="en-GB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PlaceHolder 1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sz="2000" smtClean="0"/>
              <a:t>IR Emission Spectra, satellite 1970/  45 Years ago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KLICK -&gt; 3 Regions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KLICK -&gt; Normal on top vs. Antarctic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KLICK -&gt; Qualitative difference in CO2-band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Question: Can CO2 have oppostite effect?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-&gt;Key Questions</a:t>
            </a:r>
            <a:endParaRPr lang="de-DE" smtClean="0"/>
          </a:p>
        </p:txBody>
      </p:sp>
      <p:sp>
        <p:nvSpPr>
          <p:cNvPr id="33794" name="TextShape 2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fld id="{8EC6EB92-B440-4B58-AA21-8ABE506F1275}" type="slidenum">
              <a:rPr lang="de-DE" sz="1400">
                <a:solidFill>
                  <a:srgbClr val="000000"/>
                </a:solidFill>
                <a:latin typeface="Times New Roman" pitchFamily="18" charset="0"/>
                <a:cs typeface="DejaVu Sans"/>
              </a:rPr>
              <a:pPr/>
              <a:t>3</a:t>
            </a:fld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PlaceHolder 1"/>
          <p:cNvSpPr>
            <a:spLocks noGrp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sz="2000" smtClean="0"/>
              <a:t>AXES; Maxima and Minima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KLICK -&gt; Surface Emission: TOA never exceeds surface emission, as surface is usually warmes point.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KLICK -&gt; Absorption of the 5 GHG‘s: AXES; Top: H20, bottom others.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Black patches = Atmosphere is opaque, white = atmosphere is transparent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Absorption band of CO2: Atmosphere is opaque. Kirchhoff‘s law: absorption = emission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KLICK -&gt; South Pole: Window: Surface = TOA, CO2-band: TOA&gt;Surface (also other GHG‘s)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Reason for TOA Emission&gt;surface emission: Surface is warmer than stratosphere ~20km</a:t>
            </a:r>
            <a:endParaRPr lang="de-DE" smtClean="0"/>
          </a:p>
        </p:txBody>
      </p:sp>
      <p:sp>
        <p:nvSpPr>
          <p:cNvPr id="35842" name="CustomShape 2"/>
          <p:cNvSpPr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/>
          <a:lstStyle/>
          <a:p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PlaceHolder 1"/>
          <p:cNvSpPr>
            <a:spLocks noGrp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sz="2000" smtClean="0"/>
              <a:t>YELLOW - ORANGE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Balance TOA: 340-100= 240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Role of GHG‘s : Absorb and emit long-wave radiation. -&gt; GHE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(GHE: The infrared radiative effect of all infrared-absorbing constituents in the atmosphere)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KLICK: Focus on TOA and surface LW flux</a:t>
            </a:r>
            <a:endParaRPr lang="de-DE" smtClean="0"/>
          </a:p>
        </p:txBody>
      </p:sp>
      <p:sp>
        <p:nvSpPr>
          <p:cNvPr id="37890" name="CustomShape 2"/>
          <p:cNvSpPr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/>
          <a:lstStyle/>
          <a:p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PlaceHolder 1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sz="2000" smtClean="0"/>
              <a:t>To assess, whether TOA emission is below or above the surface emission: metric of GHE.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GHE &gt; 0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GHE &lt; 0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GHE of CO2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endParaRPr lang="de-DE" smtClean="0"/>
          </a:p>
        </p:txBody>
      </p:sp>
      <p:sp>
        <p:nvSpPr>
          <p:cNvPr id="39938" name="TextShape 2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fld id="{FF032685-D3FA-4C37-89D3-9A704A6FB672}" type="slidenum">
              <a:rPr lang="de-DE" sz="1400">
                <a:solidFill>
                  <a:srgbClr val="000000"/>
                </a:solidFill>
                <a:latin typeface="Times New Roman" pitchFamily="18" charset="0"/>
                <a:cs typeface="DejaVu Sans"/>
              </a:rPr>
              <a:pPr/>
              <a:t>6</a:t>
            </a:fld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PlaceHolder 1"/>
          <p:cNvSpPr>
            <a:spLocks noGrp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smtClean="0"/>
          </a:p>
        </p:txBody>
      </p:sp>
      <p:sp>
        <p:nvSpPr>
          <p:cNvPr id="41986" name="CustomShape 2"/>
          <p:cNvSpPr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/>
          <a:lstStyle/>
          <a:p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PlaceHolder 1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sz="2000" smtClean="0"/>
              <a:t>South Pole: Maximum in CO2 band corresponds to negative GHE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Sign of GHE goes with Min/Max in CO2 band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endParaRPr lang="de-DE" smtClean="0"/>
          </a:p>
        </p:txBody>
      </p:sp>
      <p:sp>
        <p:nvSpPr>
          <p:cNvPr id="44034" name="TextShape 2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fld id="{028A466A-AA34-42BB-AD1D-DB04B099A0D2}" type="slidenum">
              <a:rPr lang="de-DE" sz="1400">
                <a:solidFill>
                  <a:srgbClr val="000000"/>
                </a:solidFill>
                <a:latin typeface="Times New Roman" pitchFamily="18" charset="0"/>
                <a:cs typeface="DejaVu Sans"/>
              </a:rPr>
              <a:pPr/>
              <a:t>8</a:t>
            </a:fld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PlaceHolder 1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sz="2000" smtClean="0"/>
              <a:t>Global Average 2006:</a:t>
            </a:r>
            <a:endParaRPr lang="de-DE" smtClean="0"/>
          </a:p>
          <a:p>
            <a:pPr eaLnBrk="1" hangingPunct="1">
              <a:spcBef>
                <a:spcPct val="0"/>
              </a:spcBef>
              <a:buFont typeface="StarSymbol"/>
              <a:buChar char="-"/>
            </a:pPr>
            <a:r>
              <a:rPr lang="de-DE" sz="2000" smtClean="0"/>
              <a:t>Greatest in Tropics, Smaller in Polar Regions</a:t>
            </a:r>
            <a:endParaRPr lang="de-DE" smtClean="0"/>
          </a:p>
          <a:p>
            <a:pPr eaLnBrk="1" hangingPunct="1">
              <a:spcBef>
                <a:spcPct val="0"/>
              </a:spcBef>
              <a:buFont typeface="StarSymbol"/>
              <a:buChar char="-"/>
            </a:pPr>
            <a:r>
              <a:rPr lang="de-DE" sz="2000" smtClean="0"/>
              <a:t>Smaller in the Antartic than in the Arctic</a:t>
            </a:r>
            <a:endParaRPr lang="de-DE" smtClean="0"/>
          </a:p>
          <a:p>
            <a:pPr eaLnBrk="1" hangingPunct="1">
              <a:spcBef>
                <a:spcPct val="0"/>
              </a:spcBef>
              <a:buFont typeface="StarSymbol"/>
              <a:buChar char="-"/>
            </a:pPr>
            <a:r>
              <a:rPr lang="de-DE" sz="2000" smtClean="0"/>
              <a:t>Core region on Plateau with negative GHE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Picture answers two key questions: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1 Negative GHE does occur frequently over Antarctica</a:t>
            </a:r>
            <a:endParaRPr lang="de-DE" smtClean="0"/>
          </a:p>
          <a:p>
            <a:pPr eaLnBrk="1" hangingPunct="1">
              <a:spcBef>
                <a:spcPct val="0"/>
              </a:spcBef>
            </a:pPr>
            <a:r>
              <a:rPr lang="de-DE" sz="2000" smtClean="0"/>
              <a:t>2 Antarctica only place with neg. yearly average</a:t>
            </a:r>
            <a:endParaRPr lang="de-DE" smtClean="0"/>
          </a:p>
        </p:txBody>
      </p:sp>
      <p:sp>
        <p:nvSpPr>
          <p:cNvPr id="46082" name="TextShape 2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fld id="{5B3E49A5-491B-431F-A5BF-271DDF58F379}" type="slidenum">
              <a:rPr lang="de-DE" sz="1400">
                <a:solidFill>
                  <a:srgbClr val="000000"/>
                </a:solidFill>
                <a:latin typeface="Times New Roman" pitchFamily="18" charset="0"/>
                <a:cs typeface="DejaVu Sans"/>
              </a:rPr>
              <a:pPr/>
              <a:t>9</a:t>
            </a:fld>
            <a:endParaRPr lang="de-DE">
              <a:cs typeface="DejaVu San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hap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25" y="1604963"/>
            <a:ext cx="4984750" cy="397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Shap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25" y="1604963"/>
            <a:ext cx="4984750" cy="397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hap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25" y="1604963"/>
            <a:ext cx="4984750" cy="397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Shap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25" y="1604963"/>
            <a:ext cx="4984750" cy="397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Bild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157913" y="455613"/>
            <a:ext cx="2622550" cy="37941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1027" name="Bild 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226300" y="6083300"/>
            <a:ext cx="935038" cy="4127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1028" name="Grafik 8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067175" y="109538"/>
            <a:ext cx="1009650" cy="10715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1029" name="Grafik 9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23850" y="455613"/>
            <a:ext cx="2735263" cy="4762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1030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8229600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Format des Titeltextes zu bearbeiten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963"/>
            <a:ext cx="8229600" cy="3976687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de-DE"/>
              <a:t>Klicken Sie, um die Formate des Gliederungstextes zu bearbeiten</a:t>
            </a:r>
            <a:endParaRPr/>
          </a:p>
          <a:p>
            <a:pPr lvl="1"/>
            <a:r>
              <a:rPr lang="de-DE"/>
              <a:t>Zweite Gliederungsebene</a:t>
            </a:r>
            <a:endParaRPr/>
          </a:p>
          <a:p>
            <a:pPr lvl="2"/>
            <a:r>
              <a:rPr lang="de-DE"/>
              <a:t>Dritte Gliederungsebene</a:t>
            </a:r>
            <a:endParaRPr/>
          </a:p>
          <a:p>
            <a:pPr lvl="3"/>
            <a:r>
              <a:rPr lang="de-DE"/>
              <a:t>Vierte Gliederungsebene</a:t>
            </a:r>
            <a:endParaRPr/>
          </a:p>
          <a:p>
            <a:pPr lvl="4"/>
            <a:r>
              <a:rPr lang="de-DE"/>
              <a:t>Fünfte Gliederungsebene</a:t>
            </a:r>
            <a:endParaRPr/>
          </a:p>
          <a:p>
            <a:pPr lvl="5"/>
            <a:r>
              <a:rPr lang="de-DE"/>
              <a:t>Sechste Gliederungsebene</a:t>
            </a:r>
            <a:endParaRPr/>
          </a:p>
          <a:p>
            <a:pPr lvl="6"/>
            <a:r>
              <a:rPr lang="de-DE"/>
              <a:t>Siebente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3" r:id="rId2"/>
    <p:sldLayoutId id="2147483672" r:id="rId3"/>
    <p:sldLayoutId id="2147483671" r:id="rId4"/>
    <p:sldLayoutId id="2147483670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  <p:sldLayoutId id="214748368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Bild 1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750175" y="6513513"/>
            <a:ext cx="682625" cy="3016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14339" name="Bild 1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602538" y="419100"/>
            <a:ext cx="1090612" cy="4857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42" name="CustomShape 1"/>
          <p:cNvSpPr/>
          <p:nvPr/>
        </p:nvSpPr>
        <p:spPr>
          <a:xfrm>
            <a:off x="8434388" y="6532563"/>
            <a:ext cx="709612" cy="45402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>
                <a:solidFill>
                  <a:srgbClr val="A6A6A6"/>
                </a:solidFill>
                <a:latin typeface="Arial"/>
                <a:cs typeface="+mn-cs"/>
              </a:rPr>
              <a:t>/18</a:t>
            </a:r>
            <a:endParaRPr>
              <a:latin typeface="+mn-lt"/>
              <a:ea typeface="+mn-ea"/>
              <a:cs typeface="+mn-cs"/>
            </a:endParaRPr>
          </a:p>
        </p:txBody>
      </p:sp>
      <p:sp>
        <p:nvSpPr>
          <p:cNvPr id="14341" name="PlaceHolder 2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8229600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Format des Titeltextes zu bearbeiten</a:t>
            </a: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57200" y="1604963"/>
            <a:ext cx="8229600" cy="3976687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de-DE"/>
              <a:t>Klicken Sie, um die Formate des Gliederungstextes zu bearbeiten</a:t>
            </a:r>
            <a:endParaRPr/>
          </a:p>
          <a:p>
            <a:pPr lvl="1"/>
            <a:r>
              <a:rPr lang="de-DE"/>
              <a:t>Zweite Gliederungsebene</a:t>
            </a:r>
            <a:endParaRPr/>
          </a:p>
          <a:p>
            <a:pPr lvl="2"/>
            <a:r>
              <a:rPr lang="de-DE"/>
              <a:t>Dritte Gliederungsebene</a:t>
            </a:r>
            <a:endParaRPr/>
          </a:p>
          <a:p>
            <a:pPr lvl="3"/>
            <a:r>
              <a:rPr lang="de-DE"/>
              <a:t>Vierte Gliederungsebene</a:t>
            </a:r>
            <a:endParaRPr/>
          </a:p>
          <a:p>
            <a:pPr lvl="4"/>
            <a:r>
              <a:rPr lang="de-DE"/>
              <a:t>Fünfte Gliederungsebene</a:t>
            </a:r>
            <a:endParaRPr/>
          </a:p>
          <a:p>
            <a:pPr lvl="5"/>
            <a:r>
              <a:rPr lang="de-DE"/>
              <a:t>Sechste Gliederungsebene</a:t>
            </a:r>
            <a:endParaRPr/>
          </a:p>
          <a:p>
            <a:pPr lvl="6"/>
            <a:r>
              <a:rPr lang="de-DE"/>
              <a:t>Siebente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4" r:id="rId2"/>
    <p:sldLayoutId id="2147483683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77" r:id="rId9"/>
    <p:sldLayoutId id="2147483676" r:id="rId10"/>
    <p:sldLayoutId id="2147483675" r:id="rId11"/>
    <p:sldLayoutId id="214748368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file:///G:\Presentations\2015-04-24%20Kolloquium\Figures\Extra\plot_mod_control.png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file:///G:\Presentations\2015-04-24%20Kolloquium\Figures\plot_cmip5_fluxes_ghe.png" TargetMode="External"/><Relationship Id="rId5" Type="http://schemas.openxmlformats.org/officeDocument/2006/relationships/image" Target="../media/image40.png"/><Relationship Id="rId4" Type="http://schemas.openxmlformats.org/officeDocument/2006/relationships/image" Target="file:///G:\Presentations\2015-04-24%20Kolloquium\Figures\plot_cmip5_fluxes_legend.pn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file:///G:\Presentations\2015-04-24%20Kolloquium\Figures\plot_cmip5_map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6" Type="http://schemas.openxmlformats.org/officeDocument/2006/relationships/image" Target="file:///G:\Presentations\2015-04-24%20Kolloquium\Figures\plot_cmip5_fluxes_lwu.png" TargetMode="External"/><Relationship Id="rId5" Type="http://schemas.openxmlformats.org/officeDocument/2006/relationships/image" Target="../media/image42.png"/><Relationship Id="rId4" Type="http://schemas.openxmlformats.org/officeDocument/2006/relationships/image" Target="file:///G:\Presentations\2015-04-24%20Kolloquium\Figures\plot_cmip5_fluxes_legend.pn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6" Type="http://schemas.openxmlformats.org/officeDocument/2006/relationships/image" Target="file:///G:\Presentations\2015-04-24%20Kolloquium\Figures\plot_cmip5_fluxes_lwd.png" TargetMode="External"/><Relationship Id="rId5" Type="http://schemas.openxmlformats.org/officeDocument/2006/relationships/image" Target="../media/image43.png"/><Relationship Id="rId4" Type="http://schemas.openxmlformats.org/officeDocument/2006/relationships/image" Target="file:///G:\Presentations\2015-04-24%20Kolloquium\Figures\plot_cmip5_fluxes_legend.png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file:///G:\Presentations\2015-04-24%20Kolloquium\Figures\plot_ecmwf_map_yearly.pn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CustomShape 1"/>
          <p:cNvSpPr>
            <a:spLocks noChangeArrowheads="1"/>
          </p:cNvSpPr>
          <p:nvPr/>
        </p:nvSpPr>
        <p:spPr bwMode="auto">
          <a:xfrm>
            <a:off x="395288" y="2060575"/>
            <a:ext cx="8612187" cy="2519363"/>
          </a:xfrm>
          <a:prstGeom prst="rect">
            <a:avLst/>
          </a:prstGeom>
          <a:solidFill>
            <a:srgbClr val="FFFFFF"/>
          </a:solidFill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/>
            <a:r>
              <a:rPr lang="de-DE" sz="2800">
                <a:solidFill>
                  <a:schemeClr val="hlink"/>
                </a:solidFill>
                <a:cs typeface="DejaVu Sans"/>
              </a:rPr>
              <a:t>Can rising CO</a:t>
            </a:r>
            <a:r>
              <a:rPr lang="de-DE" sz="2800" baseline="-25000">
                <a:solidFill>
                  <a:schemeClr val="hlink"/>
                </a:solidFill>
                <a:cs typeface="DejaVu Sans"/>
              </a:rPr>
              <a:t>2</a:t>
            </a:r>
            <a:r>
              <a:rPr lang="de-DE" sz="2800">
                <a:solidFill>
                  <a:schemeClr val="hlink"/>
                </a:solidFill>
                <a:cs typeface="DejaVu Sans"/>
              </a:rPr>
              <a:t> cause increasing long-wave cooling of the central Antarctic atmosphere? Application of the LBL-code ALFIP</a:t>
            </a:r>
            <a:endParaRPr lang="de-DE">
              <a:solidFill>
                <a:schemeClr val="hlink"/>
              </a:solidFill>
              <a:cs typeface="DejaVu Sans"/>
            </a:endParaRPr>
          </a:p>
          <a:p>
            <a:pPr algn="ctr"/>
            <a:endParaRPr lang="de-DE">
              <a:cs typeface="DejaVu Sans"/>
            </a:endParaRPr>
          </a:p>
          <a:p>
            <a:pPr algn="ctr"/>
            <a:r>
              <a:rPr lang="de-DE" sz="2000">
                <a:solidFill>
                  <a:srgbClr val="404040"/>
                </a:solidFill>
                <a:cs typeface="DejaVu Sans"/>
              </a:rPr>
              <a:t>a radiative analysis using measurements and models</a:t>
            </a:r>
            <a:endParaRPr lang="de-DE">
              <a:cs typeface="DejaVu Sans"/>
            </a:endParaRPr>
          </a:p>
        </p:txBody>
      </p:sp>
      <p:sp>
        <p:nvSpPr>
          <p:cNvPr id="28674" name="CustomShape 2"/>
          <p:cNvSpPr>
            <a:spLocks noChangeArrowheads="1"/>
          </p:cNvSpPr>
          <p:nvPr/>
        </p:nvSpPr>
        <p:spPr bwMode="auto">
          <a:xfrm>
            <a:off x="827088" y="4724400"/>
            <a:ext cx="7677150" cy="10318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/>
            <a:endParaRPr lang="de-DE">
              <a:cs typeface="DejaVu Sans"/>
            </a:endParaRPr>
          </a:p>
          <a:p>
            <a:pPr algn="ctr"/>
            <a:r>
              <a:rPr lang="de-DE" sz="2000">
                <a:solidFill>
                  <a:srgbClr val="404040"/>
                </a:solidFill>
                <a:cs typeface="DejaVu Sans"/>
              </a:rPr>
              <a:t>Justus Notholt (University of Bremen) </a:t>
            </a:r>
          </a:p>
          <a:p>
            <a:pPr algn="ctr"/>
            <a:r>
              <a:rPr lang="de-DE" sz="2000">
                <a:solidFill>
                  <a:srgbClr val="404040"/>
                </a:solidFill>
                <a:cs typeface="DejaVu Sans"/>
              </a:rPr>
              <a:t>Holger Schmithüsen (Alfred-Wegener-Institute Bremerhaven)</a:t>
            </a:r>
            <a:endParaRPr lang="de-DE">
              <a:cs typeface="DejaVu Sans"/>
            </a:endParaRPr>
          </a:p>
        </p:txBody>
      </p:sp>
      <p:grpSp>
        <p:nvGrpSpPr>
          <p:cNvPr id="28678" name="Group 6"/>
          <p:cNvGrpSpPr>
            <a:grpSpLocks/>
          </p:cNvGrpSpPr>
          <p:nvPr/>
        </p:nvGrpSpPr>
        <p:grpSpPr bwMode="auto">
          <a:xfrm>
            <a:off x="539750" y="5734050"/>
            <a:ext cx="3308350" cy="869950"/>
            <a:chOff x="340" y="3612"/>
            <a:chExt cx="2084" cy="548"/>
          </a:xfrm>
        </p:grpSpPr>
        <p:sp>
          <p:nvSpPr>
            <p:cNvPr id="28676" name="Text Box 4"/>
            <p:cNvSpPr txBox="1">
              <a:spLocks noChangeArrowheads="1"/>
            </p:cNvSpPr>
            <p:nvPr/>
          </p:nvSpPr>
          <p:spPr bwMode="auto">
            <a:xfrm>
              <a:off x="340" y="3929"/>
              <a:ext cx="20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>
                  <a:solidFill>
                    <a:srgbClr val="FF3300"/>
                  </a:solidFill>
                  <a:cs typeface="DejaVu Sans"/>
                </a:rPr>
                <a:t>Based on his PhD defense talk</a:t>
              </a:r>
            </a:p>
          </p:txBody>
        </p:sp>
        <p:sp>
          <p:nvSpPr>
            <p:cNvPr id="28677" name="Line 5"/>
            <p:cNvSpPr>
              <a:spLocks noChangeShapeType="1"/>
            </p:cNvSpPr>
            <p:nvPr/>
          </p:nvSpPr>
          <p:spPr bwMode="auto">
            <a:xfrm flipH="1">
              <a:off x="930" y="3612"/>
              <a:ext cx="317" cy="317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Grafik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4238" y="1557338"/>
            <a:ext cx="7126287" cy="4491037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47106" name="CustomShape 1"/>
          <p:cNvSpPr>
            <a:spLocks noChangeArrowheads="1"/>
          </p:cNvSpPr>
          <p:nvPr/>
        </p:nvSpPr>
        <p:spPr bwMode="auto">
          <a:xfrm>
            <a:off x="1293813" y="247650"/>
            <a:ext cx="8678862" cy="660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de-DE" sz="2800" b="1">
                <a:solidFill>
                  <a:schemeClr val="hlink"/>
                </a:solidFill>
                <a:cs typeface="DejaVu Sans"/>
              </a:rPr>
              <a:t>GHE of CO</a:t>
            </a:r>
            <a:r>
              <a:rPr lang="de-DE" sz="2800" b="1" baseline="-25000">
                <a:solidFill>
                  <a:schemeClr val="hlink"/>
                </a:solidFill>
                <a:cs typeface="DejaVu Sans"/>
              </a:rPr>
              <a:t>2</a:t>
            </a:r>
            <a:r>
              <a:rPr lang="de-DE" sz="2800" b="1">
                <a:solidFill>
                  <a:schemeClr val="hlink"/>
                </a:solidFill>
                <a:cs typeface="DejaVu Sans"/>
              </a:rPr>
              <a:t> – Measured from Satellite</a:t>
            </a:r>
            <a:endParaRPr lang="de-DE" sz="2800">
              <a:solidFill>
                <a:schemeClr val="hlink"/>
              </a:solidFill>
              <a:cs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CustomShape 1"/>
          <p:cNvSpPr>
            <a:spLocks noChangeArrowheads="1"/>
          </p:cNvSpPr>
          <p:nvPr/>
        </p:nvSpPr>
        <p:spPr bwMode="auto">
          <a:xfrm>
            <a:off x="1427163" y="176213"/>
            <a:ext cx="8329612" cy="660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de-DE" sz="2800" b="1">
                <a:solidFill>
                  <a:schemeClr val="hlink"/>
                </a:solidFill>
                <a:cs typeface="DejaVu Sans"/>
              </a:rPr>
              <a:t>Temperature profiles for Antarctica</a:t>
            </a:r>
            <a:endParaRPr lang="de-DE" sz="2800">
              <a:solidFill>
                <a:schemeClr val="hlink"/>
              </a:solidFill>
              <a:cs typeface="DejaVu Sans"/>
            </a:endParaRPr>
          </a:p>
        </p:txBody>
      </p:sp>
      <p:pic>
        <p:nvPicPr>
          <p:cNvPr id="49154" name="Grafik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7513" y="1065213"/>
            <a:ext cx="4508500" cy="5341937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49155" name="CustomShape 2"/>
          <p:cNvSpPr>
            <a:spLocks noChangeArrowheads="1"/>
          </p:cNvSpPr>
          <p:nvPr/>
        </p:nvSpPr>
        <p:spPr bwMode="auto">
          <a:xfrm>
            <a:off x="127000" y="850900"/>
            <a:ext cx="4259263" cy="32924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endParaRPr lang="de-DE">
              <a:cs typeface="DejaVu Sans"/>
            </a:endParaRPr>
          </a:p>
          <a:p>
            <a:pPr>
              <a:buFont typeface="Arial" charset="0"/>
              <a:buChar char="•"/>
            </a:pPr>
            <a:r>
              <a:rPr lang="de-DE" sz="2000" b="1">
                <a:solidFill>
                  <a:srgbClr val="000000"/>
                </a:solidFill>
                <a:cs typeface="DejaVu Sans"/>
              </a:rPr>
              <a:t> US Standard Atmosphere</a:t>
            </a:r>
            <a:r>
              <a:rPr lang="de-DE" sz="2000">
                <a:solidFill>
                  <a:srgbClr val="000000"/>
                </a:solidFill>
                <a:cs typeface="DejaVu Sans"/>
              </a:rPr>
              <a:t> and</a:t>
            </a:r>
          </a:p>
          <a:p>
            <a:pPr>
              <a:buFont typeface="Arial" charset="0"/>
              <a:buNone/>
            </a:pPr>
            <a:r>
              <a:rPr lang="de-DE" sz="2000">
                <a:solidFill>
                  <a:srgbClr val="000000"/>
                </a:solidFill>
                <a:cs typeface="DejaVu Sans"/>
              </a:rPr>
              <a:t>  </a:t>
            </a:r>
            <a:r>
              <a:rPr lang="de-DE" sz="2000" b="1">
                <a:solidFill>
                  <a:srgbClr val="000000"/>
                </a:solidFill>
                <a:cs typeface="DejaVu Sans"/>
              </a:rPr>
              <a:t>South Pole</a:t>
            </a:r>
            <a:r>
              <a:rPr lang="de-DE" sz="2000">
                <a:solidFill>
                  <a:srgbClr val="000000"/>
                </a:solidFill>
                <a:cs typeface="DejaVu Sans"/>
              </a:rPr>
              <a:t> conditions (monthly</a:t>
            </a:r>
          </a:p>
          <a:p>
            <a:pPr>
              <a:buFont typeface="Arial" charset="0"/>
              <a:buNone/>
            </a:pPr>
            <a:r>
              <a:rPr lang="de-DE" sz="2000">
                <a:solidFill>
                  <a:srgbClr val="000000"/>
                </a:solidFill>
                <a:cs typeface="DejaVu Sans"/>
              </a:rPr>
              <a:t>  means using data from </a:t>
            </a:r>
            <a:r>
              <a:rPr lang="de-DE" sz="2000" b="1">
                <a:solidFill>
                  <a:srgbClr val="000000"/>
                </a:solidFill>
                <a:cs typeface="DejaVu Sans"/>
              </a:rPr>
              <a:t>1994 – </a:t>
            </a:r>
          </a:p>
          <a:p>
            <a:pPr>
              <a:buFont typeface="Arial" charset="0"/>
              <a:buNone/>
            </a:pPr>
            <a:r>
              <a:rPr lang="de-DE" sz="2000" b="1">
                <a:solidFill>
                  <a:srgbClr val="000000"/>
                </a:solidFill>
                <a:cs typeface="DejaVu Sans"/>
              </a:rPr>
              <a:t>  2012</a:t>
            </a:r>
            <a:r>
              <a:rPr lang="de-DE" sz="2000">
                <a:solidFill>
                  <a:srgbClr val="000000"/>
                </a:solidFill>
                <a:cs typeface="DejaVu Sans"/>
              </a:rPr>
              <a:t>)</a:t>
            </a:r>
          </a:p>
          <a:p>
            <a:pPr>
              <a:buFont typeface="Arial" charset="0"/>
              <a:buNone/>
            </a:pPr>
            <a:endParaRPr lang="de-DE">
              <a:cs typeface="DejaVu Sans"/>
            </a:endParaRPr>
          </a:p>
          <a:p>
            <a:pPr>
              <a:buFont typeface="Arial" charset="0"/>
              <a:buChar char="•"/>
            </a:pPr>
            <a:r>
              <a:rPr lang="de-DE" sz="2000">
                <a:solidFill>
                  <a:srgbClr val="000000"/>
                </a:solidFill>
                <a:cs typeface="DejaVu Sans"/>
              </a:rPr>
              <a:t> Temperature profiles compiled</a:t>
            </a:r>
          </a:p>
          <a:p>
            <a:pPr>
              <a:buFont typeface="Arial" charset="0"/>
              <a:buNone/>
            </a:pPr>
            <a:r>
              <a:rPr lang="de-DE" sz="2000">
                <a:solidFill>
                  <a:srgbClr val="000000"/>
                </a:solidFill>
                <a:cs typeface="DejaVu Sans"/>
              </a:rPr>
              <a:t>   from </a:t>
            </a:r>
            <a:r>
              <a:rPr lang="de-DE" sz="2000" b="1">
                <a:solidFill>
                  <a:srgbClr val="000000"/>
                </a:solidFill>
                <a:cs typeface="DejaVu Sans"/>
              </a:rPr>
              <a:t>LWU surface</a:t>
            </a:r>
          </a:p>
          <a:p>
            <a:pPr>
              <a:buFont typeface="Arial" charset="0"/>
              <a:buNone/>
            </a:pPr>
            <a:r>
              <a:rPr lang="de-DE" sz="2000" b="1">
                <a:solidFill>
                  <a:srgbClr val="000000"/>
                </a:solidFill>
                <a:cs typeface="DejaVu Sans"/>
              </a:rPr>
              <a:t>   measurements (BSRN)</a:t>
            </a:r>
            <a:r>
              <a:rPr lang="de-DE" sz="2000">
                <a:solidFill>
                  <a:srgbClr val="000000"/>
                </a:solidFill>
                <a:cs typeface="DejaVu Sans"/>
              </a:rPr>
              <a:t>,  </a:t>
            </a:r>
          </a:p>
          <a:p>
            <a:pPr>
              <a:buFont typeface="Arial" charset="0"/>
              <a:buNone/>
            </a:pPr>
            <a:r>
              <a:rPr lang="de-DE" sz="2000">
                <a:solidFill>
                  <a:srgbClr val="000000"/>
                </a:solidFill>
                <a:cs typeface="DejaVu Sans"/>
              </a:rPr>
              <a:t>   </a:t>
            </a:r>
            <a:r>
              <a:rPr lang="de-DE" sz="2000" b="1">
                <a:solidFill>
                  <a:srgbClr val="000000"/>
                </a:solidFill>
                <a:cs typeface="DejaVu Sans"/>
              </a:rPr>
              <a:t>radiosondes</a:t>
            </a:r>
            <a:r>
              <a:rPr lang="de-DE" sz="2000">
                <a:solidFill>
                  <a:srgbClr val="000000"/>
                </a:solidFill>
                <a:cs typeface="DejaVu Sans"/>
              </a:rPr>
              <a:t>, </a:t>
            </a:r>
            <a:r>
              <a:rPr lang="de-DE" sz="2000" b="1">
                <a:solidFill>
                  <a:srgbClr val="000000"/>
                </a:solidFill>
                <a:cs typeface="DejaVu Sans"/>
              </a:rPr>
              <a:t>ERA-Interim</a:t>
            </a:r>
            <a:endParaRPr lang="de-DE">
              <a:cs typeface="DejaVu Sans"/>
            </a:endParaRPr>
          </a:p>
        </p:txBody>
      </p:sp>
      <p:sp>
        <p:nvSpPr>
          <p:cNvPr id="49156" name="CustomShape 3"/>
          <p:cNvSpPr>
            <a:spLocks noChangeArrowheads="1"/>
          </p:cNvSpPr>
          <p:nvPr/>
        </p:nvSpPr>
        <p:spPr bwMode="auto">
          <a:xfrm>
            <a:off x="268288" y="4494213"/>
            <a:ext cx="3829050" cy="782637"/>
          </a:xfrm>
          <a:prstGeom prst="rect">
            <a:avLst/>
          </a:prstGeom>
          <a:noFill/>
          <a:ln w="38160">
            <a:solidFill>
              <a:srgbClr val="FF0000"/>
            </a:solidFill>
            <a:miter lim="800000"/>
            <a:headEnd/>
            <a:tailEnd/>
          </a:ln>
        </p:spPr>
        <p:txBody>
          <a:bodyPr wrap="none" lIns="90000" tIns="45000" rIns="90000" bIns="45000"/>
          <a:lstStyle/>
          <a:p>
            <a:r>
              <a:rPr lang="de-DE" sz="2000">
                <a:solidFill>
                  <a:srgbClr val="000000"/>
                </a:solidFill>
                <a:cs typeface="DejaVu Sans"/>
              </a:rPr>
              <a:t>US Standard (global): T</a:t>
            </a:r>
            <a:r>
              <a:rPr lang="de-DE" sz="2000" baseline="-25000">
                <a:solidFill>
                  <a:srgbClr val="000000"/>
                </a:solidFill>
                <a:cs typeface="DejaVu Sans"/>
              </a:rPr>
              <a:t>strat</a:t>
            </a:r>
            <a:r>
              <a:rPr lang="de-DE" sz="2000">
                <a:solidFill>
                  <a:srgbClr val="000000"/>
                </a:solidFill>
                <a:cs typeface="DejaVu Sans"/>
              </a:rPr>
              <a:t> &lt; T</a:t>
            </a:r>
            <a:r>
              <a:rPr lang="de-DE" sz="2000" baseline="-25000">
                <a:solidFill>
                  <a:srgbClr val="000000"/>
                </a:solidFill>
                <a:cs typeface="DejaVu Sans"/>
              </a:rPr>
              <a:t>trop</a:t>
            </a:r>
            <a:endParaRPr lang="de-DE">
              <a:cs typeface="DejaVu Sans"/>
            </a:endParaRPr>
          </a:p>
          <a:p>
            <a:r>
              <a:rPr lang="de-DE" sz="2000">
                <a:solidFill>
                  <a:srgbClr val="000000"/>
                </a:solidFill>
                <a:cs typeface="DejaVu Sans"/>
              </a:rPr>
              <a:t>Antarctica (March): T</a:t>
            </a:r>
            <a:r>
              <a:rPr lang="de-DE" sz="2000" baseline="-25000">
                <a:solidFill>
                  <a:srgbClr val="000000"/>
                </a:solidFill>
                <a:cs typeface="DejaVu Sans"/>
              </a:rPr>
              <a:t>strat</a:t>
            </a:r>
            <a:r>
              <a:rPr lang="de-DE" sz="2000">
                <a:solidFill>
                  <a:srgbClr val="000000"/>
                </a:solidFill>
                <a:cs typeface="DejaVu Sans"/>
              </a:rPr>
              <a:t> &gt; T</a:t>
            </a:r>
            <a:r>
              <a:rPr lang="de-DE" sz="2000" baseline="-25000">
                <a:solidFill>
                  <a:srgbClr val="000000"/>
                </a:solidFill>
                <a:cs typeface="DejaVu Sans"/>
              </a:rPr>
              <a:t>Trop</a:t>
            </a:r>
            <a:endParaRPr lang="de-DE">
              <a:cs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CustomShape 1"/>
          <p:cNvSpPr>
            <a:spLocks noChangeArrowheads="1"/>
          </p:cNvSpPr>
          <p:nvPr/>
        </p:nvSpPr>
        <p:spPr bwMode="auto">
          <a:xfrm>
            <a:off x="1979613" y="260350"/>
            <a:ext cx="8329612" cy="660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de-DE" sz="2800" b="1">
                <a:solidFill>
                  <a:schemeClr val="hlink"/>
                </a:solidFill>
                <a:cs typeface="DejaVu Sans"/>
              </a:rPr>
              <a:t>Temperature at South Pole</a:t>
            </a:r>
            <a:endParaRPr lang="de-DE" sz="2800">
              <a:solidFill>
                <a:schemeClr val="hlink"/>
              </a:solidFill>
              <a:cs typeface="DejaVu Sans"/>
            </a:endParaRPr>
          </a:p>
        </p:txBody>
      </p:sp>
      <p:pic>
        <p:nvPicPr>
          <p:cNvPr id="51202" name="Grafik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988" y="1368425"/>
            <a:ext cx="7666037" cy="51514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51204" name="Line 4"/>
          <p:cNvSpPr>
            <a:spLocks noChangeShapeType="1"/>
          </p:cNvSpPr>
          <p:nvPr/>
        </p:nvSpPr>
        <p:spPr bwMode="auto">
          <a:xfrm>
            <a:off x="2254250" y="1700213"/>
            <a:ext cx="0" cy="381635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1205" name="Line 5"/>
          <p:cNvSpPr>
            <a:spLocks noChangeShapeType="1"/>
          </p:cNvSpPr>
          <p:nvPr/>
        </p:nvSpPr>
        <p:spPr bwMode="auto">
          <a:xfrm>
            <a:off x="5608638" y="1700213"/>
            <a:ext cx="0" cy="381635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animBg="1"/>
      <p:bldP spid="512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CustomShape 1"/>
          <p:cNvSpPr>
            <a:spLocks noChangeArrowheads="1"/>
          </p:cNvSpPr>
          <p:nvPr/>
        </p:nvSpPr>
        <p:spPr bwMode="auto">
          <a:xfrm>
            <a:off x="395288" y="44450"/>
            <a:ext cx="8329612" cy="660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/>
            <a:r>
              <a:rPr lang="de-DE" sz="2400" b="1">
                <a:solidFill>
                  <a:schemeClr val="hlink"/>
                </a:solidFill>
                <a:cs typeface="DejaVu Sans"/>
              </a:rPr>
              <a:t>What if CO</a:t>
            </a:r>
            <a:r>
              <a:rPr lang="de-DE" sz="2400" b="1" baseline="-25000">
                <a:solidFill>
                  <a:schemeClr val="hlink"/>
                </a:solidFill>
                <a:cs typeface="DejaVu Sans"/>
              </a:rPr>
              <a:t>2</a:t>
            </a:r>
            <a:r>
              <a:rPr lang="de-DE" sz="2400" b="1">
                <a:solidFill>
                  <a:schemeClr val="hlink"/>
                </a:solidFill>
                <a:cs typeface="DejaVu Sans"/>
              </a:rPr>
              <a:t> increases ? Calculations with ALFIP</a:t>
            </a:r>
          </a:p>
          <a:p>
            <a:pPr algn="ctr"/>
            <a:endParaRPr lang="de-DE" sz="400" b="1">
              <a:solidFill>
                <a:schemeClr val="hlink"/>
              </a:solidFill>
              <a:cs typeface="DejaVu Sans"/>
            </a:endParaRPr>
          </a:p>
          <a:p>
            <a:pPr algn="ctr"/>
            <a:r>
              <a:rPr lang="de-DE" sz="2000">
                <a:cs typeface="DejaVu Sans"/>
              </a:rPr>
              <a:t>ALFIP: general LBL-code, line finding program</a:t>
            </a:r>
          </a:p>
        </p:txBody>
      </p:sp>
      <p:pic>
        <p:nvPicPr>
          <p:cNvPr id="53250" name="Grafik 2"/>
          <p:cNvPicPr>
            <a:picLocks noChangeAspect="1" noChangeArrowheads="1"/>
          </p:cNvPicPr>
          <p:nvPr/>
        </p:nvPicPr>
        <p:blipFill>
          <a:blip r:embed="rId3"/>
          <a:srcRect t="5508" b="58807"/>
          <a:stretch>
            <a:fillRect/>
          </a:stretch>
        </p:blipFill>
        <p:spPr bwMode="auto">
          <a:xfrm>
            <a:off x="3335338" y="1125538"/>
            <a:ext cx="5808662" cy="18716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53251" name="Grafik 2"/>
          <p:cNvPicPr>
            <a:picLocks noChangeAspect="1" noChangeArrowheads="1"/>
          </p:cNvPicPr>
          <p:nvPr/>
        </p:nvPicPr>
        <p:blipFill>
          <a:blip r:embed="rId4"/>
          <a:srcRect t="47246" b="9383"/>
          <a:stretch>
            <a:fillRect/>
          </a:stretch>
        </p:blipFill>
        <p:spPr bwMode="auto">
          <a:xfrm>
            <a:off x="3335338" y="2938463"/>
            <a:ext cx="5808662" cy="2274887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53252" name="Rectangle 27"/>
          <p:cNvSpPr>
            <a:spLocks noChangeArrowheads="1"/>
          </p:cNvSpPr>
          <p:nvPr/>
        </p:nvSpPr>
        <p:spPr bwMode="auto">
          <a:xfrm>
            <a:off x="-187325" y="5516563"/>
            <a:ext cx="3024188" cy="8651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>
              <a:cs typeface="DejaVu Sans"/>
            </a:endParaRPr>
          </a:p>
        </p:txBody>
      </p:sp>
      <p:grpSp>
        <p:nvGrpSpPr>
          <p:cNvPr id="53253" name="Group 28"/>
          <p:cNvGrpSpPr>
            <a:grpSpLocks/>
          </p:cNvGrpSpPr>
          <p:nvPr/>
        </p:nvGrpSpPr>
        <p:grpSpPr bwMode="auto">
          <a:xfrm>
            <a:off x="-58738" y="836613"/>
            <a:ext cx="3392488" cy="4608512"/>
            <a:chOff x="-2336" y="527"/>
            <a:chExt cx="2137" cy="2903"/>
          </a:xfrm>
        </p:grpSpPr>
        <p:pic>
          <p:nvPicPr>
            <p:cNvPr id="53260" name="Grafik 3"/>
            <p:cNvPicPr>
              <a:picLocks noChangeAspect="1" noChangeArrowheads="1"/>
            </p:cNvPicPr>
            <p:nvPr/>
          </p:nvPicPr>
          <p:blipFill>
            <a:blip r:embed="rId5"/>
            <a:srcRect b="60036"/>
            <a:stretch>
              <a:fillRect/>
            </a:stretch>
          </p:blipFill>
          <p:spPr bwMode="auto">
            <a:xfrm>
              <a:off x="-2322" y="527"/>
              <a:ext cx="2123" cy="1320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</p:spPr>
        </p:pic>
        <p:pic>
          <p:nvPicPr>
            <p:cNvPr id="53261" name="Grafik 3"/>
            <p:cNvPicPr>
              <a:picLocks noChangeAspect="1" noChangeArrowheads="1"/>
            </p:cNvPicPr>
            <p:nvPr/>
          </p:nvPicPr>
          <p:blipFill>
            <a:blip r:embed="rId6"/>
            <a:srcRect t="46684" b="5237"/>
            <a:stretch>
              <a:fillRect/>
            </a:stretch>
          </p:blipFill>
          <p:spPr bwMode="auto">
            <a:xfrm>
              <a:off x="-2336" y="1842"/>
              <a:ext cx="2123" cy="1588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</p:spPr>
        </p:pic>
      </p:grpSp>
      <p:pic>
        <p:nvPicPr>
          <p:cNvPr id="53254" name="Grafik 2"/>
          <p:cNvPicPr>
            <a:picLocks noChangeAspect="1" noChangeArrowheads="1"/>
          </p:cNvPicPr>
          <p:nvPr/>
        </p:nvPicPr>
        <p:blipFill>
          <a:blip r:embed="rId4"/>
          <a:srcRect l="-6805" t="91980"/>
          <a:stretch>
            <a:fillRect/>
          </a:stretch>
        </p:blipFill>
        <p:spPr bwMode="auto">
          <a:xfrm>
            <a:off x="2916238" y="5516563"/>
            <a:ext cx="6203950" cy="420687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55297" name="Grafik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800" y="1125538"/>
            <a:ext cx="3368675" cy="52451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grpSp>
        <p:nvGrpSpPr>
          <p:cNvPr id="55313" name="Group 17"/>
          <p:cNvGrpSpPr>
            <a:grpSpLocks/>
          </p:cNvGrpSpPr>
          <p:nvPr/>
        </p:nvGrpSpPr>
        <p:grpSpPr bwMode="auto">
          <a:xfrm>
            <a:off x="539750" y="5926138"/>
            <a:ext cx="7459663" cy="931862"/>
            <a:chOff x="358" y="4340"/>
            <a:chExt cx="4699" cy="587"/>
          </a:xfrm>
        </p:grpSpPr>
        <p:sp>
          <p:nvSpPr>
            <p:cNvPr id="53257" name="Text Box 7"/>
            <p:cNvSpPr txBox="1">
              <a:spLocks noChangeArrowheads="1"/>
            </p:cNvSpPr>
            <p:nvPr/>
          </p:nvSpPr>
          <p:spPr bwMode="auto">
            <a:xfrm>
              <a:off x="358" y="4516"/>
              <a:ext cx="14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2400">
                  <a:cs typeface="DejaVu Sans"/>
                </a:rPr>
                <a:t>Increasing CO</a:t>
              </a:r>
              <a:r>
                <a:rPr lang="de-DE" sz="2400" baseline="-25000">
                  <a:cs typeface="DejaVu Sans"/>
                </a:rPr>
                <a:t>2</a:t>
              </a:r>
              <a:endParaRPr lang="de-DE" sz="2400">
                <a:cs typeface="DejaVu Sans"/>
              </a:endParaRPr>
            </a:p>
          </p:txBody>
        </p:sp>
        <p:sp>
          <p:nvSpPr>
            <p:cNvPr id="53258" name="Text Box 8"/>
            <p:cNvSpPr txBox="1">
              <a:spLocks noChangeArrowheads="1"/>
            </p:cNvSpPr>
            <p:nvPr/>
          </p:nvSpPr>
          <p:spPr bwMode="auto">
            <a:xfrm>
              <a:off x="1918" y="4409"/>
              <a:ext cx="3139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2400">
                  <a:cs typeface="DejaVu Sans"/>
                </a:rPr>
                <a:t>US-Standard: decrease in emission</a:t>
              </a:r>
            </a:p>
            <a:p>
              <a:r>
                <a:rPr lang="de-DE" sz="2400">
                  <a:cs typeface="DejaVu Sans"/>
                </a:rPr>
                <a:t>South Pole: Increase in emission</a:t>
              </a:r>
            </a:p>
          </p:txBody>
        </p:sp>
        <p:sp>
          <p:nvSpPr>
            <p:cNvPr id="53259" name="Text Box 9"/>
            <p:cNvSpPr txBox="1">
              <a:spLocks noChangeArrowheads="1"/>
            </p:cNvSpPr>
            <p:nvPr/>
          </p:nvSpPr>
          <p:spPr bwMode="auto">
            <a:xfrm>
              <a:off x="1710" y="4340"/>
              <a:ext cx="300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4800">
                  <a:cs typeface="DejaVu Sans"/>
                  <a:sym typeface="Symbol" pitchFamily="18" charset="2"/>
                </a:rPr>
                <a:t>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CustomShape 1"/>
          <p:cNvSpPr>
            <a:spLocks noChangeArrowheads="1"/>
          </p:cNvSpPr>
          <p:nvPr/>
        </p:nvSpPr>
        <p:spPr bwMode="auto">
          <a:xfrm>
            <a:off x="2916238" y="188913"/>
            <a:ext cx="8329612" cy="660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de-DE" sz="2400" b="1">
                <a:solidFill>
                  <a:schemeClr val="hlink"/>
                </a:solidFill>
                <a:cs typeface="DejaVu Sans"/>
              </a:rPr>
              <a:t>What if CO</a:t>
            </a:r>
            <a:r>
              <a:rPr lang="de-DE" sz="2400" b="1" baseline="-25000">
                <a:solidFill>
                  <a:schemeClr val="hlink"/>
                </a:solidFill>
                <a:cs typeface="DejaVu Sans"/>
              </a:rPr>
              <a:t>2</a:t>
            </a:r>
            <a:r>
              <a:rPr lang="de-DE" sz="2400" b="1">
                <a:solidFill>
                  <a:schemeClr val="hlink"/>
                </a:solidFill>
                <a:cs typeface="DejaVu Sans"/>
              </a:rPr>
              <a:t> increases?</a:t>
            </a:r>
            <a:endParaRPr lang="de-DE" sz="2400">
              <a:solidFill>
                <a:schemeClr val="hlink"/>
              </a:solidFill>
              <a:cs typeface="DejaVu Sans"/>
            </a:endParaRPr>
          </a:p>
        </p:txBody>
      </p:sp>
      <p:pic>
        <p:nvPicPr>
          <p:cNvPr id="155" name="Inhaltsplatzhalter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3488" y="1285875"/>
            <a:ext cx="5046662" cy="46926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55299" name="Grafik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285875"/>
            <a:ext cx="3243262" cy="46926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157" name="Grafik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73488" y="1285875"/>
            <a:ext cx="5046662" cy="46926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158" name="Grafik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73488" y="1271588"/>
            <a:ext cx="5046662" cy="4694237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CustomShape 2"/>
          <p:cNvSpPr>
            <a:spLocks noChangeArrowheads="1"/>
          </p:cNvSpPr>
          <p:nvPr/>
        </p:nvSpPr>
        <p:spPr bwMode="auto">
          <a:xfrm>
            <a:off x="323850" y="836613"/>
            <a:ext cx="8820150" cy="50419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>
              <a:buFont typeface="Arial" charset="0"/>
              <a:buNone/>
            </a:pPr>
            <a:r>
              <a:rPr lang="de-DE" sz="2400" b="1">
                <a:solidFill>
                  <a:srgbClr val="404040"/>
                </a:solidFill>
                <a:cs typeface="DejaVu Sans"/>
              </a:rPr>
              <a:t>Summary so far</a:t>
            </a:r>
          </a:p>
          <a:p>
            <a:pPr>
              <a:buFont typeface="Arial" charset="0"/>
              <a:buNone/>
            </a:pPr>
            <a:endParaRPr lang="de-DE" sz="1400" b="1">
              <a:solidFill>
                <a:srgbClr val="404040"/>
              </a:solidFill>
              <a:cs typeface="DejaVu Sans"/>
            </a:endParaRPr>
          </a:p>
          <a:p>
            <a:pPr>
              <a:buFont typeface="Arial" charset="0"/>
              <a:buChar char="•"/>
            </a:pPr>
            <a:r>
              <a:rPr lang="de-DE" sz="2400">
                <a:solidFill>
                  <a:srgbClr val="404040"/>
                </a:solidFill>
                <a:cs typeface="DejaVu Sans"/>
              </a:rPr>
              <a:t> GHE of CO</a:t>
            </a:r>
            <a:r>
              <a:rPr lang="de-DE" sz="2400" baseline="-25000">
                <a:solidFill>
                  <a:srgbClr val="404040"/>
                </a:solidFill>
                <a:cs typeface="DejaVu Sans"/>
              </a:rPr>
              <a:t>2</a:t>
            </a:r>
            <a:r>
              <a:rPr lang="de-DE" sz="2400">
                <a:solidFill>
                  <a:srgbClr val="404040"/>
                </a:solidFill>
                <a:cs typeface="DejaVu Sans"/>
              </a:rPr>
              <a:t> over Antarctica is the weakest on the planet</a:t>
            </a:r>
            <a:endParaRPr lang="de-DE" sz="2400">
              <a:cs typeface="DejaVu Sans"/>
            </a:endParaRPr>
          </a:p>
          <a:p>
            <a:endParaRPr lang="de-DE" sz="900">
              <a:cs typeface="DejaVu Sans"/>
            </a:endParaRPr>
          </a:p>
          <a:p>
            <a:pPr>
              <a:buFont typeface="Arial" charset="0"/>
              <a:buChar char="•"/>
            </a:pPr>
            <a:r>
              <a:rPr lang="de-DE" sz="2400">
                <a:solidFill>
                  <a:srgbClr val="404040"/>
                </a:solidFill>
                <a:cs typeface="DejaVu Sans"/>
              </a:rPr>
              <a:t> GHE of CO</a:t>
            </a:r>
            <a:r>
              <a:rPr lang="de-DE" sz="2400" baseline="-25000">
                <a:solidFill>
                  <a:srgbClr val="404040"/>
                </a:solidFill>
                <a:cs typeface="DejaVu Sans"/>
              </a:rPr>
              <a:t>2</a:t>
            </a:r>
            <a:r>
              <a:rPr lang="de-DE" sz="2400">
                <a:solidFill>
                  <a:srgbClr val="404040"/>
                </a:solidFill>
                <a:cs typeface="DejaVu Sans"/>
              </a:rPr>
              <a:t> over Central Anarctica is negative </a:t>
            </a:r>
          </a:p>
          <a:p>
            <a:pPr>
              <a:buFont typeface="Arial" charset="0"/>
              <a:buChar char="•"/>
            </a:pPr>
            <a:endParaRPr lang="de-DE" sz="900">
              <a:solidFill>
                <a:srgbClr val="404040"/>
              </a:solidFill>
              <a:cs typeface="DejaVu Sans"/>
            </a:endParaRPr>
          </a:p>
          <a:p>
            <a:pPr>
              <a:buFont typeface="Arial" charset="0"/>
              <a:buChar char="•"/>
            </a:pPr>
            <a:r>
              <a:rPr lang="de-DE" sz="2400">
                <a:solidFill>
                  <a:srgbClr val="404040"/>
                </a:solidFill>
                <a:cs typeface="DejaVu Sans"/>
              </a:rPr>
              <a:t> Increasing CO</a:t>
            </a:r>
            <a:r>
              <a:rPr lang="de-DE" sz="2400" baseline="-25000">
                <a:solidFill>
                  <a:srgbClr val="404040"/>
                </a:solidFill>
                <a:cs typeface="DejaVu Sans"/>
              </a:rPr>
              <a:t>2</a:t>
            </a:r>
            <a:r>
              <a:rPr lang="de-DE" sz="2400">
                <a:solidFill>
                  <a:srgbClr val="404040"/>
                </a:solidFill>
                <a:cs typeface="DejaVu Sans"/>
              </a:rPr>
              <a:t> causes increasing IR cooling over Central</a:t>
            </a:r>
          </a:p>
          <a:p>
            <a:pPr>
              <a:buFont typeface="Arial" charset="0"/>
              <a:buNone/>
            </a:pPr>
            <a:r>
              <a:rPr lang="de-DE" sz="2400">
                <a:solidFill>
                  <a:srgbClr val="404040"/>
                </a:solidFill>
                <a:cs typeface="DejaVu Sans"/>
              </a:rPr>
              <a:t>  Antarctica (negative instantaneous forcing)</a:t>
            </a:r>
          </a:p>
          <a:p>
            <a:pPr>
              <a:buFont typeface="Arial" charset="0"/>
              <a:buNone/>
            </a:pPr>
            <a:endParaRPr lang="de-DE" sz="2400">
              <a:solidFill>
                <a:srgbClr val="404040"/>
              </a:solidFill>
              <a:cs typeface="DejaVu Sans"/>
            </a:endParaRPr>
          </a:p>
          <a:p>
            <a:pPr>
              <a:buFont typeface="Arial" charset="0"/>
              <a:buNone/>
            </a:pPr>
            <a:endParaRPr lang="de-DE" sz="2400">
              <a:solidFill>
                <a:srgbClr val="404040"/>
              </a:solidFill>
              <a:cs typeface="DejaVu Sans"/>
            </a:endParaRPr>
          </a:p>
          <a:p>
            <a:pPr>
              <a:buFont typeface="Arial" charset="0"/>
              <a:buNone/>
            </a:pPr>
            <a:r>
              <a:rPr lang="en-US" sz="2400" b="1">
                <a:solidFill>
                  <a:srgbClr val="404040"/>
                </a:solidFill>
                <a:cs typeface="DejaVu Sans"/>
              </a:rPr>
              <a:t>Effect on surface temperature</a:t>
            </a:r>
          </a:p>
          <a:p>
            <a:pPr>
              <a:buFont typeface="Arial" charset="0"/>
              <a:buNone/>
            </a:pPr>
            <a:endParaRPr lang="en-US" sz="1400" b="1">
              <a:solidFill>
                <a:srgbClr val="404040"/>
              </a:solidFill>
              <a:cs typeface="DejaVu Sans"/>
            </a:endParaRPr>
          </a:p>
          <a:p>
            <a:pPr>
              <a:buFont typeface="Arial" charset="0"/>
              <a:buChar char="•"/>
            </a:pPr>
            <a:r>
              <a:rPr lang="en-US" sz="2400">
                <a:solidFill>
                  <a:srgbClr val="404040"/>
                </a:solidFill>
                <a:cs typeface="DejaVu Sans"/>
              </a:rPr>
              <a:t> Linkage between phenomenon of negative GHE and</a:t>
            </a:r>
          </a:p>
          <a:p>
            <a:pPr>
              <a:buFont typeface="Arial" charset="0"/>
              <a:buNone/>
            </a:pPr>
            <a:r>
              <a:rPr lang="en-US" sz="2400">
                <a:solidFill>
                  <a:srgbClr val="404040"/>
                </a:solidFill>
                <a:cs typeface="DejaVu Sans"/>
              </a:rPr>
              <a:t>  surface temperature must be investigated with GCM‘s</a:t>
            </a:r>
          </a:p>
          <a:p>
            <a:pPr>
              <a:buFont typeface="Arial" charset="0"/>
              <a:buNone/>
            </a:pPr>
            <a:endParaRPr lang="en-US" sz="2400">
              <a:solidFill>
                <a:srgbClr val="404040"/>
              </a:solidFill>
              <a:cs typeface="DejaVu Sans"/>
            </a:endParaRPr>
          </a:p>
          <a:p>
            <a:pPr>
              <a:buFont typeface="Arial" charset="0"/>
              <a:buChar char="•"/>
            </a:pPr>
            <a:endParaRPr lang="de-DE" sz="2400">
              <a:cs typeface="DejaVu Sans"/>
            </a:endParaRPr>
          </a:p>
          <a:p>
            <a:pPr>
              <a:buFontTx/>
              <a:buChar char="•"/>
            </a:pPr>
            <a:endParaRPr lang="de-DE" sz="2400">
              <a:cs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Grafik 1" descr="G:\Presentations\2015-04-24 Kolloquium\Figures\Extra\plot_mod_control.png"/>
          <p:cNvPicPr>
            <a:picLocks noChangeAspect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1917700" y="147638"/>
            <a:ext cx="5029200" cy="649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4"/>
          <p:cNvPicPr>
            <a:picLocks noChangeAspect="1" noChangeArrowheads="1"/>
          </p:cNvPicPr>
          <p:nvPr/>
        </p:nvPicPr>
        <p:blipFill>
          <a:blip r:embed="rId2"/>
          <a:srcRect t="5687"/>
          <a:stretch>
            <a:fillRect/>
          </a:stretch>
        </p:blipFill>
        <p:spPr bwMode="auto">
          <a:xfrm>
            <a:off x="611188" y="1196975"/>
            <a:ext cx="8532812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TextShape 1"/>
          <p:cNvSpPr txBox="1">
            <a:spLocks noChangeArrowheads="1"/>
          </p:cNvSpPr>
          <p:nvPr/>
        </p:nvSpPr>
        <p:spPr bwMode="auto">
          <a:xfrm>
            <a:off x="1403350" y="247650"/>
            <a:ext cx="685165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de-DE" sz="2800" b="1">
                <a:solidFill>
                  <a:schemeClr val="hlink"/>
                </a:solidFill>
                <a:cs typeface="DejaVu Sans"/>
              </a:rPr>
              <a:t>Surface temperature at South Pole</a:t>
            </a:r>
            <a:endParaRPr lang="de-DE" sz="1600">
              <a:cs typeface="DejaVu Sans"/>
            </a:endParaRPr>
          </a:p>
          <a:p>
            <a:endParaRPr lang="de-DE" sz="1600">
              <a:cs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Shape 1"/>
          <p:cNvSpPr txBox="1">
            <a:spLocks noChangeArrowheads="1"/>
          </p:cNvSpPr>
          <p:nvPr/>
        </p:nvSpPr>
        <p:spPr bwMode="auto">
          <a:xfrm>
            <a:off x="744538" y="247650"/>
            <a:ext cx="685165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de-DE" sz="2800" b="1">
                <a:solidFill>
                  <a:schemeClr val="hlink"/>
                </a:solidFill>
                <a:cs typeface="DejaVu Sans"/>
              </a:rPr>
              <a:t>CMIP5 Comparison for South Pole</a:t>
            </a:r>
          </a:p>
          <a:p>
            <a:endParaRPr lang="de-DE" sz="2800" b="1">
              <a:solidFill>
                <a:schemeClr val="hlink"/>
              </a:solidFill>
              <a:cs typeface="DejaVu Sans"/>
            </a:endParaRPr>
          </a:p>
          <a:p>
            <a:endParaRPr lang="de-DE" sz="2800" b="1">
              <a:solidFill>
                <a:schemeClr val="hlink"/>
              </a:solidFill>
              <a:cs typeface="DejaVu Sans"/>
            </a:endParaRPr>
          </a:p>
          <a:p>
            <a:pPr algn="ctr"/>
            <a:r>
              <a:rPr lang="de-DE" sz="1600" b="1">
                <a:cs typeface="DejaVu Sans"/>
              </a:rPr>
              <a:t>GHE for 20 years</a:t>
            </a:r>
            <a:endParaRPr lang="de-DE" sz="1600">
              <a:cs typeface="DejaVu Sans"/>
            </a:endParaRPr>
          </a:p>
          <a:p>
            <a:endParaRPr lang="de-DE" sz="1600">
              <a:cs typeface="DejaVu Sans"/>
            </a:endParaRPr>
          </a:p>
        </p:txBody>
      </p:sp>
      <p:pic>
        <p:nvPicPr>
          <p:cNvPr id="62466" name="Grafik 1" descr="G:\Presentations\2015-04-24 Kolloquium\Figures\plot_cmip5_fluxes_legend.png"/>
          <p:cNvPicPr>
            <a:picLocks noChangeAspect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7104063" y="1039813"/>
            <a:ext cx="1682750" cy="506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Grafik 2" descr="G:\Presentations\2015-04-24 Kolloquium\Figures\plot_cmip5_fluxes_ghe.png"/>
          <p:cNvPicPr>
            <a:picLocks noChangeAspect="1"/>
          </p:cNvPicPr>
          <p:nvPr/>
        </p:nvPicPr>
        <p:blipFill>
          <a:blip r:embed="rId5" r:link="rId6"/>
          <a:srcRect t="7010"/>
          <a:stretch>
            <a:fillRect/>
          </a:stretch>
        </p:blipFill>
        <p:spPr bwMode="auto">
          <a:xfrm>
            <a:off x="468313" y="1905000"/>
            <a:ext cx="6565900" cy="366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Shape 1"/>
          <p:cNvSpPr txBox="1">
            <a:spLocks noChangeArrowheads="1"/>
          </p:cNvSpPr>
          <p:nvPr/>
        </p:nvSpPr>
        <p:spPr bwMode="auto">
          <a:xfrm>
            <a:off x="1714500" y="115888"/>
            <a:ext cx="8329613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de-DE" sz="3200" b="1">
                <a:solidFill>
                  <a:schemeClr val="hlink"/>
                </a:solidFill>
                <a:cs typeface="DejaVu Sans"/>
              </a:rPr>
              <a:t>CMIP5 GHE (Ensemble Mean)</a:t>
            </a:r>
            <a:endParaRPr lang="de-DE">
              <a:solidFill>
                <a:schemeClr val="hlink"/>
              </a:solidFill>
              <a:cs typeface="DejaVu Sans"/>
            </a:endParaRPr>
          </a:p>
        </p:txBody>
      </p:sp>
      <p:pic>
        <p:nvPicPr>
          <p:cNvPr id="64514" name="Grafik 2" descr="G:\Presentations\2015-04-24 Kolloquium\Figures\plot_cmip5_map.png"/>
          <p:cNvPicPr>
            <a:picLocks noChangeAspect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739775" y="1039813"/>
            <a:ext cx="7027863" cy="576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CustomShape 1"/>
          <p:cNvSpPr>
            <a:spLocks noChangeArrowheads="1"/>
          </p:cNvSpPr>
          <p:nvPr/>
        </p:nvSpPr>
        <p:spPr bwMode="auto">
          <a:xfrm>
            <a:off x="1598613" y="41275"/>
            <a:ext cx="8229600" cy="10112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de-DE" sz="2400" b="1">
                <a:solidFill>
                  <a:schemeClr val="hlink"/>
                </a:solidFill>
                <a:cs typeface="DejaVu Sans"/>
              </a:rPr>
              <a:t>Arctic and Antarctic temperature trends</a:t>
            </a:r>
            <a:endParaRPr lang="de-DE" sz="2400">
              <a:solidFill>
                <a:schemeClr val="hlink"/>
              </a:solidFill>
              <a:cs typeface="DejaVu Sans"/>
            </a:endParaRPr>
          </a:p>
        </p:txBody>
      </p:sp>
      <p:pic>
        <p:nvPicPr>
          <p:cNvPr id="30722" name="Grafik 4"/>
          <p:cNvPicPr>
            <a:picLocks noChangeAspect="1" noChangeArrowheads="1"/>
          </p:cNvPicPr>
          <p:nvPr/>
        </p:nvPicPr>
        <p:blipFill>
          <a:blip r:embed="rId3"/>
          <a:srcRect t="6450" b="14980"/>
          <a:stretch>
            <a:fillRect/>
          </a:stretch>
        </p:blipFill>
        <p:spPr bwMode="auto">
          <a:xfrm>
            <a:off x="657225" y="3887788"/>
            <a:ext cx="4303713" cy="293211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30723" name="Grafik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00725" y="1417638"/>
            <a:ext cx="3094038" cy="35655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30724" name="CustomShape 2"/>
          <p:cNvSpPr>
            <a:spLocks noChangeArrowheads="1"/>
          </p:cNvSpPr>
          <p:nvPr/>
        </p:nvSpPr>
        <p:spPr bwMode="auto">
          <a:xfrm>
            <a:off x="6553200" y="5080000"/>
            <a:ext cx="34194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de-DE" sz="1400" i="1">
                <a:solidFill>
                  <a:srgbClr val="000000"/>
                </a:solidFill>
                <a:cs typeface="DejaVu Sans"/>
              </a:rPr>
              <a:t>(Chapman and Walsh, 2007) </a:t>
            </a:r>
            <a:endParaRPr lang="de-DE">
              <a:cs typeface="DejaVu Sans"/>
            </a:endParaRPr>
          </a:p>
        </p:txBody>
      </p:sp>
      <p:pic>
        <p:nvPicPr>
          <p:cNvPr id="30725" name="Picture 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" y="555625"/>
            <a:ext cx="5048250" cy="32924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30726" name="Grafik 4"/>
          <p:cNvPicPr>
            <a:picLocks noChangeAspect="1" noChangeArrowheads="1"/>
          </p:cNvPicPr>
          <p:nvPr/>
        </p:nvPicPr>
        <p:blipFill>
          <a:blip r:embed="rId6"/>
          <a:srcRect t="85013" r="13287" b="-581"/>
          <a:stretch>
            <a:fillRect/>
          </a:stretch>
        </p:blipFill>
        <p:spPr bwMode="auto">
          <a:xfrm>
            <a:off x="1431925" y="5026025"/>
            <a:ext cx="3227388" cy="5032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30727" name="Line 3"/>
          <p:cNvSpPr>
            <a:spLocks noChangeShapeType="1"/>
          </p:cNvSpPr>
          <p:nvPr/>
        </p:nvSpPr>
        <p:spPr bwMode="auto">
          <a:xfrm flipH="1">
            <a:off x="4902200" y="2976563"/>
            <a:ext cx="2508250" cy="1552575"/>
          </a:xfrm>
          <a:prstGeom prst="line">
            <a:avLst/>
          </a:prstGeom>
          <a:noFill/>
          <a:ln w="38160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30728" name="Line 4"/>
          <p:cNvSpPr>
            <a:spLocks noChangeShapeType="1"/>
          </p:cNvSpPr>
          <p:nvPr/>
        </p:nvSpPr>
        <p:spPr bwMode="auto">
          <a:xfrm flipH="1">
            <a:off x="4997450" y="3079750"/>
            <a:ext cx="2701925" cy="2689225"/>
          </a:xfrm>
          <a:prstGeom prst="line">
            <a:avLst/>
          </a:prstGeom>
          <a:noFill/>
          <a:ln w="38160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Shape 1"/>
          <p:cNvSpPr txBox="1">
            <a:spLocks noChangeArrowheads="1"/>
          </p:cNvSpPr>
          <p:nvPr/>
        </p:nvSpPr>
        <p:spPr bwMode="auto">
          <a:xfrm>
            <a:off x="457200" y="379413"/>
            <a:ext cx="8329613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/>
            <a:r>
              <a:rPr lang="de-DE" sz="3200" b="1">
                <a:solidFill>
                  <a:schemeClr val="hlink"/>
                </a:solidFill>
                <a:cs typeface="DejaVu Sans"/>
              </a:rPr>
              <a:t>CMIP5 Comparison</a:t>
            </a:r>
          </a:p>
          <a:p>
            <a:pPr algn="ctr"/>
            <a:endParaRPr lang="de-DE" sz="3200" b="1">
              <a:solidFill>
                <a:schemeClr val="hlink"/>
              </a:solidFill>
              <a:cs typeface="DejaVu Sans"/>
            </a:endParaRPr>
          </a:p>
          <a:p>
            <a:pPr algn="ctr"/>
            <a:r>
              <a:rPr lang="de-DE" b="1">
                <a:solidFill>
                  <a:srgbClr val="404040"/>
                </a:solidFill>
                <a:cs typeface="DejaVu Sans"/>
              </a:rPr>
              <a:t>Long wave upwards emission, 20 years</a:t>
            </a:r>
            <a:endParaRPr lang="de-DE">
              <a:cs typeface="DejaVu Sans"/>
            </a:endParaRPr>
          </a:p>
          <a:p>
            <a:endParaRPr lang="de-DE">
              <a:cs typeface="DejaVu Sans"/>
            </a:endParaRPr>
          </a:p>
        </p:txBody>
      </p:sp>
      <p:pic>
        <p:nvPicPr>
          <p:cNvPr id="66562" name="Grafik 1" descr="G:\Presentations\2015-04-24 Kolloquium\Figures\plot_cmip5_fluxes_legend.png"/>
          <p:cNvPicPr>
            <a:picLocks noChangeAspect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7104063" y="1039813"/>
            <a:ext cx="1682750" cy="506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Grafik 2" descr="G:\Presentations\2015-04-24 Kolloquium\Figures\plot_cmip5_fluxes_lwu.png"/>
          <p:cNvPicPr>
            <a:picLocks noChangeAspect="1"/>
          </p:cNvPicPr>
          <p:nvPr/>
        </p:nvPicPr>
        <p:blipFill>
          <a:blip r:embed="rId5" r:link="rId6"/>
          <a:srcRect t="6960"/>
          <a:stretch>
            <a:fillRect/>
          </a:stretch>
        </p:blipFill>
        <p:spPr bwMode="auto">
          <a:xfrm>
            <a:off x="468313" y="1833563"/>
            <a:ext cx="6565900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1476375" y="5589588"/>
            <a:ext cx="3752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>
                <a:cs typeface="DejaVu Sans"/>
              </a:rPr>
              <a:t>ALFIP Figure unfortunately missing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Shape 1"/>
          <p:cNvSpPr txBox="1">
            <a:spLocks noChangeArrowheads="1"/>
          </p:cNvSpPr>
          <p:nvPr/>
        </p:nvSpPr>
        <p:spPr bwMode="auto">
          <a:xfrm>
            <a:off x="-36513" y="176213"/>
            <a:ext cx="8329613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/>
            <a:r>
              <a:rPr lang="de-DE" sz="2800" b="1">
                <a:solidFill>
                  <a:schemeClr val="hlink"/>
                </a:solidFill>
                <a:cs typeface="DejaVu Sans"/>
              </a:rPr>
              <a:t>CMIP5 Comparison for South Pole</a:t>
            </a:r>
          </a:p>
          <a:p>
            <a:pPr algn="ctr"/>
            <a:endParaRPr lang="de-DE" sz="2000" b="1">
              <a:solidFill>
                <a:schemeClr val="hlink"/>
              </a:solidFill>
              <a:cs typeface="DejaVu Sans"/>
            </a:endParaRPr>
          </a:p>
          <a:p>
            <a:pPr algn="ctr"/>
            <a:r>
              <a:rPr lang="de-DE" sz="2000" b="1">
                <a:solidFill>
                  <a:srgbClr val="404040"/>
                </a:solidFill>
                <a:cs typeface="DejaVu Sans"/>
              </a:rPr>
              <a:t>Long wave down emission, 20 years</a:t>
            </a:r>
            <a:endParaRPr lang="de-DE" sz="1200">
              <a:cs typeface="DejaVu Sans"/>
            </a:endParaRPr>
          </a:p>
        </p:txBody>
      </p:sp>
      <p:pic>
        <p:nvPicPr>
          <p:cNvPr id="68610" name="Grafik 1" descr="G:\Presentations\2015-04-24 Kolloquium\Figures\plot_cmip5_fluxes_legend.png"/>
          <p:cNvPicPr>
            <a:picLocks noChangeAspect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7104063" y="1039813"/>
            <a:ext cx="1682750" cy="506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Grafik 2" descr="G:\Presentations\2015-04-24 Kolloquium\Figures\plot_cmip5_fluxes_lwd.png"/>
          <p:cNvPicPr>
            <a:picLocks noChangeAspect="1"/>
          </p:cNvPicPr>
          <p:nvPr/>
        </p:nvPicPr>
        <p:blipFill>
          <a:blip r:embed="rId5" r:link="rId6"/>
          <a:srcRect t="6517"/>
          <a:stretch>
            <a:fillRect/>
          </a:stretch>
        </p:blipFill>
        <p:spPr bwMode="auto">
          <a:xfrm>
            <a:off x="179388" y="1382713"/>
            <a:ext cx="6565900" cy="368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2" name="Text Box 6"/>
          <p:cNvSpPr txBox="1">
            <a:spLocks noChangeArrowheads="1"/>
          </p:cNvSpPr>
          <p:nvPr/>
        </p:nvSpPr>
        <p:spPr bwMode="auto">
          <a:xfrm>
            <a:off x="1476375" y="5589588"/>
            <a:ext cx="4641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>
                <a:cs typeface="DejaVu Sans"/>
              </a:rPr>
              <a:t>ALFIP lower, because no clouds considered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4" descr="plot_cmip5_fluxes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95288"/>
            <a:ext cx="8647113" cy="648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8" name="Rectangle 6"/>
          <p:cNvSpPr>
            <a:spLocks noChangeArrowheads="1"/>
          </p:cNvSpPr>
          <p:nvPr/>
        </p:nvSpPr>
        <p:spPr bwMode="auto">
          <a:xfrm>
            <a:off x="2339975" y="836613"/>
            <a:ext cx="3240088" cy="3603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>
              <a:cs typeface="DejaVu Sans"/>
            </a:endParaRPr>
          </a:p>
        </p:txBody>
      </p:sp>
      <p:sp>
        <p:nvSpPr>
          <p:cNvPr id="70659" name="TextShape 1"/>
          <p:cNvSpPr txBox="1">
            <a:spLocks noChangeArrowheads="1"/>
          </p:cNvSpPr>
          <p:nvPr/>
        </p:nvSpPr>
        <p:spPr bwMode="auto">
          <a:xfrm>
            <a:off x="-36513" y="176213"/>
            <a:ext cx="8329613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/>
            <a:r>
              <a:rPr lang="de-DE" sz="2800" b="1">
                <a:solidFill>
                  <a:schemeClr val="hlink"/>
                </a:solidFill>
                <a:cs typeface="DejaVu Sans"/>
              </a:rPr>
              <a:t>CMIP5 Comparison for South Pole</a:t>
            </a:r>
          </a:p>
          <a:p>
            <a:pPr algn="ctr"/>
            <a:endParaRPr lang="de-DE" sz="2000" b="1">
              <a:solidFill>
                <a:schemeClr val="hlink"/>
              </a:solidFill>
              <a:cs typeface="DejaVu Sans"/>
            </a:endParaRPr>
          </a:p>
          <a:p>
            <a:pPr algn="ctr"/>
            <a:r>
              <a:rPr lang="de-DE" sz="2000" b="1">
                <a:solidFill>
                  <a:srgbClr val="404040"/>
                </a:solidFill>
                <a:cs typeface="DejaVu Sans"/>
              </a:rPr>
              <a:t>LWU - LWD, 20 years</a:t>
            </a:r>
            <a:endParaRPr lang="de-DE" sz="1200">
              <a:cs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Inhaltsplatzhalter 3" descr="G:\Presentations\2015-04-24 Kolloquium\Figures\plot_ecmwf_map_yearly.png"/>
          <p:cNvPicPr>
            <a:picLocks noChangeAspect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0" y="1125538"/>
            <a:ext cx="9083675" cy="549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2" name="TextShape 2"/>
          <p:cNvSpPr txBox="1">
            <a:spLocks noChangeArrowheads="1"/>
          </p:cNvSpPr>
          <p:nvPr/>
        </p:nvSpPr>
        <p:spPr bwMode="auto">
          <a:xfrm>
            <a:off x="250825" y="1254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/>
            <a:r>
              <a:rPr lang="de-DE" sz="2400" b="1">
                <a:solidFill>
                  <a:schemeClr val="hlink"/>
                </a:solidFill>
                <a:cs typeface="DejaVu Sans"/>
              </a:rPr>
              <a:t>ECMWF Experiment for TOA, average 1989 – 2010</a:t>
            </a:r>
          </a:p>
          <a:p>
            <a:pPr algn="ctr"/>
            <a:r>
              <a:rPr lang="de-DE" sz="2400" b="1">
                <a:solidFill>
                  <a:schemeClr val="hlink"/>
                </a:solidFill>
                <a:cs typeface="DejaVu Sans"/>
              </a:rPr>
              <a:t>1 x CO</a:t>
            </a:r>
            <a:r>
              <a:rPr lang="de-DE" sz="2400" b="1" baseline="-25000">
                <a:solidFill>
                  <a:schemeClr val="hlink"/>
                </a:solidFill>
                <a:cs typeface="DejaVu Sans"/>
              </a:rPr>
              <a:t>2</a:t>
            </a:r>
            <a:r>
              <a:rPr lang="de-DE" sz="2400" b="1">
                <a:solidFill>
                  <a:schemeClr val="hlink"/>
                </a:solidFill>
                <a:cs typeface="DejaVu Sans"/>
              </a:rPr>
              <a:t> – 4 x CO</a:t>
            </a:r>
            <a:r>
              <a:rPr lang="de-DE" sz="2400" b="1" baseline="-25000">
                <a:solidFill>
                  <a:schemeClr val="hlink"/>
                </a:solidFill>
                <a:cs typeface="DejaVu Sans"/>
              </a:rPr>
              <a:t>2</a:t>
            </a:r>
            <a:r>
              <a:rPr lang="de-DE" sz="2400" b="1">
                <a:solidFill>
                  <a:schemeClr val="hlink"/>
                </a:solidFill>
                <a:cs typeface="DejaVu Sans"/>
              </a:rPr>
              <a:t>, results for day 15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765175"/>
            <a:ext cx="4500562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" y="790575"/>
            <a:ext cx="44640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Text Box 6"/>
          <p:cNvSpPr txBox="1">
            <a:spLocks noChangeArrowheads="1"/>
          </p:cNvSpPr>
          <p:nvPr/>
        </p:nvSpPr>
        <p:spPr bwMode="auto">
          <a:xfrm>
            <a:off x="827088" y="188913"/>
            <a:ext cx="75136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2400" b="1">
                <a:solidFill>
                  <a:schemeClr val="hlink"/>
                </a:solidFill>
                <a:cs typeface="DejaVu Sans"/>
              </a:rPr>
              <a:t>4 x CO</a:t>
            </a:r>
            <a:r>
              <a:rPr lang="de-DE" sz="2400" b="1" baseline="-25000">
                <a:solidFill>
                  <a:schemeClr val="hlink"/>
                </a:solidFill>
                <a:cs typeface="DejaVu Sans"/>
              </a:rPr>
              <a:t>2</a:t>
            </a:r>
            <a:r>
              <a:rPr lang="de-DE" sz="2400" b="1">
                <a:solidFill>
                  <a:schemeClr val="hlink"/>
                </a:solidFill>
                <a:cs typeface="DejaVu Sans"/>
              </a:rPr>
              <a:t> – 1 x CO</a:t>
            </a:r>
            <a:r>
              <a:rPr lang="de-DE" sz="2400" b="1" baseline="-25000">
                <a:solidFill>
                  <a:schemeClr val="hlink"/>
                </a:solidFill>
                <a:cs typeface="DejaVu Sans"/>
              </a:rPr>
              <a:t>2</a:t>
            </a:r>
            <a:r>
              <a:rPr lang="de-DE" sz="2400" b="1">
                <a:solidFill>
                  <a:schemeClr val="hlink"/>
                </a:solidFill>
                <a:cs typeface="DejaVu Sans"/>
              </a:rPr>
              <a:t> for mid. latitudes and South Pole</a:t>
            </a:r>
          </a:p>
        </p:txBody>
      </p:sp>
      <p:sp>
        <p:nvSpPr>
          <p:cNvPr id="73732" name="Text Box 7"/>
          <p:cNvSpPr txBox="1">
            <a:spLocks noChangeArrowheads="1"/>
          </p:cNvSpPr>
          <p:nvPr/>
        </p:nvSpPr>
        <p:spPr bwMode="auto">
          <a:xfrm>
            <a:off x="714375" y="1268413"/>
            <a:ext cx="5873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>
                <a:cs typeface="DejaVu Sans"/>
              </a:rPr>
              <a:t>mid. Latitudes				South Pole</a:t>
            </a:r>
          </a:p>
        </p:txBody>
      </p:sp>
      <p:sp>
        <p:nvSpPr>
          <p:cNvPr id="74757" name="Text Box 8"/>
          <p:cNvSpPr txBox="1">
            <a:spLocks noChangeArrowheads="1"/>
          </p:cNvSpPr>
          <p:nvPr/>
        </p:nvSpPr>
        <p:spPr bwMode="auto">
          <a:xfrm>
            <a:off x="1476375" y="4102100"/>
            <a:ext cx="6523038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de-DE" sz="2400">
                <a:cs typeface="DejaVu Sans"/>
              </a:rPr>
              <a:t> radiative cooling at surface (lowest layer)</a:t>
            </a:r>
          </a:p>
          <a:p>
            <a:pPr>
              <a:buFontTx/>
              <a:buChar char="•"/>
            </a:pPr>
            <a:r>
              <a:rPr lang="de-DE" sz="2400">
                <a:cs typeface="DejaVu Sans"/>
              </a:rPr>
              <a:t> compensated by fast dynamics</a:t>
            </a:r>
          </a:p>
          <a:p>
            <a:pPr>
              <a:buFontTx/>
              <a:buChar char="•"/>
            </a:pPr>
            <a:r>
              <a:rPr lang="de-DE" sz="2400">
                <a:cs typeface="DejaVu Sans"/>
              </a:rPr>
              <a:t> no climate feedback (day 15)</a:t>
            </a:r>
          </a:p>
          <a:p>
            <a:endParaRPr lang="de-DE" sz="1400">
              <a:cs typeface="DejaVu Sans"/>
            </a:endParaRPr>
          </a:p>
          <a:p>
            <a:r>
              <a:rPr lang="de-DE" sz="2400">
                <a:cs typeface="DejaVu Sans"/>
              </a:rPr>
              <a:t>→ Radiative effects could explain part of small </a:t>
            </a:r>
          </a:p>
          <a:p>
            <a:r>
              <a:rPr lang="de-DE" sz="2400">
                <a:cs typeface="DejaVu Sans"/>
              </a:rPr>
              <a:t>    warming in Antartica, more studies needed</a:t>
            </a:r>
          </a:p>
          <a:p>
            <a:r>
              <a:rPr lang="de-DE" sz="2400">
                <a:cs typeface="DejaVu Sans"/>
              </a:rPr>
              <a:t>→ Ideas, suggestions ?</a:t>
            </a:r>
          </a:p>
        </p:txBody>
      </p:sp>
      <p:sp>
        <p:nvSpPr>
          <p:cNvPr id="74759" name="Oval 7"/>
          <p:cNvSpPr>
            <a:spLocks noChangeArrowheads="1"/>
          </p:cNvSpPr>
          <p:nvPr/>
        </p:nvSpPr>
        <p:spPr bwMode="auto">
          <a:xfrm>
            <a:off x="5724525" y="3284538"/>
            <a:ext cx="2089150" cy="431800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>
              <a:cs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/>
      <p:bldP spid="7475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CustomShape 1"/>
          <p:cNvSpPr>
            <a:spLocks noChangeArrowheads="1"/>
          </p:cNvSpPr>
          <p:nvPr/>
        </p:nvSpPr>
        <p:spPr bwMode="auto">
          <a:xfrm>
            <a:off x="1808163" y="6286500"/>
            <a:ext cx="62642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de-DE" sz="1600" i="1">
                <a:solidFill>
                  <a:srgbClr val="000000"/>
                </a:solidFill>
                <a:cs typeface="DejaVu Sans"/>
              </a:rPr>
              <a:t>(Thomas and Stamnes, 1999)</a:t>
            </a:r>
            <a:endParaRPr lang="de-DE">
              <a:cs typeface="DejaVu Sans"/>
            </a:endParaRPr>
          </a:p>
        </p:txBody>
      </p:sp>
      <p:pic>
        <p:nvPicPr>
          <p:cNvPr id="32770" name="Grafik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765175"/>
            <a:ext cx="3927475" cy="546258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32771" name="CustomShape 2"/>
          <p:cNvSpPr>
            <a:spLocks noChangeArrowheads="1"/>
          </p:cNvSpPr>
          <p:nvPr/>
        </p:nvSpPr>
        <p:spPr bwMode="auto">
          <a:xfrm>
            <a:off x="3721100" y="4635500"/>
            <a:ext cx="182563" cy="190500"/>
          </a:xfrm>
          <a:prstGeom prst="rect">
            <a:avLst/>
          </a:prstGeom>
          <a:solidFill>
            <a:srgbClr val="FFFFFF"/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de-DE">
              <a:cs typeface="DejaVu Sans"/>
            </a:endParaRPr>
          </a:p>
        </p:txBody>
      </p:sp>
      <p:sp>
        <p:nvSpPr>
          <p:cNvPr id="32772" name="CustomShape 3"/>
          <p:cNvSpPr>
            <a:spLocks noChangeArrowheads="1"/>
          </p:cNvSpPr>
          <p:nvPr/>
        </p:nvSpPr>
        <p:spPr bwMode="auto">
          <a:xfrm>
            <a:off x="3711575" y="2816225"/>
            <a:ext cx="182563" cy="190500"/>
          </a:xfrm>
          <a:prstGeom prst="rect">
            <a:avLst/>
          </a:prstGeom>
          <a:solidFill>
            <a:srgbClr val="FFFFFF"/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de-DE">
              <a:cs typeface="DejaVu Sans"/>
            </a:endParaRPr>
          </a:p>
        </p:txBody>
      </p:sp>
      <p:sp>
        <p:nvSpPr>
          <p:cNvPr id="32773" name="CustomShape 4"/>
          <p:cNvSpPr>
            <a:spLocks noChangeArrowheads="1"/>
          </p:cNvSpPr>
          <p:nvPr/>
        </p:nvSpPr>
        <p:spPr bwMode="auto">
          <a:xfrm>
            <a:off x="3698875" y="1000125"/>
            <a:ext cx="182563" cy="190500"/>
          </a:xfrm>
          <a:prstGeom prst="rect">
            <a:avLst/>
          </a:prstGeom>
          <a:solidFill>
            <a:srgbClr val="FFFFFF"/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de-DE">
              <a:cs typeface="DejaVu Sans"/>
            </a:endParaRPr>
          </a:p>
        </p:txBody>
      </p:sp>
      <p:sp>
        <p:nvSpPr>
          <p:cNvPr id="32774" name="CustomShape 5"/>
          <p:cNvSpPr>
            <a:spLocks noChangeArrowheads="1"/>
          </p:cNvSpPr>
          <p:nvPr/>
        </p:nvSpPr>
        <p:spPr bwMode="auto">
          <a:xfrm>
            <a:off x="2165350" y="781050"/>
            <a:ext cx="1944688" cy="3651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r"/>
            <a:r>
              <a:rPr lang="de-DE">
                <a:solidFill>
                  <a:srgbClr val="000000"/>
                </a:solidFill>
                <a:cs typeface="DejaVu Sans"/>
              </a:rPr>
              <a:t>Sahara region</a:t>
            </a:r>
            <a:endParaRPr lang="de-DE">
              <a:cs typeface="DejaVu Sans"/>
            </a:endParaRPr>
          </a:p>
        </p:txBody>
      </p:sp>
      <p:sp>
        <p:nvSpPr>
          <p:cNvPr id="32775" name="CustomShape 6"/>
          <p:cNvSpPr>
            <a:spLocks noChangeArrowheads="1"/>
          </p:cNvSpPr>
          <p:nvPr/>
        </p:nvSpPr>
        <p:spPr bwMode="auto">
          <a:xfrm>
            <a:off x="2174875" y="2676525"/>
            <a:ext cx="1944688" cy="3651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r"/>
            <a:r>
              <a:rPr lang="de-DE">
                <a:solidFill>
                  <a:srgbClr val="000000"/>
                </a:solidFill>
                <a:cs typeface="DejaVu Sans"/>
              </a:rPr>
              <a:t>Mediterranean</a:t>
            </a:r>
            <a:endParaRPr lang="de-DE">
              <a:cs typeface="DejaVu Sans"/>
            </a:endParaRPr>
          </a:p>
        </p:txBody>
      </p:sp>
      <p:sp>
        <p:nvSpPr>
          <p:cNvPr id="32776" name="CustomShape 7"/>
          <p:cNvSpPr>
            <a:spLocks noChangeArrowheads="1"/>
          </p:cNvSpPr>
          <p:nvPr/>
        </p:nvSpPr>
        <p:spPr bwMode="auto">
          <a:xfrm>
            <a:off x="2165350" y="4505325"/>
            <a:ext cx="1944688" cy="3651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r"/>
            <a:r>
              <a:rPr lang="de-DE">
                <a:solidFill>
                  <a:srgbClr val="000000"/>
                </a:solidFill>
                <a:cs typeface="DejaVu Sans"/>
              </a:rPr>
              <a:t>Antarctica</a:t>
            </a:r>
            <a:endParaRPr lang="de-DE">
              <a:cs typeface="DejaVu Sans"/>
            </a:endParaRPr>
          </a:p>
        </p:txBody>
      </p:sp>
      <p:sp>
        <p:nvSpPr>
          <p:cNvPr id="32777" name="CustomShape 8"/>
          <p:cNvSpPr>
            <a:spLocks noChangeArrowheads="1"/>
          </p:cNvSpPr>
          <p:nvPr/>
        </p:nvSpPr>
        <p:spPr bwMode="auto">
          <a:xfrm>
            <a:off x="700088" y="115888"/>
            <a:ext cx="7832725" cy="45561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wrap="none" lIns="90000" tIns="45000" rIns="90000" bIns="45000"/>
          <a:lstStyle/>
          <a:p>
            <a:r>
              <a:rPr lang="de-DE" sz="2400">
                <a:solidFill>
                  <a:schemeClr val="hlink"/>
                </a:solidFill>
                <a:cs typeface="DejaVu Sans"/>
              </a:rPr>
              <a:t>Thermal emission spectra of the Earth (Iris on Nimbus 4)</a:t>
            </a:r>
          </a:p>
        </p:txBody>
      </p:sp>
      <p:sp>
        <p:nvSpPr>
          <p:cNvPr id="32778" name="Text Box 11"/>
          <p:cNvSpPr txBox="1">
            <a:spLocks noChangeArrowheads="1"/>
          </p:cNvSpPr>
          <p:nvPr/>
        </p:nvSpPr>
        <p:spPr bwMode="auto">
          <a:xfrm>
            <a:off x="4500563" y="765175"/>
            <a:ext cx="4565650" cy="463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>
                <a:cs typeface="DejaVu Sans"/>
              </a:rPr>
              <a:t>Greenhouse effect typically causes the </a:t>
            </a:r>
          </a:p>
          <a:p>
            <a:r>
              <a:rPr lang="de-DE">
                <a:cs typeface="DejaVu Sans"/>
              </a:rPr>
              <a:t>emission to space to be less than what </a:t>
            </a:r>
          </a:p>
          <a:p>
            <a:r>
              <a:rPr lang="de-DE">
                <a:cs typeface="DejaVu Sans"/>
              </a:rPr>
              <a:t>is emitted by the surface.</a:t>
            </a:r>
          </a:p>
          <a:p>
            <a:endParaRPr lang="de-DE">
              <a:cs typeface="DejaVu Sans"/>
            </a:endParaRPr>
          </a:p>
          <a:p>
            <a:r>
              <a:rPr lang="de-DE">
                <a:cs typeface="DejaVu Sans"/>
              </a:rPr>
              <a:t>The occurrence of emission maxima at </a:t>
            </a:r>
          </a:p>
          <a:p>
            <a:r>
              <a:rPr lang="de-DE">
                <a:cs typeface="DejaVu Sans"/>
              </a:rPr>
              <a:t>TOA in the absorption bands of GHGs </a:t>
            </a:r>
          </a:p>
          <a:p>
            <a:r>
              <a:rPr lang="de-DE">
                <a:cs typeface="DejaVu Sans"/>
              </a:rPr>
              <a:t>means, that the presence of GHGs causes </a:t>
            </a:r>
          </a:p>
          <a:p>
            <a:r>
              <a:rPr lang="de-DE">
                <a:cs typeface="DejaVu Sans"/>
              </a:rPr>
              <a:t>a surplus of energy loss into space. </a:t>
            </a:r>
          </a:p>
          <a:p>
            <a:endParaRPr lang="de-DE">
              <a:cs typeface="DejaVu Sans"/>
            </a:endParaRPr>
          </a:p>
          <a:p>
            <a:endParaRPr lang="de-DE">
              <a:cs typeface="DejaVu Sans"/>
            </a:endParaRPr>
          </a:p>
          <a:p>
            <a:endParaRPr lang="de-DE">
              <a:cs typeface="DejaVu Sans"/>
            </a:endParaRPr>
          </a:p>
          <a:p>
            <a:r>
              <a:rPr lang="de-DE" sz="2000" b="1">
                <a:cs typeface="DejaVu Sans"/>
              </a:rPr>
              <a:t>- Where on earth does this occur ?</a:t>
            </a:r>
          </a:p>
          <a:p>
            <a:endParaRPr lang="de-DE" sz="2000" b="1">
              <a:cs typeface="DejaVu Sans"/>
            </a:endParaRPr>
          </a:p>
          <a:p>
            <a:endParaRPr lang="de-DE" sz="2000" b="1">
              <a:cs typeface="DejaVu Sans"/>
            </a:endParaRPr>
          </a:p>
          <a:p>
            <a:pPr>
              <a:buFontTx/>
              <a:buChar char="-"/>
            </a:pPr>
            <a:r>
              <a:rPr lang="de-DE" sz="2000" b="1">
                <a:cs typeface="DejaVu Sans"/>
              </a:rPr>
              <a:t> Can increasing CO</a:t>
            </a:r>
            <a:r>
              <a:rPr lang="de-DE" sz="2000" b="1" baseline="-25000">
                <a:cs typeface="DejaVu Sans"/>
              </a:rPr>
              <a:t>2</a:t>
            </a:r>
            <a:r>
              <a:rPr lang="de-DE" sz="2000" b="1">
                <a:cs typeface="DejaVu Sans"/>
              </a:rPr>
              <a:t> lead to a </a:t>
            </a:r>
          </a:p>
          <a:p>
            <a:r>
              <a:rPr lang="de-DE" sz="2000" b="1">
                <a:cs typeface="DejaVu Sans"/>
              </a:rPr>
              <a:t>  cooling at the surface ?</a:t>
            </a:r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4427538" y="1844675"/>
            <a:ext cx="4716462" cy="16557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>
              <a:cs typeface="DejaVu Sans"/>
            </a:endParaRPr>
          </a:p>
        </p:txBody>
      </p:sp>
      <p:sp>
        <p:nvSpPr>
          <p:cNvPr id="30739" name="Rectangle 19"/>
          <p:cNvSpPr>
            <a:spLocks noChangeArrowheads="1"/>
          </p:cNvSpPr>
          <p:nvPr/>
        </p:nvSpPr>
        <p:spPr bwMode="auto">
          <a:xfrm>
            <a:off x="4572000" y="3500438"/>
            <a:ext cx="5257800" cy="20161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>
              <a:cs typeface="DejaVu Sans"/>
            </a:endParaRPr>
          </a:p>
        </p:txBody>
      </p:sp>
      <p:grpSp>
        <p:nvGrpSpPr>
          <p:cNvPr id="30741" name="Group 21"/>
          <p:cNvGrpSpPr>
            <a:grpSpLocks/>
          </p:cNvGrpSpPr>
          <p:nvPr/>
        </p:nvGrpSpPr>
        <p:grpSpPr bwMode="auto">
          <a:xfrm>
            <a:off x="-973138" y="4278313"/>
            <a:ext cx="5616576" cy="2293937"/>
            <a:chOff x="-613" y="3074"/>
            <a:chExt cx="3538" cy="1445"/>
          </a:xfrm>
        </p:grpSpPr>
        <p:sp>
          <p:nvSpPr>
            <p:cNvPr id="32782" name="Rectangle 17"/>
            <p:cNvSpPr>
              <a:spLocks noChangeArrowheads="1"/>
            </p:cNvSpPr>
            <p:nvPr/>
          </p:nvSpPr>
          <p:spPr bwMode="auto">
            <a:xfrm>
              <a:off x="-613" y="3158"/>
              <a:ext cx="3538" cy="136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>
                <a:cs typeface="DejaVu Sans"/>
              </a:endParaRPr>
            </a:p>
          </p:txBody>
        </p:sp>
        <p:pic>
          <p:nvPicPr>
            <p:cNvPr id="32783" name="Grafik 8"/>
            <p:cNvPicPr>
              <a:picLocks noChangeAspect="1" noChangeArrowheads="1"/>
            </p:cNvPicPr>
            <p:nvPr/>
          </p:nvPicPr>
          <p:blipFill>
            <a:blip r:embed="rId3"/>
            <a:srcRect t="97559"/>
            <a:stretch>
              <a:fillRect/>
            </a:stretch>
          </p:blipFill>
          <p:spPr bwMode="auto">
            <a:xfrm>
              <a:off x="241" y="3074"/>
              <a:ext cx="2474" cy="84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8" grpId="0" animBg="1"/>
      <p:bldP spid="307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Inhaltsplatzhalter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" y="1025525"/>
            <a:ext cx="8272463" cy="54006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108" name="Grafik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" y="1025525"/>
            <a:ext cx="8293100" cy="54133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109" name="Grafik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" y="1025525"/>
            <a:ext cx="8293100" cy="54133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110" name="Grafik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052513"/>
            <a:ext cx="8293100" cy="54133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34821" name="CustomShape 1"/>
          <p:cNvSpPr>
            <a:spLocks noChangeArrowheads="1"/>
          </p:cNvSpPr>
          <p:nvPr/>
        </p:nvSpPr>
        <p:spPr bwMode="auto">
          <a:xfrm>
            <a:off x="2219325" y="176213"/>
            <a:ext cx="8329613" cy="660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de-DE" sz="2400" b="1">
                <a:solidFill>
                  <a:schemeClr val="hlink"/>
                </a:solidFill>
                <a:cs typeface="DejaVu Sans"/>
              </a:rPr>
              <a:t>Outgoing thermal radiation</a:t>
            </a:r>
            <a:endParaRPr lang="de-DE" sz="2400">
              <a:solidFill>
                <a:schemeClr val="hlink"/>
              </a:solidFill>
              <a:cs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CustomShape 1"/>
          <p:cNvSpPr>
            <a:spLocks noChangeArrowheads="1"/>
          </p:cNvSpPr>
          <p:nvPr/>
        </p:nvSpPr>
        <p:spPr bwMode="auto">
          <a:xfrm>
            <a:off x="2506663" y="115888"/>
            <a:ext cx="8329612" cy="660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de-DE" sz="2400" b="1">
                <a:solidFill>
                  <a:schemeClr val="hlink"/>
                </a:solidFill>
                <a:cs typeface="DejaVu Sans"/>
              </a:rPr>
              <a:t>Global Radiation Budget</a:t>
            </a:r>
            <a:endParaRPr lang="de-DE" sz="2400">
              <a:solidFill>
                <a:schemeClr val="hlink"/>
              </a:solidFill>
              <a:cs typeface="DejaVu Sans"/>
            </a:endParaRPr>
          </a:p>
        </p:txBody>
      </p:sp>
      <p:pic>
        <p:nvPicPr>
          <p:cNvPr id="36866" name="Inhaltsplatzhalter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765175"/>
            <a:ext cx="7659687" cy="50403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36867" name="CustomShape 2"/>
          <p:cNvSpPr>
            <a:spLocks noChangeArrowheads="1"/>
          </p:cNvSpPr>
          <p:nvPr/>
        </p:nvSpPr>
        <p:spPr bwMode="auto">
          <a:xfrm>
            <a:off x="6084888" y="5949950"/>
            <a:ext cx="6172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5000" rIns="90000" bIns="45000"/>
          <a:lstStyle/>
          <a:p>
            <a:r>
              <a:rPr lang="de-DE" sz="1400" i="1">
                <a:solidFill>
                  <a:srgbClr val="000000"/>
                </a:solidFill>
                <a:cs typeface="DejaVu Sans"/>
              </a:rPr>
              <a:t>(IPCC WG1 AR5, 2013)</a:t>
            </a:r>
            <a:endParaRPr lang="de-DE" sz="1400">
              <a:cs typeface="DejaVu Sans"/>
            </a:endParaRPr>
          </a:p>
        </p:txBody>
      </p:sp>
      <p:sp>
        <p:nvSpPr>
          <p:cNvPr id="115" name="CustomShape 3"/>
          <p:cNvSpPr>
            <a:spLocks noChangeArrowheads="1"/>
          </p:cNvSpPr>
          <p:nvPr/>
        </p:nvSpPr>
        <p:spPr bwMode="auto">
          <a:xfrm>
            <a:off x="6218238" y="1581150"/>
            <a:ext cx="1216025" cy="557213"/>
          </a:xfrm>
          <a:prstGeom prst="ellipse">
            <a:avLst/>
          </a:prstGeom>
          <a:noFill/>
          <a:ln w="7632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>
              <a:cs typeface="DejaVu Sans"/>
            </a:endParaRPr>
          </a:p>
        </p:txBody>
      </p:sp>
      <p:sp>
        <p:nvSpPr>
          <p:cNvPr id="116" name="CustomShape 4"/>
          <p:cNvSpPr>
            <a:spLocks noChangeArrowheads="1"/>
          </p:cNvSpPr>
          <p:nvPr/>
        </p:nvSpPr>
        <p:spPr bwMode="auto">
          <a:xfrm>
            <a:off x="5197475" y="4691063"/>
            <a:ext cx="1216025" cy="557212"/>
          </a:xfrm>
          <a:prstGeom prst="ellipse">
            <a:avLst/>
          </a:prstGeom>
          <a:noFill/>
          <a:ln w="7632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>
              <a:cs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rafik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3989388"/>
            <a:ext cx="3786188" cy="25241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118" name="Grafik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1143000"/>
            <a:ext cx="3786188" cy="25241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119" name="Grafik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3800" y="1144588"/>
            <a:ext cx="3786188" cy="25241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120" name="Grafik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3800" y="3989388"/>
            <a:ext cx="3786188" cy="2522537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38917" name="CustomShape 1"/>
          <p:cNvSpPr>
            <a:spLocks noChangeArrowheads="1"/>
          </p:cNvSpPr>
          <p:nvPr/>
        </p:nvSpPr>
        <p:spPr bwMode="auto">
          <a:xfrm>
            <a:off x="395288" y="247650"/>
            <a:ext cx="8939212" cy="660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de-DE" sz="3200" b="1">
                <a:solidFill>
                  <a:schemeClr val="hlink"/>
                </a:solidFill>
                <a:cs typeface="DejaVu Sans"/>
              </a:rPr>
              <a:t>Quantification of Greenhouse Effect (GHE)</a:t>
            </a:r>
            <a:endParaRPr lang="de-DE">
              <a:solidFill>
                <a:schemeClr val="hlink"/>
              </a:solidFill>
              <a:cs typeface="DejaVu Sans"/>
            </a:endParaRPr>
          </a:p>
        </p:txBody>
      </p:sp>
      <p:pic>
        <p:nvPicPr>
          <p:cNvPr id="38918" name="Inhaltsplatzhalter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" y="3290888"/>
            <a:ext cx="4041775" cy="26606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38919" name="CustomShape 2"/>
          <p:cNvSpPr>
            <a:spLocks noChangeArrowheads="1"/>
          </p:cNvSpPr>
          <p:nvPr/>
        </p:nvSpPr>
        <p:spPr bwMode="auto">
          <a:xfrm>
            <a:off x="2535238" y="6037263"/>
            <a:ext cx="2324100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5000" rIns="90000" bIns="45000"/>
          <a:lstStyle/>
          <a:p>
            <a:r>
              <a:rPr lang="de-DE" sz="1200" i="1">
                <a:solidFill>
                  <a:srgbClr val="000000"/>
                </a:solidFill>
                <a:cs typeface="DejaVu Sans"/>
              </a:rPr>
              <a:t>(IPCC WG1 AR5, 2013)</a:t>
            </a:r>
            <a:endParaRPr lang="de-DE">
              <a:cs typeface="DejaVu Sans"/>
            </a:endParaRPr>
          </a:p>
        </p:txBody>
      </p:sp>
      <p:sp>
        <p:nvSpPr>
          <p:cNvPr id="38920" name="CustomShape 3"/>
          <p:cNvSpPr>
            <a:spLocks noChangeArrowheads="1"/>
          </p:cNvSpPr>
          <p:nvPr/>
        </p:nvSpPr>
        <p:spPr bwMode="auto">
          <a:xfrm>
            <a:off x="3305175" y="3687763"/>
            <a:ext cx="755650" cy="358775"/>
          </a:xfrm>
          <a:prstGeom prst="ellipse">
            <a:avLst/>
          </a:prstGeom>
          <a:noFill/>
          <a:ln w="5724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>
              <a:cs typeface="DejaVu Sans"/>
            </a:endParaRPr>
          </a:p>
        </p:txBody>
      </p:sp>
      <p:sp>
        <p:nvSpPr>
          <p:cNvPr id="38921" name="CustomShape 4"/>
          <p:cNvSpPr>
            <a:spLocks noChangeArrowheads="1"/>
          </p:cNvSpPr>
          <p:nvPr/>
        </p:nvSpPr>
        <p:spPr bwMode="auto">
          <a:xfrm>
            <a:off x="2794000" y="5321300"/>
            <a:ext cx="755650" cy="358775"/>
          </a:xfrm>
          <a:prstGeom prst="ellipse">
            <a:avLst/>
          </a:prstGeom>
          <a:noFill/>
          <a:ln w="5724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>
              <a:cs typeface="DejaVu Sans"/>
            </a:endParaRPr>
          </a:p>
        </p:txBody>
      </p:sp>
      <p:cxnSp>
        <p:nvCxnSpPr>
          <p:cNvPr id="126" name="CustomShape 5"/>
          <p:cNvCxnSpPr>
            <a:cxnSpLocks noChangeShapeType="1"/>
          </p:cNvCxnSpPr>
          <p:nvPr/>
        </p:nvCxnSpPr>
        <p:spPr bwMode="auto">
          <a:xfrm flipV="1">
            <a:off x="3733800" y="2474913"/>
            <a:ext cx="46038" cy="1212850"/>
          </a:xfrm>
          <a:prstGeom prst="straightConnector1">
            <a:avLst/>
          </a:prstGeom>
          <a:noFill/>
          <a:ln w="25560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27" name="CustomShape 6"/>
          <p:cNvCxnSpPr>
            <a:cxnSpLocks noChangeShapeType="1"/>
          </p:cNvCxnSpPr>
          <p:nvPr/>
        </p:nvCxnSpPr>
        <p:spPr bwMode="auto">
          <a:xfrm flipH="1" flipV="1">
            <a:off x="2122488" y="2427288"/>
            <a:ext cx="1047750" cy="2894012"/>
          </a:xfrm>
          <a:prstGeom prst="straightConnector1">
            <a:avLst/>
          </a:prstGeom>
          <a:noFill/>
          <a:ln w="25560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128" name="CustomShape 7"/>
          <p:cNvSpPr>
            <a:spLocks noChangeArrowheads="1"/>
          </p:cNvSpPr>
          <p:nvPr/>
        </p:nvSpPr>
        <p:spPr bwMode="auto">
          <a:xfrm>
            <a:off x="595313" y="1922463"/>
            <a:ext cx="37766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5000" rIns="90000" bIns="45000"/>
          <a:lstStyle/>
          <a:p>
            <a:r>
              <a:rPr lang="de-DE" sz="2400">
                <a:solidFill>
                  <a:srgbClr val="000000"/>
                </a:solidFill>
                <a:cs typeface="DejaVu Sans"/>
              </a:rPr>
              <a:t>GHE = LWU</a:t>
            </a:r>
            <a:r>
              <a:rPr lang="de-DE" sz="2400" baseline="-25000">
                <a:solidFill>
                  <a:srgbClr val="000000"/>
                </a:solidFill>
                <a:cs typeface="DejaVu Sans"/>
              </a:rPr>
              <a:t>surface</a:t>
            </a:r>
            <a:r>
              <a:rPr lang="de-DE" sz="2400">
                <a:solidFill>
                  <a:srgbClr val="000000"/>
                </a:solidFill>
                <a:cs typeface="DejaVu Sans"/>
              </a:rPr>
              <a:t> – LWU</a:t>
            </a:r>
            <a:r>
              <a:rPr lang="de-DE" sz="2400" baseline="-25000">
                <a:solidFill>
                  <a:srgbClr val="000000"/>
                </a:solidFill>
                <a:cs typeface="DejaVu Sans"/>
              </a:rPr>
              <a:t>TOA</a:t>
            </a:r>
            <a:endParaRPr lang="de-DE">
              <a:cs typeface="DejaVu Sans"/>
            </a:endParaRPr>
          </a:p>
        </p:txBody>
      </p:sp>
      <p:cxnSp>
        <p:nvCxnSpPr>
          <p:cNvPr id="129" name="CustomShape 8"/>
          <p:cNvCxnSpPr>
            <a:cxnSpLocks noChangeShapeType="1"/>
          </p:cNvCxnSpPr>
          <p:nvPr/>
        </p:nvCxnSpPr>
        <p:spPr bwMode="auto">
          <a:xfrm flipV="1">
            <a:off x="3441700" y="2281238"/>
            <a:ext cx="3454400" cy="3076575"/>
          </a:xfrm>
          <a:prstGeom prst="straightConnector1">
            <a:avLst/>
          </a:prstGeom>
          <a:noFill/>
          <a:ln w="25560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30" name="CustomShape 9"/>
          <p:cNvCxnSpPr>
            <a:cxnSpLocks noChangeShapeType="1"/>
          </p:cNvCxnSpPr>
          <p:nvPr/>
        </p:nvCxnSpPr>
        <p:spPr bwMode="auto">
          <a:xfrm flipV="1">
            <a:off x="4043363" y="2233613"/>
            <a:ext cx="2370137" cy="1552575"/>
          </a:xfrm>
          <a:prstGeom prst="straightConnector1">
            <a:avLst/>
          </a:prstGeom>
          <a:noFill/>
          <a:ln w="25560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31" name="CustomShape 10"/>
          <p:cNvCxnSpPr>
            <a:cxnSpLocks noChangeShapeType="1"/>
          </p:cNvCxnSpPr>
          <p:nvPr/>
        </p:nvCxnSpPr>
        <p:spPr bwMode="auto">
          <a:xfrm flipV="1">
            <a:off x="3549650" y="4910138"/>
            <a:ext cx="2998788" cy="600075"/>
          </a:xfrm>
          <a:prstGeom prst="straightConnector1">
            <a:avLst/>
          </a:prstGeom>
          <a:noFill/>
          <a:ln w="25560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32" name="CustomShape 11"/>
          <p:cNvCxnSpPr>
            <a:cxnSpLocks noChangeShapeType="1"/>
          </p:cNvCxnSpPr>
          <p:nvPr/>
        </p:nvCxnSpPr>
        <p:spPr bwMode="auto">
          <a:xfrm>
            <a:off x="4060825" y="3919538"/>
            <a:ext cx="2352675" cy="812800"/>
          </a:xfrm>
          <a:prstGeom prst="straightConnector1">
            <a:avLst/>
          </a:prstGeom>
          <a:noFill/>
          <a:ln w="25560">
            <a:solidFill>
              <a:srgbClr val="00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Inhaltsplatzhalter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320800"/>
            <a:ext cx="7345363" cy="36734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40962" name="CustomShape 1"/>
          <p:cNvSpPr>
            <a:spLocks noChangeArrowheads="1"/>
          </p:cNvSpPr>
          <p:nvPr/>
        </p:nvSpPr>
        <p:spPr bwMode="auto">
          <a:xfrm>
            <a:off x="1211263" y="260350"/>
            <a:ext cx="8329612" cy="660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de-DE" sz="2400" b="1">
                <a:solidFill>
                  <a:schemeClr val="hlink"/>
                </a:solidFill>
                <a:cs typeface="DejaVu Sans"/>
              </a:rPr>
              <a:t>GHE – Quantification from existing satellites</a:t>
            </a:r>
            <a:endParaRPr lang="de-DE" sz="2400">
              <a:solidFill>
                <a:schemeClr val="hlink"/>
              </a:solidFill>
              <a:cs typeface="DejaVu Sans"/>
            </a:endParaRPr>
          </a:p>
        </p:txBody>
      </p:sp>
      <p:sp>
        <p:nvSpPr>
          <p:cNvPr id="40963" name="CustomShape 2"/>
          <p:cNvSpPr>
            <a:spLocks noChangeArrowheads="1"/>
          </p:cNvSpPr>
          <p:nvPr/>
        </p:nvSpPr>
        <p:spPr bwMode="auto">
          <a:xfrm>
            <a:off x="993775" y="4994275"/>
            <a:ext cx="7256463" cy="2919413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>
              <a:buFont typeface="Arial" charset="0"/>
              <a:buChar char="•"/>
            </a:pPr>
            <a:r>
              <a:rPr lang="de-DE" sz="3200">
                <a:solidFill>
                  <a:srgbClr val="404040"/>
                </a:solidFill>
                <a:cs typeface="DejaVu Sans"/>
              </a:rPr>
              <a:t> </a:t>
            </a:r>
            <a:endParaRPr lang="de-DE">
              <a:cs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CustomShape 1"/>
          <p:cNvSpPr>
            <a:spLocks noChangeArrowheads="1"/>
          </p:cNvSpPr>
          <p:nvPr/>
        </p:nvSpPr>
        <p:spPr bwMode="auto">
          <a:xfrm>
            <a:off x="1498600" y="246063"/>
            <a:ext cx="8329613" cy="661987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de-DE" sz="3200" b="1">
                <a:solidFill>
                  <a:schemeClr val="hlink"/>
                </a:solidFill>
                <a:cs typeface="DejaVu Sans"/>
              </a:rPr>
              <a:t>GHE – Quantification from TES </a:t>
            </a:r>
            <a:endParaRPr lang="de-DE">
              <a:solidFill>
                <a:schemeClr val="hlink"/>
              </a:solidFill>
              <a:cs typeface="DejaVu Sans"/>
            </a:endParaRPr>
          </a:p>
        </p:txBody>
      </p:sp>
      <p:sp>
        <p:nvSpPr>
          <p:cNvPr id="43010" name="CustomShape 2"/>
          <p:cNvSpPr>
            <a:spLocks noChangeArrowheads="1"/>
          </p:cNvSpPr>
          <p:nvPr/>
        </p:nvSpPr>
        <p:spPr bwMode="auto">
          <a:xfrm>
            <a:off x="5076825" y="1700213"/>
            <a:ext cx="378460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>
              <a:buFont typeface="Arial" charset="0"/>
              <a:buChar char="•"/>
            </a:pPr>
            <a:r>
              <a:rPr lang="de-DE" sz="2000">
                <a:solidFill>
                  <a:srgbClr val="000000"/>
                </a:solidFill>
                <a:cs typeface="DejaVu Sans"/>
              </a:rPr>
              <a:t> LWU</a:t>
            </a:r>
            <a:r>
              <a:rPr lang="de-DE" sz="2000" baseline="-25000">
                <a:solidFill>
                  <a:srgbClr val="000000"/>
                </a:solidFill>
                <a:cs typeface="DejaVu Sans"/>
              </a:rPr>
              <a:t>TOA</a:t>
            </a:r>
            <a:r>
              <a:rPr lang="de-DE" sz="2000">
                <a:solidFill>
                  <a:srgbClr val="000000"/>
                </a:solidFill>
                <a:cs typeface="DejaVu Sans"/>
              </a:rPr>
              <a:t> as measured </a:t>
            </a:r>
          </a:p>
          <a:p>
            <a:pPr>
              <a:buFont typeface="Arial" charset="0"/>
              <a:buNone/>
            </a:pPr>
            <a:r>
              <a:rPr lang="de-DE" sz="2000">
                <a:solidFill>
                  <a:srgbClr val="000000"/>
                </a:solidFill>
                <a:cs typeface="DejaVu Sans"/>
              </a:rPr>
              <a:t>  from satellite (TES)</a:t>
            </a:r>
          </a:p>
          <a:p>
            <a:pPr>
              <a:buFont typeface="Arial" charset="0"/>
              <a:buNone/>
            </a:pPr>
            <a:endParaRPr lang="de-DE" sz="2000">
              <a:cs typeface="DejaVu Sans"/>
            </a:endParaRPr>
          </a:p>
          <a:p>
            <a:pPr>
              <a:buFont typeface="Arial" charset="0"/>
              <a:buChar char="•"/>
            </a:pPr>
            <a:r>
              <a:rPr lang="de-DE" sz="2000">
                <a:solidFill>
                  <a:srgbClr val="000000"/>
                </a:solidFill>
                <a:cs typeface="DejaVu Sans"/>
              </a:rPr>
              <a:t> LWU</a:t>
            </a:r>
            <a:r>
              <a:rPr lang="de-DE" sz="2000" baseline="-25000">
                <a:solidFill>
                  <a:srgbClr val="000000"/>
                </a:solidFill>
                <a:cs typeface="DejaVu Sans"/>
              </a:rPr>
              <a:t>surface</a:t>
            </a:r>
            <a:r>
              <a:rPr lang="de-DE" sz="2000">
                <a:solidFill>
                  <a:srgbClr val="000000"/>
                </a:solidFill>
                <a:cs typeface="DejaVu Sans"/>
              </a:rPr>
              <a:t> approximated using</a:t>
            </a:r>
          </a:p>
          <a:p>
            <a:pPr>
              <a:buFont typeface="Arial" charset="0"/>
              <a:buNone/>
            </a:pPr>
            <a:r>
              <a:rPr lang="de-DE" sz="2000">
                <a:solidFill>
                  <a:srgbClr val="000000"/>
                </a:solidFill>
                <a:cs typeface="DejaVu Sans"/>
              </a:rPr>
              <a:t>  brightness Tin window</a:t>
            </a:r>
            <a:endParaRPr lang="de-DE" sz="2000">
              <a:cs typeface="DejaVu Sans"/>
            </a:endParaRPr>
          </a:p>
          <a:p>
            <a:endParaRPr lang="de-DE" sz="2000">
              <a:solidFill>
                <a:srgbClr val="000000"/>
              </a:solidFill>
              <a:cs typeface="DejaVu Sans"/>
            </a:endParaRPr>
          </a:p>
        </p:txBody>
      </p:sp>
      <p:pic>
        <p:nvPicPr>
          <p:cNvPr id="43011" name="Inhaltsplatzhalter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1341438"/>
            <a:ext cx="4824413" cy="463391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nhaltsplatzhalter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450" y="858838"/>
            <a:ext cx="8647113" cy="5691187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45058" name="CustomShape 1"/>
          <p:cNvSpPr>
            <a:spLocks noChangeArrowheads="1"/>
          </p:cNvSpPr>
          <p:nvPr/>
        </p:nvSpPr>
        <p:spPr bwMode="auto">
          <a:xfrm>
            <a:off x="1293813" y="176213"/>
            <a:ext cx="8678862" cy="660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r>
              <a:rPr lang="de-DE" sz="2800" b="1">
                <a:solidFill>
                  <a:schemeClr val="hlink"/>
                </a:solidFill>
                <a:cs typeface="DejaVu Sans"/>
              </a:rPr>
              <a:t>GHE of CO</a:t>
            </a:r>
            <a:r>
              <a:rPr lang="de-DE" sz="2800" b="1" baseline="-25000">
                <a:solidFill>
                  <a:schemeClr val="hlink"/>
                </a:solidFill>
                <a:cs typeface="DejaVu Sans"/>
              </a:rPr>
              <a:t>2</a:t>
            </a:r>
            <a:r>
              <a:rPr lang="de-DE" sz="2800" b="1">
                <a:solidFill>
                  <a:schemeClr val="hlink"/>
                </a:solidFill>
                <a:cs typeface="DejaVu Sans"/>
              </a:rPr>
              <a:t> – measured from Satellite</a:t>
            </a:r>
            <a:endParaRPr lang="de-DE" sz="2800">
              <a:solidFill>
                <a:schemeClr val="hlink"/>
              </a:solidFill>
              <a:cs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798</Words>
  <PresentationFormat>Bildschirmpräsentation (4:3)</PresentationFormat>
  <Paragraphs>187</Paragraphs>
  <Slides>24</Slides>
  <Notes>21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Entwurfsvorlage</vt:lpstr>
      </vt:variant>
      <vt:variant>
        <vt:i4>4</vt:i4>
      </vt:variant>
      <vt:variant>
        <vt:lpstr>Folientitel</vt:lpstr>
      </vt:variant>
      <vt:variant>
        <vt:i4>24</vt:i4>
      </vt:variant>
    </vt:vector>
  </HeadingPairs>
  <TitlesOfParts>
    <vt:vector size="33" baseType="lpstr">
      <vt:lpstr>Arial</vt:lpstr>
      <vt:lpstr>DejaVu Sans</vt:lpstr>
      <vt:lpstr>Times New Roman</vt:lpstr>
      <vt:lpstr>Symbol</vt:lpstr>
      <vt:lpstr>StarSymbol</vt:lpstr>
      <vt:lpstr>Office Theme</vt:lpstr>
      <vt:lpstr>Office Theme</vt:lpstr>
      <vt:lpstr>Office Theme</vt:lpstr>
      <vt:lpstr>Office Theme</vt:lpstr>
      <vt:lpstr>Folie 1</vt:lpstr>
      <vt:lpstr>Folie 2</vt:lpstr>
      <vt:lpstr>Folie 3</vt:lpstr>
      <vt:lpstr>Folie 4</vt:lpstr>
      <vt:lpstr>Folie 5</vt:lpstr>
      <vt:lpstr>Folie 6</vt:lpstr>
      <vt:lpstr>Folie 7</vt:lpstr>
      <vt:lpstr>Folie 8</vt:lpstr>
      <vt:lpstr>Folie 9</vt:lpstr>
      <vt:lpstr>Folie 10</vt:lpstr>
      <vt:lpstr>Folie 11</vt:lpstr>
      <vt:lpstr>Folie 12</vt:lpstr>
      <vt:lpstr>Folie 13</vt:lpstr>
      <vt:lpstr>Folie 14</vt:lpstr>
      <vt:lpstr>Folie 15</vt:lpstr>
      <vt:lpstr>Folie 16</vt:lpstr>
      <vt:lpstr>Folie 17</vt:lpstr>
      <vt:lpstr>Folie 18</vt:lpstr>
      <vt:lpstr>Folie 19</vt:lpstr>
      <vt:lpstr>Folie 20</vt:lpstr>
      <vt:lpstr>Folie 21</vt:lpstr>
      <vt:lpstr>Folie 22</vt:lpstr>
      <vt:lpstr>Folie 23</vt:lpstr>
      <vt:lpstr>Folie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jnotholt</cp:lastModifiedBy>
  <cp:revision>27</cp:revision>
  <dcterms:modified xsi:type="dcterms:W3CDTF">2015-06-10T14:10:42Z</dcterms:modified>
</cp:coreProperties>
</file>