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38"/>
  </p:notesMasterIdLst>
  <p:handoutMasterIdLst>
    <p:handoutMasterId r:id="rId39"/>
  </p:handoutMasterIdLst>
  <p:sldIdLst>
    <p:sldId id="436" r:id="rId2"/>
    <p:sldId id="513" r:id="rId3"/>
    <p:sldId id="522" r:id="rId4"/>
    <p:sldId id="515" r:id="rId5"/>
    <p:sldId id="512" r:id="rId6"/>
    <p:sldId id="443" r:id="rId7"/>
    <p:sldId id="440" r:id="rId8"/>
    <p:sldId id="502" r:id="rId9"/>
    <p:sldId id="444" r:id="rId10"/>
    <p:sldId id="504" r:id="rId11"/>
    <p:sldId id="450" r:id="rId12"/>
    <p:sldId id="451" r:id="rId13"/>
    <p:sldId id="505" r:id="rId14"/>
    <p:sldId id="506" r:id="rId15"/>
    <p:sldId id="455" r:id="rId16"/>
    <p:sldId id="516" r:id="rId17"/>
    <p:sldId id="507" r:id="rId18"/>
    <p:sldId id="517" r:id="rId19"/>
    <p:sldId id="518" r:id="rId20"/>
    <p:sldId id="459" r:id="rId21"/>
    <p:sldId id="491" r:id="rId22"/>
    <p:sldId id="520" r:id="rId23"/>
    <p:sldId id="508" r:id="rId24"/>
    <p:sldId id="467" r:id="rId25"/>
    <p:sldId id="457" r:id="rId26"/>
    <p:sldId id="460" r:id="rId27"/>
    <p:sldId id="462" r:id="rId28"/>
    <p:sldId id="465" r:id="rId29"/>
    <p:sldId id="521" r:id="rId30"/>
    <p:sldId id="448" r:id="rId31"/>
    <p:sldId id="471" r:id="rId32"/>
    <p:sldId id="499" r:id="rId33"/>
    <p:sldId id="511" r:id="rId34"/>
    <p:sldId id="469" r:id="rId35"/>
    <p:sldId id="458" r:id="rId36"/>
    <p:sldId id="472" r:id="rId37"/>
  </p:sldIdLst>
  <p:sldSz cx="9144000" cy="6858000" type="screen4x3"/>
  <p:notesSz cx="9926638" cy="6797675"/>
  <p:defaultTextStyle>
    <a:defPPr>
      <a:defRPr lang="en-AU"/>
    </a:defPPr>
    <a:lvl1pPr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33CC33"/>
    <a:srgbClr val="663300"/>
    <a:srgbClr val="3399FF"/>
    <a:srgbClr val="00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85" autoAdjust="0"/>
    <p:restoredTop sz="90929"/>
  </p:normalViewPr>
  <p:slideViewPr>
    <p:cSldViewPr snapToGrid="0">
      <p:cViewPr varScale="1">
        <p:scale>
          <a:sx n="67" d="100"/>
          <a:sy n="67" d="100"/>
        </p:scale>
        <p:origin x="-12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1" d="100"/>
        <a:sy n="7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283528" cy="323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09" tIns="45954" rIns="91909" bIns="45954" numCol="1" anchor="t" anchorCtr="0" compatLnSpc="1">
            <a:prstTxWarp prst="textNoShape">
              <a:avLst/>
            </a:prstTxWarp>
          </a:bodyPr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01537" y="0"/>
            <a:ext cx="4283528" cy="323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09" tIns="45954" rIns="91909" bIns="4595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460224"/>
            <a:ext cx="4283528" cy="32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09" tIns="45954" rIns="91909" bIns="45954" numCol="1" anchor="b" anchorCtr="0" compatLnSpc="1">
            <a:prstTxWarp prst="textNoShape">
              <a:avLst/>
            </a:prstTxWarp>
          </a:bodyPr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01537" y="6460224"/>
            <a:ext cx="4283528" cy="32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09" tIns="45954" rIns="91909" bIns="4595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9D7B279A-6D11-4602-AD69-C1037D4B7CD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3074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08016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54215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18494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60472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06135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38853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38853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38853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07427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45277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91124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8425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71410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07116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03223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56694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48276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4097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34185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21102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6467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29463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3772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34185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45648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41337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5747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8921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80550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46358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6253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6583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0539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98463" y="2914650"/>
            <a:ext cx="8229600" cy="52388"/>
          </a:xfrm>
          <a:prstGeom prst="rect">
            <a:avLst/>
          </a:prstGeom>
          <a:gradFill rotWithShape="0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AU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685074" y="470082"/>
            <a:ext cx="7721600" cy="1993718"/>
          </a:xfrm>
        </p:spPr>
        <p:txBody>
          <a:bodyPr/>
          <a:lstStyle>
            <a:lvl1pPr>
              <a:defRPr/>
            </a:lvl1pPr>
          </a:lstStyle>
          <a:p>
            <a:r>
              <a:rPr lang="en-AU" dirty="0"/>
              <a:t>Click to edit Master title style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189151"/>
            <a:ext cx="6502400" cy="2679837"/>
          </a:xfrm>
        </p:spPr>
        <p:txBody>
          <a:bodyPr/>
          <a:lstStyle>
            <a:lvl1pPr marL="0" indent="0" algn="ctr">
              <a:buFont typeface="Monotype Sorts" charset="2"/>
              <a:buNone/>
              <a:defRPr/>
            </a:lvl1pPr>
          </a:lstStyle>
          <a:p>
            <a:r>
              <a:rPr lang="en-AU"/>
              <a:t>Click to edit Master subtitle style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0530E-A437-4258-8CA2-FD224DBEE6A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4244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E8D3EE-140C-4804-811D-BF7F8B5D425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5250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266700"/>
            <a:ext cx="2063750" cy="5524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66700"/>
            <a:ext cx="6038850" cy="5524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0C5AC-F66F-4077-9043-291BDAE80E4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190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7BEFC-EA80-4D1B-A644-2047AAC65F3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0758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5D6E19-1FB4-4DCE-873F-A9CC13B8079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6930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600" y="1676400"/>
            <a:ext cx="4000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5500" y="1676400"/>
            <a:ext cx="4000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3C9D5B-5395-45EC-88D3-276309FDCA6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2958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14EF9-D2F3-4A3E-83C2-0FD265758A9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7114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57F841-8F29-4B38-BE77-3C705C6A0E7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5575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B5018-B9E1-457D-A5C1-758241A3C73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5964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46C65-6363-4CFB-8B83-D31EFDC2585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3155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C87F9-0593-45C2-9E4E-7394BD41BD3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8142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1200" y="6276975"/>
            <a:ext cx="1828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49600" y="627697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04000" y="6276975"/>
            <a:ext cx="1828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F81C09BD-DBDD-48B7-B03C-03740E453D6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66700"/>
            <a:ext cx="82550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2600" y="1676400"/>
            <a:ext cx="8153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431800" y="1449388"/>
            <a:ext cx="8229600" cy="52387"/>
          </a:xfrm>
          <a:prstGeom prst="rect">
            <a:avLst/>
          </a:prstGeom>
          <a:gradFill rotWithShape="0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Monotype Sorts" charset="2"/>
        <a:buChar char="u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Monotype Sorts" charset="2"/>
        <a:buChar char="l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3CC33"/>
        </a:buClr>
        <a:buSzPct val="50000"/>
        <a:buFont typeface="Monotype Sorts" charset="2"/>
        <a:buChar char="l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Monotype Sorts" charset="2"/>
        <a:buChar char="l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91559" y="625724"/>
            <a:ext cx="7721600" cy="1650548"/>
          </a:xfrm>
        </p:spPr>
        <p:txBody>
          <a:bodyPr/>
          <a:lstStyle/>
          <a:p>
            <a:r>
              <a:rPr lang="en-AU" dirty="0" smtClean="0"/>
              <a:t>Long open </a:t>
            </a:r>
            <a:r>
              <a:rPr lang="en-AU" dirty="0"/>
              <a:t>path </a:t>
            </a:r>
            <a:r>
              <a:rPr lang="en-AU" dirty="0" smtClean="0"/>
              <a:t>Fourier transform spectroscopy </a:t>
            </a:r>
            <a:r>
              <a:rPr lang="en-AU" dirty="0"/>
              <a:t>measurements of greenhouse </a:t>
            </a:r>
            <a:r>
              <a:rPr lang="en-AU" dirty="0" smtClean="0"/>
              <a:t>gases in the Near-IR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685800" y="3312828"/>
            <a:ext cx="7629525" cy="2453860"/>
          </a:xfrm>
        </p:spPr>
        <p:txBody>
          <a:bodyPr/>
          <a:lstStyle/>
          <a:p>
            <a:r>
              <a:rPr lang="en-AU" dirty="0" smtClean="0"/>
              <a:t>David Griffith</a:t>
            </a:r>
          </a:p>
          <a:p>
            <a:r>
              <a:rPr lang="en-AU" i="1" dirty="0" smtClean="0"/>
              <a:t>University of Wollongong, Australia</a:t>
            </a:r>
          </a:p>
          <a:p>
            <a:r>
              <a:rPr lang="en-AU" dirty="0" smtClean="0"/>
              <a:t>&amp;</a:t>
            </a:r>
          </a:p>
          <a:p>
            <a:r>
              <a:rPr lang="en-AU" dirty="0"/>
              <a:t>Denis </a:t>
            </a:r>
            <a:r>
              <a:rPr lang="en-AU" dirty="0" err="1" smtClean="0"/>
              <a:t>Pöhler</a:t>
            </a:r>
            <a:r>
              <a:rPr lang="en-AU" dirty="0" smtClean="0"/>
              <a:t>, </a:t>
            </a:r>
            <a:r>
              <a:rPr lang="en-AU" dirty="0"/>
              <a:t>Stefan </a:t>
            </a:r>
            <a:r>
              <a:rPr lang="en-AU" dirty="0" smtClean="0"/>
              <a:t>Schmitt, </a:t>
            </a:r>
            <a:r>
              <a:rPr lang="en-AU" dirty="0"/>
              <a:t>Sam Hammer, </a:t>
            </a:r>
            <a:r>
              <a:rPr lang="en-AU" dirty="0" err="1"/>
              <a:t>Sanam</a:t>
            </a:r>
            <a:r>
              <a:rPr lang="en-AU" dirty="0"/>
              <a:t> </a:t>
            </a:r>
            <a:r>
              <a:rPr lang="en-AU" dirty="0" err="1"/>
              <a:t>Vardag</a:t>
            </a:r>
            <a:r>
              <a:rPr lang="en-AU" dirty="0"/>
              <a:t>,  </a:t>
            </a:r>
            <a:r>
              <a:rPr lang="en-AU" dirty="0" err="1"/>
              <a:t>Ingeborg</a:t>
            </a:r>
            <a:r>
              <a:rPr lang="en-AU" dirty="0"/>
              <a:t> </a:t>
            </a:r>
            <a:r>
              <a:rPr lang="en-AU" dirty="0" smtClean="0"/>
              <a:t>Levin, and </a:t>
            </a:r>
            <a:r>
              <a:rPr lang="en-AU" dirty="0"/>
              <a:t>Ulrich </a:t>
            </a:r>
            <a:r>
              <a:rPr lang="en-AU" dirty="0" smtClean="0"/>
              <a:t>Platt</a:t>
            </a:r>
          </a:p>
          <a:p>
            <a:r>
              <a:rPr lang="en-AU" i="1" dirty="0" smtClean="0"/>
              <a:t>University of Heidelberg, </a:t>
            </a:r>
            <a:r>
              <a:rPr lang="en-AU" i="1" dirty="0" smtClean="0"/>
              <a:t>Germany</a:t>
            </a:r>
            <a:endParaRPr lang="en-AU" i="1" dirty="0" smtClean="0"/>
          </a:p>
        </p:txBody>
      </p:sp>
      <p:pic>
        <p:nvPicPr>
          <p:cNvPr id="4" name="Picture 3" descr="UowLonghandPM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4723" y="6112656"/>
            <a:ext cx="2030187" cy="5694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28950" y="6312727"/>
            <a:ext cx="3861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TCCON/NDACC Toronto June 2015</a:t>
            </a:r>
            <a:endParaRPr lang="en-AU" sz="18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1" y="5778948"/>
            <a:ext cx="914400" cy="90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32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415" y="1368984"/>
            <a:ext cx="8840379" cy="536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NIR long path spectrum</a:t>
            </a:r>
            <a:br>
              <a:rPr lang="en-AU" dirty="0" smtClean="0"/>
            </a:br>
            <a:r>
              <a:rPr lang="en-AU" sz="2400" dirty="0" smtClean="0"/>
              <a:t>3.1 km return path IUP - </a:t>
            </a:r>
            <a:r>
              <a:rPr lang="en-AU" sz="2400" dirty="0" err="1" smtClean="0"/>
              <a:t>Philosophen</a:t>
            </a:r>
            <a:r>
              <a:rPr lang="en-AU" sz="2400" dirty="0" smtClean="0"/>
              <a:t> </a:t>
            </a:r>
            <a:r>
              <a:rPr lang="en-AU" sz="2400" dirty="0" err="1" smtClean="0"/>
              <a:t>Weg</a:t>
            </a:r>
            <a:endParaRPr lang="en-A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562932" y="2246589"/>
            <a:ext cx="1265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Weak CO</a:t>
            </a:r>
            <a:r>
              <a:rPr lang="en-AU" sz="1800" baseline="-25000" dirty="0" smtClean="0"/>
              <a:t>2</a:t>
            </a:r>
            <a:endParaRPr lang="en-AU" sz="1800" dirty="0" smtClean="0"/>
          </a:p>
        </p:txBody>
      </p:sp>
      <p:cxnSp>
        <p:nvCxnSpPr>
          <p:cNvPr id="5" name="Straight Arrow Connector 4"/>
          <p:cNvCxnSpPr>
            <a:stCxn id="3" idx="1"/>
          </p:cNvCxnSpPr>
          <p:nvPr/>
        </p:nvCxnSpPr>
        <p:spPr bwMode="auto">
          <a:xfrm flipH="1" flipV="1">
            <a:off x="4731660" y="2246589"/>
            <a:ext cx="831272" cy="184666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Rectangle 6"/>
          <p:cNvSpPr/>
          <p:nvPr/>
        </p:nvSpPr>
        <p:spPr bwMode="auto">
          <a:xfrm>
            <a:off x="2480704" y="2615921"/>
            <a:ext cx="518650" cy="1800436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38599" y="2158819"/>
            <a:ext cx="8643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Strong</a:t>
            </a:r>
          </a:p>
          <a:p>
            <a:r>
              <a:rPr lang="en-AU" sz="1800" dirty="0" smtClean="0"/>
              <a:t>CO</a:t>
            </a:r>
            <a:r>
              <a:rPr lang="en-AU" sz="1800" baseline="-25000" dirty="0" smtClean="0"/>
              <a:t>2</a:t>
            </a:r>
            <a:endParaRPr lang="en-AU" sz="1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857328" y="6468537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400" dirty="0" smtClean="0"/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9158" y="6465501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400" dirty="0" smtClean="0"/>
              <a:t>1.6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30224" y="6468537"/>
            <a:ext cx="811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400" dirty="0" smtClean="0"/>
              <a:t>Microns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92780" y="6479496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400" dirty="0" smtClean="0"/>
              <a:t>1.25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98980" y="6479496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400" dirty="0" smtClean="0"/>
              <a:t>2.5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20061" y="1789487"/>
            <a:ext cx="71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800" dirty="0" smtClean="0"/>
              <a:t>CH</a:t>
            </a:r>
            <a:r>
              <a:rPr lang="en-AU" sz="1800" baseline="-25000" dirty="0" smtClean="0"/>
              <a:t>4</a:t>
            </a:r>
            <a:endParaRPr lang="en-AU" sz="1800" dirty="0" smtClean="0"/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 flipV="1">
            <a:off x="4611200" y="1864794"/>
            <a:ext cx="951732" cy="92332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Rectangle 16"/>
          <p:cNvSpPr/>
          <p:nvPr/>
        </p:nvSpPr>
        <p:spPr bwMode="auto">
          <a:xfrm>
            <a:off x="4057650" y="1620061"/>
            <a:ext cx="476250" cy="489466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30224" y="3161148"/>
            <a:ext cx="449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O</a:t>
            </a:r>
            <a:r>
              <a:rPr lang="en-AU" sz="1800" baseline="-25000" dirty="0" smtClean="0"/>
              <a:t>2</a:t>
            </a:r>
            <a:endParaRPr lang="en-AU" sz="1800" dirty="0" smtClean="0"/>
          </a:p>
        </p:txBody>
      </p:sp>
      <p:cxnSp>
        <p:nvCxnSpPr>
          <p:cNvPr id="20" name="Straight Arrow Connector 19"/>
          <p:cNvCxnSpPr/>
          <p:nvPr/>
        </p:nvCxnSpPr>
        <p:spPr bwMode="auto">
          <a:xfrm flipH="1">
            <a:off x="7057176" y="3516139"/>
            <a:ext cx="355302" cy="355470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5" name="Rectangle 14"/>
          <p:cNvSpPr/>
          <p:nvPr/>
        </p:nvSpPr>
        <p:spPr bwMode="auto">
          <a:xfrm>
            <a:off x="6600150" y="3948596"/>
            <a:ext cx="457026" cy="935522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46366" y="6468537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400" dirty="0" smtClean="0"/>
              <a:t>1.4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99354" y="5429250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H</a:t>
            </a:r>
            <a:r>
              <a:rPr lang="en-AU" sz="1800" baseline="-25000" dirty="0" smtClean="0"/>
              <a:t>2</a:t>
            </a:r>
            <a:r>
              <a:rPr lang="en-AU" sz="1800" dirty="0" smtClean="0"/>
              <a:t>O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04727" y="5392221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H</a:t>
            </a:r>
            <a:r>
              <a:rPr lang="en-AU" sz="1800" baseline="-25000" dirty="0" smtClean="0"/>
              <a:t>2</a:t>
            </a:r>
            <a:r>
              <a:rPr lang="en-AU" sz="1800" dirty="0" smtClean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04741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" y="1481189"/>
            <a:ext cx="8901113" cy="492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“Strong” CO</a:t>
            </a:r>
            <a:r>
              <a:rPr lang="en-AU" baseline="-25000" dirty="0" smtClean="0"/>
              <a:t>2</a:t>
            </a:r>
            <a:r>
              <a:rPr lang="en-AU" dirty="0" smtClean="0"/>
              <a:t> band 4900-5000 cm</a:t>
            </a:r>
            <a:r>
              <a:rPr lang="en-AU" baseline="30000" dirty="0" smtClean="0"/>
              <a:t>-1</a:t>
            </a:r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2778826" y="5082639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CO</a:t>
            </a:r>
            <a:r>
              <a:rPr lang="en-AU" sz="1800" baseline="-25000" dirty="0" smtClean="0"/>
              <a:t>2</a:t>
            </a:r>
            <a:endParaRPr lang="en-AU" sz="1800" dirty="0" smtClean="0"/>
          </a:p>
        </p:txBody>
      </p:sp>
      <p:cxnSp>
        <p:nvCxnSpPr>
          <p:cNvPr id="5" name="Straight Arrow Connector 4"/>
          <p:cNvCxnSpPr/>
          <p:nvPr/>
        </p:nvCxnSpPr>
        <p:spPr bwMode="auto">
          <a:xfrm flipV="1">
            <a:off x="3086763" y="3942608"/>
            <a:ext cx="0" cy="1009402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 flipV="1">
            <a:off x="3610099" y="4857008"/>
            <a:ext cx="1365662" cy="410297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8110847" y="2565070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H</a:t>
            </a:r>
            <a:r>
              <a:rPr lang="en-AU" sz="1800" baseline="-25000" dirty="0" smtClean="0"/>
              <a:t>2</a:t>
            </a:r>
            <a:r>
              <a:rPr lang="en-AU" sz="1800" dirty="0" smtClean="0"/>
              <a:t>O</a:t>
            </a:r>
          </a:p>
        </p:txBody>
      </p:sp>
      <p:cxnSp>
        <p:nvCxnSpPr>
          <p:cNvPr id="10" name="Straight Arrow Connector 9"/>
          <p:cNvCxnSpPr/>
          <p:nvPr/>
        </p:nvCxnSpPr>
        <p:spPr bwMode="auto">
          <a:xfrm flipH="1">
            <a:off x="7802088" y="2934402"/>
            <a:ext cx="498764" cy="758824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6305797" y="1506136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CO</a:t>
            </a:r>
            <a:r>
              <a:rPr lang="en-AU" sz="1800" baseline="-25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2</a:t>
            </a:r>
            <a:endParaRPr lang="en-AU" sz="1800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6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CH</a:t>
            </a:r>
            <a:r>
              <a:rPr lang="en-AU" baseline="-25000" dirty="0" smtClean="0"/>
              <a:t>4 </a:t>
            </a:r>
            <a:r>
              <a:rPr lang="en-AU" dirty="0" smtClean="0"/>
              <a:t>is weaker…</a:t>
            </a:r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7647709" y="2171988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CH</a:t>
            </a:r>
            <a:r>
              <a:rPr lang="en-AU" sz="1800" baseline="-25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4</a:t>
            </a:r>
            <a:endParaRPr lang="en-AU" sz="1800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747508"/>
            <a:ext cx="8610600" cy="475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834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</a:t>
            </a:r>
            <a:r>
              <a:rPr lang="en-AU" baseline="-25000" dirty="0" smtClean="0"/>
              <a:t>2</a:t>
            </a:r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7363839" y="2091447"/>
            <a:ext cx="449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b="1" dirty="0" smtClean="0">
                <a:solidFill>
                  <a:srgbClr val="0000FF"/>
                </a:solidFill>
              </a:rPr>
              <a:t>O</a:t>
            </a:r>
            <a:r>
              <a:rPr lang="en-AU" sz="1800" b="1" baseline="-25000" dirty="0" smtClean="0">
                <a:solidFill>
                  <a:srgbClr val="0000FF"/>
                </a:solidFill>
              </a:rPr>
              <a:t>2</a:t>
            </a:r>
            <a:endParaRPr lang="en-AU" sz="1800" b="1" dirty="0" smtClean="0">
              <a:solidFill>
                <a:srgbClr val="0000FF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119" y="1421488"/>
            <a:ext cx="8786813" cy="529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916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dirty="0" smtClean="0"/>
              <a:t>Spectrum analysis : MALT least squares fit</a:t>
            </a:r>
            <a:br>
              <a:rPr lang="en-AU" altLang="en-US" dirty="0" smtClean="0"/>
            </a:br>
            <a:r>
              <a:rPr lang="en-AU" altLang="en-US" dirty="0" smtClean="0"/>
              <a:t>CO</a:t>
            </a:r>
            <a:r>
              <a:rPr lang="en-AU" altLang="en-US" baseline="-25000" dirty="0" smtClean="0"/>
              <a:t>2</a:t>
            </a:r>
            <a:endParaRPr lang="en-AU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91" y="1343025"/>
            <a:ext cx="8051800" cy="551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14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dirty="0" smtClean="0"/>
              <a:t>Spectrum analysis : O</a:t>
            </a:r>
            <a:r>
              <a:rPr lang="en-AU" altLang="en-US" baseline="-25000" dirty="0" smtClean="0"/>
              <a:t>2</a:t>
            </a:r>
            <a:endParaRPr lang="en-AU" alt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98" y="1167624"/>
            <a:ext cx="8051800" cy="551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28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ILS:  short path H</a:t>
            </a:r>
            <a:r>
              <a:rPr lang="en-AU" baseline="-25000" dirty="0" smtClean="0"/>
              <a:t>2</a:t>
            </a:r>
            <a:r>
              <a:rPr lang="en-AU" dirty="0" smtClean="0"/>
              <a:t>O</a:t>
            </a:r>
            <a:br>
              <a:rPr lang="en-AU" dirty="0" smtClean="0"/>
            </a:br>
            <a:r>
              <a:rPr lang="en-AU" sz="2000" dirty="0"/>
              <a:t>Fit </a:t>
            </a:r>
            <a:r>
              <a:rPr lang="en-AU" sz="2000" dirty="0" smtClean="0"/>
              <a:t>H</a:t>
            </a:r>
            <a:r>
              <a:rPr lang="en-AU" sz="2000" baseline="-25000" dirty="0" smtClean="0"/>
              <a:t>2</a:t>
            </a:r>
            <a:r>
              <a:rPr lang="en-AU" sz="2000" dirty="0" smtClean="0"/>
              <a:t>O  7000-7400 cm</a:t>
            </a:r>
            <a:r>
              <a:rPr lang="en-AU" sz="2000" baseline="30000" dirty="0" smtClean="0"/>
              <a:t>-1  </a:t>
            </a:r>
            <a:r>
              <a:rPr lang="en-AU" sz="2000" dirty="0" smtClean="0"/>
              <a:t>(Frey</a:t>
            </a:r>
            <a:r>
              <a:rPr lang="en-AU" sz="2000" dirty="0"/>
              <a:t>, </a:t>
            </a:r>
            <a:r>
              <a:rPr lang="en-AU" sz="2000" dirty="0" err="1"/>
              <a:t>Hase</a:t>
            </a:r>
            <a:r>
              <a:rPr lang="en-AU" sz="2000" dirty="0"/>
              <a:t> et al., AMTD </a:t>
            </a:r>
            <a:r>
              <a:rPr lang="en-AU" sz="2000" dirty="0" smtClean="0"/>
              <a:t>2015)</a:t>
            </a:r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6" y="1703387"/>
            <a:ext cx="6073941" cy="347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4914900" y="4253932"/>
            <a:ext cx="4061887" cy="2604068"/>
            <a:chOff x="4914900" y="4253932"/>
            <a:chExt cx="4061887" cy="2604068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4900" y="4253932"/>
              <a:ext cx="3959225" cy="26040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</p:pic>
        <p:sp>
          <p:nvSpPr>
            <p:cNvPr id="5" name="TextBox 4"/>
            <p:cNvSpPr txBox="1"/>
            <p:nvPr/>
          </p:nvSpPr>
          <p:spPr>
            <a:xfrm>
              <a:off x="7586663" y="4786313"/>
              <a:ext cx="139012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AU" sz="1800" dirty="0" smtClean="0"/>
                <a:t>Hamming</a:t>
              </a:r>
            </a:p>
            <a:p>
              <a:pPr algn="l"/>
              <a:r>
                <a:rPr lang="en-AU" sz="1800" dirty="0" err="1" smtClean="0"/>
                <a:t>Apodisation</a:t>
              </a:r>
              <a:endParaRPr lang="en-AU" sz="1800" dirty="0" smtClean="0"/>
            </a:p>
            <a:p>
              <a:pPr algn="l"/>
              <a:r>
                <a:rPr lang="en-AU" sz="1800" dirty="0" smtClean="0"/>
                <a:t>ME ~ 0.7</a:t>
              </a:r>
              <a:endParaRPr lang="en-AU" sz="1800" dirty="0" smtClean="0"/>
            </a:p>
          </p:txBody>
        </p:sp>
      </p:grp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5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</a:t>
            </a:r>
            <a:r>
              <a:rPr lang="en-AU" baseline="-25000" dirty="0" smtClean="0"/>
              <a:t>2</a:t>
            </a:r>
            <a:r>
              <a:rPr lang="en-AU" dirty="0"/>
              <a:t> </a:t>
            </a:r>
            <a:r>
              <a:rPr lang="en-AU" dirty="0" smtClean="0"/>
              <a:t>and temperature</a:t>
            </a:r>
            <a:endParaRPr lang="en-AU" sz="24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63" y="1452563"/>
            <a:ext cx="8685213" cy="54054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cxnSp>
        <p:nvCxnSpPr>
          <p:cNvPr id="4" name="Straight Connector 3"/>
          <p:cNvCxnSpPr/>
          <p:nvPr/>
        </p:nvCxnSpPr>
        <p:spPr bwMode="auto">
          <a:xfrm>
            <a:off x="1228725" y="3414713"/>
            <a:ext cx="7143750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87028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</a:t>
            </a:r>
            <a:r>
              <a:rPr lang="en-AU" baseline="-25000" dirty="0" smtClean="0"/>
              <a:t>2</a:t>
            </a:r>
            <a:r>
              <a:rPr lang="en-AU" dirty="0"/>
              <a:t> </a:t>
            </a:r>
            <a:r>
              <a:rPr lang="en-AU" dirty="0" smtClean="0"/>
              <a:t>and temperature</a:t>
            </a:r>
            <a:endParaRPr lang="en-AU" sz="240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452563"/>
            <a:ext cx="8685213" cy="54054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cxnSp>
        <p:nvCxnSpPr>
          <p:cNvPr id="5" name="Straight Connector 4"/>
          <p:cNvCxnSpPr/>
          <p:nvPr/>
        </p:nvCxnSpPr>
        <p:spPr bwMode="auto">
          <a:xfrm>
            <a:off x="1228725" y="3414713"/>
            <a:ext cx="7143750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35685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</a:t>
            </a:r>
            <a:r>
              <a:rPr lang="en-AU" baseline="-25000" dirty="0" smtClean="0"/>
              <a:t>2</a:t>
            </a:r>
            <a:r>
              <a:rPr lang="en-AU" dirty="0"/>
              <a:t> </a:t>
            </a:r>
            <a:r>
              <a:rPr lang="en-AU" dirty="0" smtClean="0"/>
              <a:t>and temperature</a:t>
            </a:r>
            <a:endParaRPr lang="en-A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1452562"/>
            <a:ext cx="8685213" cy="540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85937" y="3476327"/>
            <a:ext cx="368562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en-AU" sz="2400" dirty="0" smtClean="0"/>
              <a:t>Mean O</a:t>
            </a:r>
            <a:r>
              <a:rPr lang="en-AU" sz="2400" baseline="-25000" dirty="0" smtClean="0"/>
              <a:t>2</a:t>
            </a:r>
            <a:r>
              <a:rPr lang="en-AU" sz="2400" dirty="0" smtClean="0"/>
              <a:t> = 0.217 (+3.5%)</a:t>
            </a:r>
            <a:endParaRPr lang="en-AU" sz="2400" dirty="0" smtClean="0"/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1228725" y="3414713"/>
            <a:ext cx="7143750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35685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 altLang="en-US"/>
          </a:p>
        </p:txBody>
      </p:sp>
      <p:pic>
        <p:nvPicPr>
          <p:cNvPr id="36867" name="Picture 3" descr="P812169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7"/>
            <a:ext cx="9144000" cy="684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>
          <a:xfrm>
            <a:off x="447675" y="342900"/>
            <a:ext cx="8255000" cy="590550"/>
          </a:xfrm>
        </p:spPr>
        <p:txBody>
          <a:bodyPr/>
          <a:lstStyle/>
          <a:p>
            <a:pPr algn="ctr"/>
            <a:r>
              <a:rPr lang="en-AU" altLang="en-US" sz="2800" dirty="0" smtClean="0"/>
              <a:t>History: o</a:t>
            </a:r>
            <a:r>
              <a:rPr lang="en-AU" altLang="en-US" sz="2800" dirty="0" smtClean="0"/>
              <a:t>pen </a:t>
            </a:r>
            <a:r>
              <a:rPr lang="en-AU" altLang="en-US" sz="2800" dirty="0"/>
              <a:t>path </a:t>
            </a:r>
            <a:r>
              <a:rPr lang="en-AU" altLang="en-US" sz="2800" dirty="0" smtClean="0"/>
              <a:t>FTIR – mid IR</a:t>
            </a:r>
            <a:r>
              <a:rPr lang="en-AU" altLang="en-US" sz="2800" dirty="0"/>
              <a:t/>
            </a:r>
            <a:br>
              <a:rPr lang="en-AU" altLang="en-US" sz="2800" dirty="0"/>
            </a:br>
            <a:r>
              <a:rPr lang="en-AU" altLang="en-US" sz="2800" dirty="0"/>
              <a:t>Measuring greenhouse gases from agriculture</a:t>
            </a:r>
            <a:endParaRPr lang="en-US" altLang="en-US" sz="2800" dirty="0"/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 flipH="1">
            <a:off x="0" y="3028950"/>
            <a:ext cx="6438900" cy="113347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AU"/>
          </a:p>
        </p:txBody>
      </p:sp>
      <p:pic>
        <p:nvPicPr>
          <p:cNvPr id="36876" name="Picture 12" descr="P812169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4308475"/>
            <a:ext cx="2527300" cy="18923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77" name="AutoShape 13"/>
          <p:cNvSpPr>
            <a:spLocks noChangeArrowheads="1"/>
          </p:cNvSpPr>
          <p:nvPr/>
        </p:nvSpPr>
        <p:spPr bwMode="auto">
          <a:xfrm>
            <a:off x="6438900" y="3286125"/>
            <a:ext cx="1962150" cy="752475"/>
          </a:xfrm>
          <a:prstGeom prst="wedgeRectCallout">
            <a:avLst>
              <a:gd name="adj1" fmla="val -76296"/>
              <a:gd name="adj2" fmla="val 174787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r>
              <a:rPr lang="en-AU" altLang="en-US" dirty="0"/>
              <a:t>Tracer </a:t>
            </a:r>
            <a:r>
              <a:rPr lang="en-AU" altLang="en-US" dirty="0" smtClean="0"/>
              <a:t>release </a:t>
            </a:r>
            <a:r>
              <a:rPr lang="en-AU" altLang="en-US" dirty="0"/>
              <a:t>(N</a:t>
            </a:r>
            <a:r>
              <a:rPr lang="en-AU" altLang="en-US" baseline="-25000" dirty="0"/>
              <a:t>2</a:t>
            </a:r>
            <a:r>
              <a:rPr lang="en-AU" altLang="en-US" dirty="0"/>
              <a:t>O)</a:t>
            </a:r>
            <a:endParaRPr lang="en-US" altLang="en-US" dirty="0"/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3525838" y="3487738"/>
            <a:ext cx="1069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AU" altLang="en-US">
                <a:solidFill>
                  <a:schemeClr val="accent1"/>
                </a:solidFill>
              </a:rPr>
              <a:t>FTIR beam</a:t>
            </a:r>
            <a:endParaRPr lang="en-US" altLang="en-US">
              <a:solidFill>
                <a:schemeClr val="accent1"/>
              </a:solidFill>
            </a:endParaRPr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>
            <a:off x="1066800" y="2571750"/>
            <a:ext cx="1962150" cy="123825"/>
          </a:xfrm>
          <a:prstGeom prst="line">
            <a:avLst/>
          </a:prstGeom>
          <a:noFill/>
          <a:ln w="38100" cmpd="dbl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endParaRPr lang="en-AU"/>
          </a:p>
        </p:txBody>
      </p:sp>
      <p:sp>
        <p:nvSpPr>
          <p:cNvPr id="36882" name="Text Box 18"/>
          <p:cNvSpPr txBox="1">
            <a:spLocks noChangeArrowheads="1"/>
          </p:cNvSpPr>
          <p:nvPr/>
        </p:nvSpPr>
        <p:spPr bwMode="auto">
          <a:xfrm>
            <a:off x="1615793" y="2325688"/>
            <a:ext cx="714939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AU" altLang="en-US" dirty="0">
                <a:solidFill>
                  <a:srgbClr val="FFFF00"/>
                </a:solidFill>
              </a:rPr>
              <a:t>wind</a:t>
            </a:r>
            <a:endParaRPr lang="en-US" altLang="en-US" dirty="0">
              <a:solidFill>
                <a:srgbClr val="FFFF00"/>
              </a:solidFill>
            </a:endParaRPr>
          </a:p>
        </p:txBody>
      </p:sp>
      <p:sp>
        <p:nvSpPr>
          <p:cNvPr id="36883" name="Text Box 19"/>
          <p:cNvSpPr txBox="1">
            <a:spLocks noChangeArrowheads="1"/>
          </p:cNvSpPr>
          <p:nvPr/>
        </p:nvSpPr>
        <p:spPr bwMode="auto">
          <a:xfrm>
            <a:off x="2541588" y="4373563"/>
            <a:ext cx="5778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AU" altLang="en-US"/>
              <a:t>FTIR</a:t>
            </a:r>
            <a:endParaRPr lang="en-US" altLang="en-US"/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5968999" y="2430462"/>
            <a:ext cx="1803401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r>
              <a:rPr lang="en-AU" altLang="en-US" dirty="0" err="1">
                <a:solidFill>
                  <a:srgbClr val="FFFF00"/>
                </a:solidFill>
              </a:rPr>
              <a:t>Retroreflector</a:t>
            </a:r>
            <a:endParaRPr lang="en-US" altLang="en-US" dirty="0">
              <a:solidFill>
                <a:srgbClr val="FFFF00"/>
              </a:solidFill>
            </a:endParaRPr>
          </a:p>
        </p:txBody>
      </p:sp>
      <p:pic>
        <p:nvPicPr>
          <p:cNvPr id="36885" name="Picture 21" descr="open path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038600"/>
            <a:ext cx="2870200" cy="2152650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86" name="Text Box 22"/>
          <p:cNvSpPr txBox="1">
            <a:spLocks noChangeArrowheads="1"/>
          </p:cNvSpPr>
          <p:nvPr/>
        </p:nvSpPr>
        <p:spPr bwMode="auto">
          <a:xfrm>
            <a:off x="1571625" y="5792788"/>
            <a:ext cx="15541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AU" altLang="en-US">
                <a:solidFill>
                  <a:schemeClr val="bg1"/>
                </a:solidFill>
              </a:rPr>
              <a:t>FTIR &amp; telescope</a:t>
            </a:r>
          </a:p>
        </p:txBody>
      </p:sp>
    </p:spTree>
    <p:extLst>
      <p:ext uri="{BB962C8B-B14F-4D97-AF65-F5344CB8AC3E}">
        <p14:creationId xmlns:p14="http://schemas.microsoft.com/office/powerpoint/2010/main" val="107900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" y="1495425"/>
            <a:ext cx="8775700" cy="536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</a:t>
            </a:r>
            <a:r>
              <a:rPr lang="en-AU" baseline="-25000" dirty="0" smtClean="0"/>
              <a:t>2</a:t>
            </a:r>
            <a:r>
              <a:rPr lang="en-AU" dirty="0" smtClean="0"/>
              <a:t> – 3 </a:t>
            </a:r>
            <a:r>
              <a:rPr lang="en-AU" dirty="0" smtClean="0"/>
              <a:t>days in July</a:t>
            </a:r>
            <a:r>
              <a:rPr lang="en-AU" baseline="-25000" dirty="0" smtClean="0"/>
              <a:t/>
            </a:r>
            <a:br>
              <a:rPr lang="en-AU" baseline="-25000" dirty="0" smtClean="0"/>
            </a:br>
            <a:endParaRPr lang="en-AU" sz="1800" dirty="0"/>
          </a:p>
        </p:txBody>
      </p:sp>
      <p:grpSp>
        <p:nvGrpSpPr>
          <p:cNvPr id="4" name="Group 3"/>
          <p:cNvGrpSpPr/>
          <p:nvPr/>
        </p:nvGrpSpPr>
        <p:grpSpPr>
          <a:xfrm>
            <a:off x="4763019" y="2775477"/>
            <a:ext cx="1659429" cy="1546829"/>
            <a:chOff x="4763019" y="2775477"/>
            <a:chExt cx="1659429" cy="1546829"/>
          </a:xfrm>
        </p:grpSpPr>
        <p:sp>
          <p:nvSpPr>
            <p:cNvPr id="3" name="TextBox 2"/>
            <p:cNvSpPr txBox="1"/>
            <p:nvPr/>
          </p:nvSpPr>
          <p:spPr>
            <a:xfrm>
              <a:off x="4763019" y="2775477"/>
              <a:ext cx="165942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AU" sz="1800" dirty="0" smtClean="0">
                  <a:solidFill>
                    <a:srgbClr val="FF0000"/>
                  </a:solidFill>
                </a:rPr>
                <a:t>Germany wins</a:t>
              </a:r>
            </a:p>
            <a:p>
              <a:r>
                <a:rPr lang="en-AU" sz="1800" dirty="0" smtClean="0">
                  <a:solidFill>
                    <a:srgbClr val="FF0000"/>
                  </a:solidFill>
                </a:rPr>
                <a:t>World Cup!</a:t>
              </a:r>
            </a:p>
          </p:txBody>
        </p:sp>
        <p:cxnSp>
          <p:nvCxnSpPr>
            <p:cNvPr id="5" name="Straight Arrow Connector 4"/>
            <p:cNvCxnSpPr/>
            <p:nvPr/>
          </p:nvCxnSpPr>
          <p:spPr bwMode="auto">
            <a:xfrm>
              <a:off x="5592734" y="3526659"/>
              <a:ext cx="0" cy="795647"/>
            </a:xfrm>
            <a:prstGeom prst="straightConnector1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cxnSp>
        <p:nvCxnSpPr>
          <p:cNvPr id="10" name="Straight Connector 9"/>
          <p:cNvCxnSpPr/>
          <p:nvPr/>
        </p:nvCxnSpPr>
        <p:spPr bwMode="auto">
          <a:xfrm flipV="1">
            <a:off x="4285034" y="5564220"/>
            <a:ext cx="1157591" cy="9728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5442625" y="5486399"/>
            <a:ext cx="981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400" dirty="0" smtClean="0"/>
              <a:t>Cal adjust</a:t>
            </a:r>
            <a:br>
              <a:rPr lang="en-AU" sz="1400" dirty="0" smtClean="0"/>
            </a:br>
            <a:r>
              <a:rPr lang="en-AU" sz="1400" dirty="0" smtClean="0"/>
              <a:t>16.2 </a:t>
            </a:r>
            <a:r>
              <a:rPr lang="en-AU" sz="1400" dirty="0" smtClean="0"/>
              <a:t>ppm</a:t>
            </a:r>
          </a:p>
        </p:txBody>
      </p:sp>
    </p:spTree>
    <p:extLst>
      <p:ext uri="{BB962C8B-B14F-4D97-AF65-F5344CB8AC3E}">
        <p14:creationId xmlns:p14="http://schemas.microsoft.com/office/powerpoint/2010/main" val="373871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</a:t>
            </a:r>
            <a:r>
              <a:rPr lang="en-AU" baseline="-25000" dirty="0" smtClean="0"/>
              <a:t>2</a:t>
            </a:r>
            <a:r>
              <a:rPr lang="en-AU" dirty="0" smtClean="0"/>
              <a:t> 4 months</a:t>
            </a:r>
            <a:br>
              <a:rPr lang="en-AU" dirty="0" smtClean="0"/>
            </a:br>
            <a:r>
              <a:rPr lang="en-AU" dirty="0" smtClean="0"/>
              <a:t>July-October 2014</a:t>
            </a:r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98" y="1568048"/>
            <a:ext cx="7988302" cy="5208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360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CH</a:t>
            </a:r>
            <a:r>
              <a:rPr lang="en-AU" baseline="-25000" dirty="0"/>
              <a:t>4</a:t>
            </a:r>
            <a:r>
              <a:rPr lang="en-AU" dirty="0" smtClean="0"/>
              <a:t> </a:t>
            </a:r>
            <a:br>
              <a:rPr lang="en-AU" dirty="0" smtClean="0"/>
            </a:br>
            <a:r>
              <a:rPr lang="en-AU" dirty="0" smtClean="0"/>
              <a:t>July-October </a:t>
            </a:r>
            <a:r>
              <a:rPr lang="en-AU" dirty="0"/>
              <a:t>2014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1697038"/>
            <a:ext cx="8342313" cy="529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102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</a:t>
            </a:r>
            <a:r>
              <a:rPr lang="en-AU" baseline="-25000" dirty="0" smtClean="0"/>
              <a:t>2 </a:t>
            </a:r>
            <a:r>
              <a:rPr lang="en-AU" dirty="0" smtClean="0"/>
              <a:t> </a:t>
            </a:r>
            <a:r>
              <a:rPr lang="en-AU" dirty="0" smtClean="0"/>
              <a:t>OP-in </a:t>
            </a:r>
            <a:r>
              <a:rPr lang="en-AU" dirty="0" smtClean="0"/>
              <a:t>situ differences</a:t>
            </a:r>
            <a:endParaRPr lang="en-A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3" y="1628775"/>
            <a:ext cx="8044004" cy="500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763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Summary: </a:t>
            </a:r>
            <a:r>
              <a:rPr lang="en-AU" dirty="0" smtClean="0"/>
              <a:t>CO</a:t>
            </a:r>
            <a:r>
              <a:rPr lang="en-AU" baseline="-25000" dirty="0" smtClean="0"/>
              <a:t>2</a:t>
            </a:r>
            <a:r>
              <a:rPr lang="en-AU" dirty="0" smtClean="0"/>
              <a:t> precision </a:t>
            </a:r>
            <a:r>
              <a:rPr lang="en-AU" dirty="0" smtClean="0"/>
              <a:t>and accuracy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676400"/>
            <a:ext cx="8153400" cy="4899498"/>
          </a:xfrm>
        </p:spPr>
        <p:txBody>
          <a:bodyPr/>
          <a:lstStyle/>
          <a:p>
            <a:r>
              <a:rPr lang="en-AU" dirty="0" smtClean="0"/>
              <a:t>Precision/repeatability</a:t>
            </a:r>
          </a:p>
          <a:p>
            <a:pPr lvl="1"/>
            <a:r>
              <a:rPr lang="en-AU" dirty="0"/>
              <a:t>~</a:t>
            </a:r>
            <a:r>
              <a:rPr lang="en-AU" dirty="0" smtClean="0"/>
              <a:t>1 </a:t>
            </a:r>
            <a:r>
              <a:rPr lang="en-AU" dirty="0"/>
              <a:t>ppm </a:t>
            </a:r>
            <a:r>
              <a:rPr lang="en-AU" dirty="0" smtClean="0"/>
              <a:t>(0.25%, 1</a:t>
            </a:r>
            <a:r>
              <a:rPr lang="en-AU" dirty="0" smtClean="0">
                <a:latin typeface="Symbol" panose="05050102010706020507" pitchFamily="18" charset="2"/>
              </a:rPr>
              <a:t>s</a:t>
            </a:r>
            <a:r>
              <a:rPr lang="en-AU" dirty="0" smtClean="0"/>
              <a:t>) for 5 min averages</a:t>
            </a:r>
          </a:p>
          <a:p>
            <a:pPr lvl="2"/>
            <a:r>
              <a:rPr lang="en-AU" dirty="0" smtClean="0"/>
              <a:t>limited mainly by spectrum SNR</a:t>
            </a:r>
          </a:p>
          <a:p>
            <a:pPr lvl="2"/>
            <a:r>
              <a:rPr lang="en-AU" dirty="0"/>
              <a:t>300mm telescope, 17 </a:t>
            </a:r>
            <a:r>
              <a:rPr lang="en-AU" dirty="0" err="1" smtClean="0"/>
              <a:t>retros</a:t>
            </a:r>
            <a:r>
              <a:rPr lang="en-AU" dirty="0" smtClean="0"/>
              <a:t>, 50 W source</a:t>
            </a:r>
          </a:p>
          <a:p>
            <a:pPr lvl="1"/>
            <a:r>
              <a:rPr lang="en-AU" dirty="0" smtClean="0">
                <a:solidFill>
                  <a:srgbClr val="FF0000"/>
                </a:solidFill>
              </a:rPr>
              <a:t>~ </a:t>
            </a:r>
            <a:r>
              <a:rPr lang="en-AU" dirty="0">
                <a:solidFill>
                  <a:srgbClr val="FF0000"/>
                </a:solidFill>
              </a:rPr>
              <a:t>40 ppm </a:t>
            </a:r>
            <a:r>
              <a:rPr lang="en-AU" dirty="0" smtClean="0">
                <a:solidFill>
                  <a:srgbClr val="FF0000"/>
                </a:solidFill>
              </a:rPr>
              <a:t>p-p differences to in situ measurements</a:t>
            </a:r>
          </a:p>
          <a:p>
            <a:pPr lvl="2"/>
            <a:r>
              <a:rPr lang="en-AU" dirty="0" smtClean="0">
                <a:solidFill>
                  <a:srgbClr val="FF0000"/>
                </a:solidFill>
              </a:rPr>
              <a:t>Real differences, larger at low wind speeds</a:t>
            </a:r>
          </a:p>
          <a:p>
            <a:r>
              <a:rPr lang="en-AU" dirty="0" smtClean="0"/>
              <a:t>Accuracy/bias</a:t>
            </a:r>
          </a:p>
          <a:p>
            <a:pPr lvl="1"/>
            <a:r>
              <a:rPr lang="en-AU" dirty="0" smtClean="0">
                <a:solidFill>
                  <a:srgbClr val="FF0000"/>
                </a:solidFill>
              </a:rPr>
              <a:t>~</a:t>
            </a:r>
            <a:r>
              <a:rPr lang="en-AU" dirty="0">
                <a:solidFill>
                  <a:srgbClr val="FF0000"/>
                </a:solidFill>
              </a:rPr>
              <a:t>3</a:t>
            </a:r>
            <a:r>
              <a:rPr lang="en-AU" dirty="0" smtClean="0">
                <a:solidFill>
                  <a:srgbClr val="FF0000"/>
                </a:solidFill>
              </a:rPr>
              <a:t>% </a:t>
            </a:r>
            <a:r>
              <a:rPr lang="en-AU" dirty="0" err="1" smtClean="0">
                <a:solidFill>
                  <a:srgbClr val="FF0000"/>
                </a:solidFill>
              </a:rPr>
              <a:t>uncalibrated</a:t>
            </a:r>
            <a:r>
              <a:rPr lang="en-AU" dirty="0">
                <a:solidFill>
                  <a:srgbClr val="FF0000"/>
                </a:solidFill>
              </a:rPr>
              <a:t> </a:t>
            </a:r>
            <a:r>
              <a:rPr lang="en-AU" dirty="0" smtClean="0">
                <a:solidFill>
                  <a:srgbClr val="FF0000"/>
                </a:solidFill>
              </a:rPr>
              <a:t>(~ </a:t>
            </a:r>
            <a:r>
              <a:rPr lang="en-AU" dirty="0" smtClean="0">
                <a:solidFill>
                  <a:srgbClr val="FF0000"/>
                </a:solidFill>
              </a:rPr>
              <a:t>13 </a:t>
            </a:r>
            <a:r>
              <a:rPr lang="en-AU" dirty="0" smtClean="0">
                <a:solidFill>
                  <a:srgbClr val="FF0000"/>
                </a:solidFill>
              </a:rPr>
              <a:t>ppm)</a:t>
            </a:r>
          </a:p>
          <a:p>
            <a:pPr lvl="1"/>
            <a:r>
              <a:rPr lang="en-AU" dirty="0" smtClean="0"/>
              <a:t>Limited by</a:t>
            </a:r>
          </a:p>
          <a:p>
            <a:pPr lvl="2"/>
            <a:r>
              <a:rPr lang="en-AU" dirty="0" smtClean="0"/>
              <a:t>HITRAN, simulation 	~ 2-4%</a:t>
            </a:r>
          </a:p>
          <a:p>
            <a:pPr lvl="2"/>
            <a:r>
              <a:rPr lang="en-AU" dirty="0" smtClean="0"/>
              <a:t>Temperature 		~ 3</a:t>
            </a:r>
            <a:r>
              <a:rPr lang="en-AU" dirty="0" smtClean="0">
                <a:sym typeface="Symbol"/>
              </a:rPr>
              <a:t>C</a:t>
            </a:r>
            <a:r>
              <a:rPr lang="en-AU" dirty="0">
                <a:sym typeface="Symbol"/>
              </a:rPr>
              <a:t> </a:t>
            </a:r>
            <a:r>
              <a:rPr lang="en-AU" dirty="0" smtClean="0"/>
              <a:t>(1%)</a:t>
            </a:r>
          </a:p>
          <a:p>
            <a:pPr lvl="2"/>
            <a:r>
              <a:rPr lang="en-AU" dirty="0" smtClean="0"/>
              <a:t>Pressure 		&lt;1 </a:t>
            </a:r>
            <a:r>
              <a:rPr lang="en-AU" dirty="0" err="1" smtClean="0"/>
              <a:t>hPa</a:t>
            </a:r>
            <a:r>
              <a:rPr lang="en-AU" dirty="0" smtClean="0"/>
              <a:t>, (0.1%)</a:t>
            </a:r>
          </a:p>
          <a:p>
            <a:pPr lvl="2"/>
            <a:r>
              <a:rPr lang="en-AU" dirty="0" smtClean="0"/>
              <a:t>Pathlength 		&lt;3 m (0.1%)</a:t>
            </a:r>
          </a:p>
          <a:p>
            <a:pPr lvl="2"/>
            <a:r>
              <a:rPr lang="en-AU" dirty="0" smtClean="0"/>
              <a:t>Fibre residual		~1%</a:t>
            </a:r>
          </a:p>
        </p:txBody>
      </p:sp>
    </p:spTree>
    <p:extLst>
      <p:ext uri="{BB962C8B-B14F-4D97-AF65-F5344CB8AC3E}">
        <p14:creationId xmlns:p14="http://schemas.microsoft.com/office/powerpoint/2010/main" val="118658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Now – the residuals …</a:t>
            </a:r>
            <a:endParaRPr lang="en-AU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97" y="1554162"/>
            <a:ext cx="8482013" cy="530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754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Co-fitting fibre residual</a:t>
            </a:r>
            <a:br>
              <a:rPr lang="en-AU" dirty="0" smtClean="0"/>
            </a:br>
            <a:r>
              <a:rPr lang="en-AU" dirty="0" smtClean="0">
                <a:latin typeface="Symbol" panose="05050102010706020507" pitchFamily="18" charset="2"/>
              </a:rPr>
              <a:t>D</a:t>
            </a:r>
            <a:r>
              <a:rPr lang="en-AU" dirty="0" smtClean="0"/>
              <a:t>CO</a:t>
            </a:r>
            <a:r>
              <a:rPr lang="en-AU" baseline="-25000" dirty="0" smtClean="0"/>
              <a:t>2 </a:t>
            </a:r>
            <a:r>
              <a:rPr lang="en-AU" dirty="0" smtClean="0"/>
              <a:t>in retrieval &lt;0.5 ppm</a:t>
            </a:r>
            <a:endParaRPr lang="en-AU" dirty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9" y="1562244"/>
            <a:ext cx="8572500" cy="515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78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An </a:t>
            </a:r>
            <a:r>
              <a:rPr lang="en-AU" dirty="0" smtClean="0"/>
              <a:t>interesting artefact …</a:t>
            </a:r>
            <a:endParaRPr lang="en-AU" dirty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1431122"/>
            <a:ext cx="8648700" cy="553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63834" y="2030681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18:15 every sunny day!</a:t>
            </a:r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>
            <a:off x="2683824" y="2400013"/>
            <a:ext cx="498763" cy="438190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" name="Straight Arrow Connector 7"/>
          <p:cNvCxnSpPr/>
          <p:nvPr/>
        </p:nvCxnSpPr>
        <p:spPr bwMode="auto">
          <a:xfrm>
            <a:off x="5260769" y="2400013"/>
            <a:ext cx="372999" cy="438190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45297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80" y="0"/>
            <a:ext cx="8017639" cy="685800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 bwMode="auto">
          <a:xfrm>
            <a:off x="1933575" y="1876425"/>
            <a:ext cx="5800725" cy="1076325"/>
          </a:xfrm>
          <a:prstGeom prst="straightConnector1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arrow" w="med" len="med"/>
            <a:tailEnd type="arrow"/>
          </a:ln>
          <a:effectLst/>
        </p:spPr>
      </p:cxnSp>
      <p:grpSp>
        <p:nvGrpSpPr>
          <p:cNvPr id="3" name="Group 2"/>
          <p:cNvGrpSpPr/>
          <p:nvPr/>
        </p:nvGrpSpPr>
        <p:grpSpPr>
          <a:xfrm>
            <a:off x="154379" y="1223158"/>
            <a:ext cx="7579921" cy="3460784"/>
            <a:chOff x="154379" y="1223158"/>
            <a:chExt cx="7579921" cy="3460784"/>
          </a:xfrm>
        </p:grpSpPr>
        <p:cxnSp>
          <p:nvCxnSpPr>
            <p:cNvPr id="5" name="Straight Connector 4"/>
            <p:cNvCxnSpPr/>
            <p:nvPr/>
          </p:nvCxnSpPr>
          <p:spPr bwMode="auto">
            <a:xfrm>
              <a:off x="261257" y="1425039"/>
              <a:ext cx="7473043" cy="1527711"/>
            </a:xfrm>
            <a:prstGeom prst="line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" name="Sun 5"/>
            <p:cNvSpPr/>
            <p:nvPr/>
          </p:nvSpPr>
          <p:spPr bwMode="auto">
            <a:xfrm>
              <a:off x="154379" y="1223158"/>
              <a:ext cx="593766" cy="522515"/>
            </a:xfrm>
            <a:prstGeom prst="sun">
              <a:avLst/>
            </a:prstGeom>
            <a:solidFill>
              <a:srgbClr val="FFC000"/>
            </a:solidFill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489611" y="4037611"/>
              <a:ext cx="4294765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l"/>
              <a:r>
                <a:rPr lang="en-AU" sz="1800" dirty="0" smtClean="0"/>
                <a:t>Solar beam travels through ~17 km path</a:t>
              </a:r>
            </a:p>
            <a:p>
              <a:pPr algn="l"/>
              <a:r>
                <a:rPr lang="en-AU" sz="1800" dirty="0" smtClean="0"/>
                <a:t>- Apparent increase in CO</a:t>
              </a:r>
              <a:r>
                <a:rPr lang="en-AU" sz="1800" baseline="-25000" dirty="0" smtClean="0"/>
                <a:t>2</a:t>
              </a:r>
              <a:r>
                <a:rPr lang="en-AU" sz="1800" dirty="0" smtClean="0"/>
                <a:t>, </a:t>
              </a:r>
              <a:r>
                <a:rPr lang="en-AU" sz="1800" dirty="0" smtClean="0"/>
                <a:t>CH</a:t>
              </a:r>
              <a:r>
                <a:rPr lang="en-AU" sz="1800" baseline="-25000" dirty="0" smtClean="0"/>
                <a:t>4</a:t>
              </a:r>
              <a:r>
                <a:rPr lang="en-AU" sz="1800" dirty="0" smtClean="0"/>
                <a:t>, O</a:t>
              </a:r>
              <a:r>
                <a:rPr lang="en-AU" sz="1800" baseline="-25000" dirty="0" smtClean="0"/>
                <a:t>2</a:t>
              </a:r>
              <a:endParaRPr lang="en-AU" sz="18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196067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Current</a:t>
            </a:r>
            <a:r>
              <a:rPr lang="en-AU" dirty="0" smtClean="0"/>
              <a:t> </a:t>
            </a:r>
            <a:r>
              <a:rPr lang="en-AU" dirty="0" smtClean="0"/>
              <a:t>setup</a:t>
            </a:r>
            <a:endParaRPr lang="en-AU" dirty="0"/>
          </a:p>
        </p:txBody>
      </p:sp>
      <p:grpSp>
        <p:nvGrpSpPr>
          <p:cNvPr id="33" name="Group 32"/>
          <p:cNvGrpSpPr/>
          <p:nvPr/>
        </p:nvGrpSpPr>
        <p:grpSpPr>
          <a:xfrm>
            <a:off x="1052508" y="1785936"/>
            <a:ext cx="7143755" cy="1285875"/>
            <a:chOff x="1052508" y="1785936"/>
            <a:chExt cx="7143755" cy="1285875"/>
          </a:xfrm>
        </p:grpSpPr>
        <p:sp>
          <p:nvSpPr>
            <p:cNvPr id="4" name="Moon 3"/>
            <p:cNvSpPr/>
            <p:nvPr/>
          </p:nvSpPr>
          <p:spPr bwMode="auto">
            <a:xfrm>
              <a:off x="1052508" y="1785936"/>
              <a:ext cx="149065" cy="1285875"/>
            </a:xfrm>
            <a:prstGeom prst="moon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8043862" y="1828798"/>
              <a:ext cx="152401" cy="1190628"/>
              <a:chOff x="6062662" y="2033587"/>
              <a:chExt cx="152401" cy="1190628"/>
            </a:xfrm>
          </p:grpSpPr>
          <p:sp>
            <p:nvSpPr>
              <p:cNvPr id="5" name="Flowchart: Extract 4"/>
              <p:cNvSpPr/>
              <p:nvPr/>
            </p:nvSpPr>
            <p:spPr bwMode="auto">
              <a:xfrm rot="5400000">
                <a:off x="5991225" y="2105025"/>
                <a:ext cx="295275" cy="152400"/>
              </a:xfrm>
              <a:prstGeom prst="flowChartExtract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Flowchart: Extract 5"/>
              <p:cNvSpPr/>
              <p:nvPr/>
            </p:nvSpPr>
            <p:spPr bwMode="auto">
              <a:xfrm rot="5400000">
                <a:off x="5991225" y="2395535"/>
                <a:ext cx="295275" cy="152400"/>
              </a:xfrm>
              <a:prstGeom prst="flowChartExtract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Flowchart: Extract 6"/>
              <p:cNvSpPr/>
              <p:nvPr/>
            </p:nvSpPr>
            <p:spPr bwMode="auto">
              <a:xfrm rot="5400000">
                <a:off x="5991224" y="2705101"/>
                <a:ext cx="295275" cy="152400"/>
              </a:xfrm>
              <a:prstGeom prst="flowChartExtract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Flowchart: Extract 7"/>
              <p:cNvSpPr/>
              <p:nvPr/>
            </p:nvSpPr>
            <p:spPr bwMode="auto">
              <a:xfrm rot="5400000">
                <a:off x="5991225" y="3000378"/>
                <a:ext cx="295275" cy="152400"/>
              </a:xfrm>
              <a:prstGeom prst="flowChartExtract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cxnSp>
          <p:nvCxnSpPr>
            <p:cNvPr id="15" name="Straight Connector 14"/>
            <p:cNvCxnSpPr/>
            <p:nvPr/>
          </p:nvCxnSpPr>
          <p:spPr bwMode="auto">
            <a:xfrm>
              <a:off x="1209675" y="1828798"/>
              <a:ext cx="6834186" cy="0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/>
            <p:cNvCxnSpPr/>
            <p:nvPr/>
          </p:nvCxnSpPr>
          <p:spPr bwMode="auto">
            <a:xfrm>
              <a:off x="1209676" y="3019427"/>
              <a:ext cx="6834186" cy="0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 bwMode="auto">
            <a:xfrm>
              <a:off x="1209676" y="1838319"/>
              <a:ext cx="1657349" cy="576265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 flipV="1">
              <a:off x="1209675" y="2428874"/>
              <a:ext cx="1657350" cy="595316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Sun 26"/>
          <p:cNvSpPr/>
          <p:nvPr/>
        </p:nvSpPr>
        <p:spPr bwMode="auto">
          <a:xfrm>
            <a:off x="1789024" y="3686174"/>
            <a:ext cx="171450" cy="171450"/>
          </a:xfrm>
          <a:prstGeom prst="sun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Freeform 29"/>
          <p:cNvSpPr/>
          <p:nvPr/>
        </p:nvSpPr>
        <p:spPr bwMode="auto">
          <a:xfrm>
            <a:off x="2857500" y="2428875"/>
            <a:ext cx="457200" cy="1771650"/>
          </a:xfrm>
          <a:custGeom>
            <a:avLst/>
            <a:gdLst>
              <a:gd name="connsiteX0" fmla="*/ 0 w 495433"/>
              <a:gd name="connsiteY0" fmla="*/ 0 h 1771650"/>
              <a:gd name="connsiteX1" fmla="*/ 57150 w 495433"/>
              <a:gd name="connsiteY1" fmla="*/ 9525 h 1771650"/>
              <a:gd name="connsiteX2" fmla="*/ 76200 w 495433"/>
              <a:gd name="connsiteY2" fmla="*/ 38100 h 1771650"/>
              <a:gd name="connsiteX3" fmla="*/ 104775 w 495433"/>
              <a:gd name="connsiteY3" fmla="*/ 66675 h 1771650"/>
              <a:gd name="connsiteX4" fmla="*/ 161925 w 495433"/>
              <a:gd name="connsiteY4" fmla="*/ 95250 h 1771650"/>
              <a:gd name="connsiteX5" fmla="*/ 228600 w 495433"/>
              <a:gd name="connsiteY5" fmla="*/ 161925 h 1771650"/>
              <a:gd name="connsiteX6" fmla="*/ 304800 w 495433"/>
              <a:gd name="connsiteY6" fmla="*/ 171450 h 1771650"/>
              <a:gd name="connsiteX7" fmla="*/ 333375 w 495433"/>
              <a:gd name="connsiteY7" fmla="*/ 200025 h 1771650"/>
              <a:gd name="connsiteX8" fmla="*/ 352425 w 495433"/>
              <a:gd name="connsiteY8" fmla="*/ 276225 h 1771650"/>
              <a:gd name="connsiteX9" fmla="*/ 371475 w 495433"/>
              <a:gd name="connsiteY9" fmla="*/ 314325 h 1771650"/>
              <a:gd name="connsiteX10" fmla="*/ 381000 w 495433"/>
              <a:gd name="connsiteY10" fmla="*/ 400050 h 1771650"/>
              <a:gd name="connsiteX11" fmla="*/ 390525 w 495433"/>
              <a:gd name="connsiteY11" fmla="*/ 466725 h 1771650"/>
              <a:gd name="connsiteX12" fmla="*/ 409575 w 495433"/>
              <a:gd name="connsiteY12" fmla="*/ 704850 h 1771650"/>
              <a:gd name="connsiteX13" fmla="*/ 428625 w 495433"/>
              <a:gd name="connsiteY13" fmla="*/ 1095375 h 1771650"/>
              <a:gd name="connsiteX14" fmla="*/ 438150 w 495433"/>
              <a:gd name="connsiteY14" fmla="*/ 1219200 h 1771650"/>
              <a:gd name="connsiteX15" fmla="*/ 447675 w 495433"/>
              <a:gd name="connsiteY15" fmla="*/ 1314450 h 1771650"/>
              <a:gd name="connsiteX16" fmla="*/ 457200 w 495433"/>
              <a:gd name="connsiteY16" fmla="*/ 1476375 h 1771650"/>
              <a:gd name="connsiteX17" fmla="*/ 447675 w 495433"/>
              <a:gd name="connsiteY17" fmla="*/ 1638300 h 1771650"/>
              <a:gd name="connsiteX18" fmla="*/ 485775 w 495433"/>
              <a:gd name="connsiteY18" fmla="*/ 1724025 h 1771650"/>
              <a:gd name="connsiteX19" fmla="*/ 495300 w 495433"/>
              <a:gd name="connsiteY19" fmla="*/ 1771650 h 1771650"/>
              <a:gd name="connsiteX0" fmla="*/ 0 w 495433"/>
              <a:gd name="connsiteY0" fmla="*/ 0 h 1771650"/>
              <a:gd name="connsiteX1" fmla="*/ 57150 w 495433"/>
              <a:gd name="connsiteY1" fmla="*/ 9525 h 1771650"/>
              <a:gd name="connsiteX2" fmla="*/ 76200 w 495433"/>
              <a:gd name="connsiteY2" fmla="*/ 38100 h 1771650"/>
              <a:gd name="connsiteX3" fmla="*/ 104775 w 495433"/>
              <a:gd name="connsiteY3" fmla="*/ 66675 h 1771650"/>
              <a:gd name="connsiteX4" fmla="*/ 161925 w 495433"/>
              <a:gd name="connsiteY4" fmla="*/ 95250 h 1771650"/>
              <a:gd name="connsiteX5" fmla="*/ 238125 w 495433"/>
              <a:gd name="connsiteY5" fmla="*/ 114300 h 1771650"/>
              <a:gd name="connsiteX6" fmla="*/ 304800 w 495433"/>
              <a:gd name="connsiteY6" fmla="*/ 171450 h 1771650"/>
              <a:gd name="connsiteX7" fmla="*/ 333375 w 495433"/>
              <a:gd name="connsiteY7" fmla="*/ 200025 h 1771650"/>
              <a:gd name="connsiteX8" fmla="*/ 352425 w 495433"/>
              <a:gd name="connsiteY8" fmla="*/ 276225 h 1771650"/>
              <a:gd name="connsiteX9" fmla="*/ 371475 w 495433"/>
              <a:gd name="connsiteY9" fmla="*/ 314325 h 1771650"/>
              <a:gd name="connsiteX10" fmla="*/ 381000 w 495433"/>
              <a:gd name="connsiteY10" fmla="*/ 400050 h 1771650"/>
              <a:gd name="connsiteX11" fmla="*/ 390525 w 495433"/>
              <a:gd name="connsiteY11" fmla="*/ 466725 h 1771650"/>
              <a:gd name="connsiteX12" fmla="*/ 409575 w 495433"/>
              <a:gd name="connsiteY12" fmla="*/ 704850 h 1771650"/>
              <a:gd name="connsiteX13" fmla="*/ 428625 w 495433"/>
              <a:gd name="connsiteY13" fmla="*/ 1095375 h 1771650"/>
              <a:gd name="connsiteX14" fmla="*/ 438150 w 495433"/>
              <a:gd name="connsiteY14" fmla="*/ 1219200 h 1771650"/>
              <a:gd name="connsiteX15" fmla="*/ 447675 w 495433"/>
              <a:gd name="connsiteY15" fmla="*/ 1314450 h 1771650"/>
              <a:gd name="connsiteX16" fmla="*/ 457200 w 495433"/>
              <a:gd name="connsiteY16" fmla="*/ 1476375 h 1771650"/>
              <a:gd name="connsiteX17" fmla="*/ 447675 w 495433"/>
              <a:gd name="connsiteY17" fmla="*/ 1638300 h 1771650"/>
              <a:gd name="connsiteX18" fmla="*/ 485775 w 495433"/>
              <a:gd name="connsiteY18" fmla="*/ 1724025 h 1771650"/>
              <a:gd name="connsiteX19" fmla="*/ 495300 w 495433"/>
              <a:gd name="connsiteY19" fmla="*/ 1771650 h 1771650"/>
              <a:gd name="connsiteX0" fmla="*/ 0 w 495433"/>
              <a:gd name="connsiteY0" fmla="*/ 0 h 1771650"/>
              <a:gd name="connsiteX1" fmla="*/ 57150 w 495433"/>
              <a:gd name="connsiteY1" fmla="*/ 9525 h 1771650"/>
              <a:gd name="connsiteX2" fmla="*/ 76200 w 495433"/>
              <a:gd name="connsiteY2" fmla="*/ 38100 h 1771650"/>
              <a:gd name="connsiteX3" fmla="*/ 104775 w 495433"/>
              <a:gd name="connsiteY3" fmla="*/ 66675 h 1771650"/>
              <a:gd name="connsiteX4" fmla="*/ 219075 w 495433"/>
              <a:gd name="connsiteY4" fmla="*/ 76200 h 1771650"/>
              <a:gd name="connsiteX5" fmla="*/ 238125 w 495433"/>
              <a:gd name="connsiteY5" fmla="*/ 114300 h 1771650"/>
              <a:gd name="connsiteX6" fmla="*/ 304800 w 495433"/>
              <a:gd name="connsiteY6" fmla="*/ 171450 h 1771650"/>
              <a:gd name="connsiteX7" fmla="*/ 333375 w 495433"/>
              <a:gd name="connsiteY7" fmla="*/ 200025 h 1771650"/>
              <a:gd name="connsiteX8" fmla="*/ 352425 w 495433"/>
              <a:gd name="connsiteY8" fmla="*/ 276225 h 1771650"/>
              <a:gd name="connsiteX9" fmla="*/ 371475 w 495433"/>
              <a:gd name="connsiteY9" fmla="*/ 314325 h 1771650"/>
              <a:gd name="connsiteX10" fmla="*/ 381000 w 495433"/>
              <a:gd name="connsiteY10" fmla="*/ 400050 h 1771650"/>
              <a:gd name="connsiteX11" fmla="*/ 390525 w 495433"/>
              <a:gd name="connsiteY11" fmla="*/ 466725 h 1771650"/>
              <a:gd name="connsiteX12" fmla="*/ 409575 w 495433"/>
              <a:gd name="connsiteY12" fmla="*/ 704850 h 1771650"/>
              <a:gd name="connsiteX13" fmla="*/ 428625 w 495433"/>
              <a:gd name="connsiteY13" fmla="*/ 1095375 h 1771650"/>
              <a:gd name="connsiteX14" fmla="*/ 438150 w 495433"/>
              <a:gd name="connsiteY14" fmla="*/ 1219200 h 1771650"/>
              <a:gd name="connsiteX15" fmla="*/ 447675 w 495433"/>
              <a:gd name="connsiteY15" fmla="*/ 1314450 h 1771650"/>
              <a:gd name="connsiteX16" fmla="*/ 457200 w 495433"/>
              <a:gd name="connsiteY16" fmla="*/ 1476375 h 1771650"/>
              <a:gd name="connsiteX17" fmla="*/ 447675 w 495433"/>
              <a:gd name="connsiteY17" fmla="*/ 1638300 h 1771650"/>
              <a:gd name="connsiteX18" fmla="*/ 485775 w 495433"/>
              <a:gd name="connsiteY18" fmla="*/ 1724025 h 1771650"/>
              <a:gd name="connsiteX19" fmla="*/ 495300 w 495433"/>
              <a:gd name="connsiteY19" fmla="*/ 1771650 h 1771650"/>
              <a:gd name="connsiteX0" fmla="*/ 0 w 495433"/>
              <a:gd name="connsiteY0" fmla="*/ 0 h 1771650"/>
              <a:gd name="connsiteX1" fmla="*/ 57150 w 495433"/>
              <a:gd name="connsiteY1" fmla="*/ 9525 h 1771650"/>
              <a:gd name="connsiteX2" fmla="*/ 76200 w 495433"/>
              <a:gd name="connsiteY2" fmla="*/ 38100 h 1771650"/>
              <a:gd name="connsiteX3" fmla="*/ 171450 w 495433"/>
              <a:gd name="connsiteY3" fmla="*/ 47625 h 1771650"/>
              <a:gd name="connsiteX4" fmla="*/ 219075 w 495433"/>
              <a:gd name="connsiteY4" fmla="*/ 76200 h 1771650"/>
              <a:gd name="connsiteX5" fmla="*/ 238125 w 495433"/>
              <a:gd name="connsiteY5" fmla="*/ 114300 h 1771650"/>
              <a:gd name="connsiteX6" fmla="*/ 304800 w 495433"/>
              <a:gd name="connsiteY6" fmla="*/ 171450 h 1771650"/>
              <a:gd name="connsiteX7" fmla="*/ 333375 w 495433"/>
              <a:gd name="connsiteY7" fmla="*/ 200025 h 1771650"/>
              <a:gd name="connsiteX8" fmla="*/ 352425 w 495433"/>
              <a:gd name="connsiteY8" fmla="*/ 276225 h 1771650"/>
              <a:gd name="connsiteX9" fmla="*/ 371475 w 495433"/>
              <a:gd name="connsiteY9" fmla="*/ 314325 h 1771650"/>
              <a:gd name="connsiteX10" fmla="*/ 381000 w 495433"/>
              <a:gd name="connsiteY10" fmla="*/ 400050 h 1771650"/>
              <a:gd name="connsiteX11" fmla="*/ 390525 w 495433"/>
              <a:gd name="connsiteY11" fmla="*/ 466725 h 1771650"/>
              <a:gd name="connsiteX12" fmla="*/ 409575 w 495433"/>
              <a:gd name="connsiteY12" fmla="*/ 704850 h 1771650"/>
              <a:gd name="connsiteX13" fmla="*/ 428625 w 495433"/>
              <a:gd name="connsiteY13" fmla="*/ 1095375 h 1771650"/>
              <a:gd name="connsiteX14" fmla="*/ 438150 w 495433"/>
              <a:gd name="connsiteY14" fmla="*/ 1219200 h 1771650"/>
              <a:gd name="connsiteX15" fmla="*/ 447675 w 495433"/>
              <a:gd name="connsiteY15" fmla="*/ 1314450 h 1771650"/>
              <a:gd name="connsiteX16" fmla="*/ 457200 w 495433"/>
              <a:gd name="connsiteY16" fmla="*/ 1476375 h 1771650"/>
              <a:gd name="connsiteX17" fmla="*/ 447675 w 495433"/>
              <a:gd name="connsiteY17" fmla="*/ 1638300 h 1771650"/>
              <a:gd name="connsiteX18" fmla="*/ 485775 w 495433"/>
              <a:gd name="connsiteY18" fmla="*/ 1724025 h 1771650"/>
              <a:gd name="connsiteX19" fmla="*/ 495300 w 495433"/>
              <a:gd name="connsiteY19" fmla="*/ 1771650 h 1771650"/>
              <a:gd name="connsiteX0" fmla="*/ 0 w 495300"/>
              <a:gd name="connsiteY0" fmla="*/ 0 h 1771650"/>
              <a:gd name="connsiteX1" fmla="*/ 57150 w 495300"/>
              <a:gd name="connsiteY1" fmla="*/ 9525 h 1771650"/>
              <a:gd name="connsiteX2" fmla="*/ 76200 w 495300"/>
              <a:gd name="connsiteY2" fmla="*/ 38100 h 1771650"/>
              <a:gd name="connsiteX3" fmla="*/ 171450 w 495300"/>
              <a:gd name="connsiteY3" fmla="*/ 47625 h 1771650"/>
              <a:gd name="connsiteX4" fmla="*/ 219075 w 495300"/>
              <a:gd name="connsiteY4" fmla="*/ 76200 h 1771650"/>
              <a:gd name="connsiteX5" fmla="*/ 238125 w 495300"/>
              <a:gd name="connsiteY5" fmla="*/ 114300 h 1771650"/>
              <a:gd name="connsiteX6" fmla="*/ 304800 w 495300"/>
              <a:gd name="connsiteY6" fmla="*/ 171450 h 1771650"/>
              <a:gd name="connsiteX7" fmla="*/ 333375 w 495300"/>
              <a:gd name="connsiteY7" fmla="*/ 200025 h 1771650"/>
              <a:gd name="connsiteX8" fmla="*/ 352425 w 495300"/>
              <a:gd name="connsiteY8" fmla="*/ 276225 h 1771650"/>
              <a:gd name="connsiteX9" fmla="*/ 371475 w 495300"/>
              <a:gd name="connsiteY9" fmla="*/ 314325 h 1771650"/>
              <a:gd name="connsiteX10" fmla="*/ 381000 w 495300"/>
              <a:gd name="connsiteY10" fmla="*/ 400050 h 1771650"/>
              <a:gd name="connsiteX11" fmla="*/ 390525 w 495300"/>
              <a:gd name="connsiteY11" fmla="*/ 466725 h 1771650"/>
              <a:gd name="connsiteX12" fmla="*/ 409575 w 495300"/>
              <a:gd name="connsiteY12" fmla="*/ 704850 h 1771650"/>
              <a:gd name="connsiteX13" fmla="*/ 428625 w 495300"/>
              <a:gd name="connsiteY13" fmla="*/ 1095375 h 1771650"/>
              <a:gd name="connsiteX14" fmla="*/ 438150 w 495300"/>
              <a:gd name="connsiteY14" fmla="*/ 1219200 h 1771650"/>
              <a:gd name="connsiteX15" fmla="*/ 447675 w 495300"/>
              <a:gd name="connsiteY15" fmla="*/ 1314450 h 1771650"/>
              <a:gd name="connsiteX16" fmla="*/ 457200 w 495300"/>
              <a:gd name="connsiteY16" fmla="*/ 1476375 h 1771650"/>
              <a:gd name="connsiteX17" fmla="*/ 447675 w 495300"/>
              <a:gd name="connsiteY17" fmla="*/ 1638300 h 1771650"/>
              <a:gd name="connsiteX18" fmla="*/ 476250 w 495300"/>
              <a:gd name="connsiteY18" fmla="*/ 1695450 h 1771650"/>
              <a:gd name="connsiteX19" fmla="*/ 495300 w 495300"/>
              <a:gd name="connsiteY19" fmla="*/ 1771650 h 1771650"/>
              <a:gd name="connsiteX0" fmla="*/ 0 w 476250"/>
              <a:gd name="connsiteY0" fmla="*/ 0 h 1771650"/>
              <a:gd name="connsiteX1" fmla="*/ 57150 w 476250"/>
              <a:gd name="connsiteY1" fmla="*/ 9525 h 1771650"/>
              <a:gd name="connsiteX2" fmla="*/ 76200 w 476250"/>
              <a:gd name="connsiteY2" fmla="*/ 38100 h 1771650"/>
              <a:gd name="connsiteX3" fmla="*/ 171450 w 476250"/>
              <a:gd name="connsiteY3" fmla="*/ 47625 h 1771650"/>
              <a:gd name="connsiteX4" fmla="*/ 219075 w 476250"/>
              <a:gd name="connsiteY4" fmla="*/ 76200 h 1771650"/>
              <a:gd name="connsiteX5" fmla="*/ 238125 w 476250"/>
              <a:gd name="connsiteY5" fmla="*/ 114300 h 1771650"/>
              <a:gd name="connsiteX6" fmla="*/ 304800 w 476250"/>
              <a:gd name="connsiteY6" fmla="*/ 171450 h 1771650"/>
              <a:gd name="connsiteX7" fmla="*/ 333375 w 476250"/>
              <a:gd name="connsiteY7" fmla="*/ 200025 h 1771650"/>
              <a:gd name="connsiteX8" fmla="*/ 352425 w 476250"/>
              <a:gd name="connsiteY8" fmla="*/ 276225 h 1771650"/>
              <a:gd name="connsiteX9" fmla="*/ 371475 w 476250"/>
              <a:gd name="connsiteY9" fmla="*/ 314325 h 1771650"/>
              <a:gd name="connsiteX10" fmla="*/ 381000 w 476250"/>
              <a:gd name="connsiteY10" fmla="*/ 400050 h 1771650"/>
              <a:gd name="connsiteX11" fmla="*/ 390525 w 476250"/>
              <a:gd name="connsiteY11" fmla="*/ 466725 h 1771650"/>
              <a:gd name="connsiteX12" fmla="*/ 409575 w 476250"/>
              <a:gd name="connsiteY12" fmla="*/ 704850 h 1771650"/>
              <a:gd name="connsiteX13" fmla="*/ 428625 w 476250"/>
              <a:gd name="connsiteY13" fmla="*/ 1095375 h 1771650"/>
              <a:gd name="connsiteX14" fmla="*/ 438150 w 476250"/>
              <a:gd name="connsiteY14" fmla="*/ 1219200 h 1771650"/>
              <a:gd name="connsiteX15" fmla="*/ 447675 w 476250"/>
              <a:gd name="connsiteY15" fmla="*/ 1314450 h 1771650"/>
              <a:gd name="connsiteX16" fmla="*/ 457200 w 476250"/>
              <a:gd name="connsiteY16" fmla="*/ 1476375 h 1771650"/>
              <a:gd name="connsiteX17" fmla="*/ 447675 w 476250"/>
              <a:gd name="connsiteY17" fmla="*/ 1638300 h 1771650"/>
              <a:gd name="connsiteX18" fmla="*/ 476250 w 476250"/>
              <a:gd name="connsiteY18" fmla="*/ 1695450 h 1771650"/>
              <a:gd name="connsiteX19" fmla="*/ 447675 w 476250"/>
              <a:gd name="connsiteY19" fmla="*/ 1771650 h 1771650"/>
              <a:gd name="connsiteX0" fmla="*/ 0 w 457200"/>
              <a:gd name="connsiteY0" fmla="*/ 0 h 1771650"/>
              <a:gd name="connsiteX1" fmla="*/ 57150 w 457200"/>
              <a:gd name="connsiteY1" fmla="*/ 9525 h 1771650"/>
              <a:gd name="connsiteX2" fmla="*/ 76200 w 457200"/>
              <a:gd name="connsiteY2" fmla="*/ 38100 h 1771650"/>
              <a:gd name="connsiteX3" fmla="*/ 171450 w 457200"/>
              <a:gd name="connsiteY3" fmla="*/ 47625 h 1771650"/>
              <a:gd name="connsiteX4" fmla="*/ 219075 w 457200"/>
              <a:gd name="connsiteY4" fmla="*/ 76200 h 1771650"/>
              <a:gd name="connsiteX5" fmla="*/ 238125 w 457200"/>
              <a:gd name="connsiteY5" fmla="*/ 114300 h 1771650"/>
              <a:gd name="connsiteX6" fmla="*/ 304800 w 457200"/>
              <a:gd name="connsiteY6" fmla="*/ 171450 h 1771650"/>
              <a:gd name="connsiteX7" fmla="*/ 333375 w 457200"/>
              <a:gd name="connsiteY7" fmla="*/ 200025 h 1771650"/>
              <a:gd name="connsiteX8" fmla="*/ 352425 w 457200"/>
              <a:gd name="connsiteY8" fmla="*/ 276225 h 1771650"/>
              <a:gd name="connsiteX9" fmla="*/ 371475 w 457200"/>
              <a:gd name="connsiteY9" fmla="*/ 314325 h 1771650"/>
              <a:gd name="connsiteX10" fmla="*/ 381000 w 457200"/>
              <a:gd name="connsiteY10" fmla="*/ 400050 h 1771650"/>
              <a:gd name="connsiteX11" fmla="*/ 390525 w 457200"/>
              <a:gd name="connsiteY11" fmla="*/ 466725 h 1771650"/>
              <a:gd name="connsiteX12" fmla="*/ 409575 w 457200"/>
              <a:gd name="connsiteY12" fmla="*/ 704850 h 1771650"/>
              <a:gd name="connsiteX13" fmla="*/ 428625 w 457200"/>
              <a:gd name="connsiteY13" fmla="*/ 1095375 h 1771650"/>
              <a:gd name="connsiteX14" fmla="*/ 438150 w 457200"/>
              <a:gd name="connsiteY14" fmla="*/ 1219200 h 1771650"/>
              <a:gd name="connsiteX15" fmla="*/ 447675 w 457200"/>
              <a:gd name="connsiteY15" fmla="*/ 1314450 h 1771650"/>
              <a:gd name="connsiteX16" fmla="*/ 457200 w 457200"/>
              <a:gd name="connsiteY16" fmla="*/ 1476375 h 1771650"/>
              <a:gd name="connsiteX17" fmla="*/ 447675 w 457200"/>
              <a:gd name="connsiteY17" fmla="*/ 1638300 h 1771650"/>
              <a:gd name="connsiteX18" fmla="*/ 438150 w 457200"/>
              <a:gd name="connsiteY18" fmla="*/ 1695450 h 1771650"/>
              <a:gd name="connsiteX19" fmla="*/ 447675 w 457200"/>
              <a:gd name="connsiteY19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200" h="1771650">
                <a:moveTo>
                  <a:pt x="0" y="0"/>
                </a:moveTo>
                <a:cubicBezTo>
                  <a:pt x="19050" y="3175"/>
                  <a:pt x="39876" y="888"/>
                  <a:pt x="57150" y="9525"/>
                </a:cubicBezTo>
                <a:cubicBezTo>
                  <a:pt x="67389" y="14645"/>
                  <a:pt x="57150" y="31750"/>
                  <a:pt x="76200" y="38100"/>
                </a:cubicBezTo>
                <a:cubicBezTo>
                  <a:pt x="95250" y="44450"/>
                  <a:pt x="147638" y="41275"/>
                  <a:pt x="171450" y="47625"/>
                </a:cubicBezTo>
                <a:cubicBezTo>
                  <a:pt x="195262" y="53975"/>
                  <a:pt x="207963" y="65088"/>
                  <a:pt x="219075" y="76200"/>
                </a:cubicBezTo>
                <a:cubicBezTo>
                  <a:pt x="230187" y="87312"/>
                  <a:pt x="223838" y="98425"/>
                  <a:pt x="238125" y="114300"/>
                </a:cubicBezTo>
                <a:cubicBezTo>
                  <a:pt x="252413" y="130175"/>
                  <a:pt x="279400" y="168275"/>
                  <a:pt x="304800" y="171450"/>
                </a:cubicBezTo>
                <a:cubicBezTo>
                  <a:pt x="314325" y="180975"/>
                  <a:pt x="325903" y="188817"/>
                  <a:pt x="333375" y="200025"/>
                </a:cubicBezTo>
                <a:cubicBezTo>
                  <a:pt x="342879" y="214282"/>
                  <a:pt x="349219" y="266607"/>
                  <a:pt x="352425" y="276225"/>
                </a:cubicBezTo>
                <a:cubicBezTo>
                  <a:pt x="356915" y="289695"/>
                  <a:pt x="365125" y="301625"/>
                  <a:pt x="371475" y="314325"/>
                </a:cubicBezTo>
                <a:cubicBezTo>
                  <a:pt x="374650" y="342900"/>
                  <a:pt x="377434" y="371521"/>
                  <a:pt x="381000" y="400050"/>
                </a:cubicBezTo>
                <a:cubicBezTo>
                  <a:pt x="383785" y="422327"/>
                  <a:pt x="388867" y="444336"/>
                  <a:pt x="390525" y="466725"/>
                </a:cubicBezTo>
                <a:cubicBezTo>
                  <a:pt x="408761" y="712904"/>
                  <a:pt x="385569" y="584820"/>
                  <a:pt x="409575" y="704850"/>
                </a:cubicBezTo>
                <a:cubicBezTo>
                  <a:pt x="415925" y="835025"/>
                  <a:pt x="418629" y="965429"/>
                  <a:pt x="428625" y="1095375"/>
                </a:cubicBezTo>
                <a:cubicBezTo>
                  <a:pt x="431800" y="1136650"/>
                  <a:pt x="434564" y="1177959"/>
                  <a:pt x="438150" y="1219200"/>
                </a:cubicBezTo>
                <a:cubicBezTo>
                  <a:pt x="440914" y="1250988"/>
                  <a:pt x="445318" y="1282629"/>
                  <a:pt x="447675" y="1314450"/>
                </a:cubicBezTo>
                <a:cubicBezTo>
                  <a:pt x="451669" y="1368371"/>
                  <a:pt x="454025" y="1422400"/>
                  <a:pt x="457200" y="1476375"/>
                </a:cubicBezTo>
                <a:cubicBezTo>
                  <a:pt x="454025" y="1530350"/>
                  <a:pt x="450850" y="1601788"/>
                  <a:pt x="447675" y="1638300"/>
                </a:cubicBezTo>
                <a:cubicBezTo>
                  <a:pt x="444500" y="1674812"/>
                  <a:pt x="438150" y="1673225"/>
                  <a:pt x="438150" y="1695450"/>
                </a:cubicBezTo>
                <a:cubicBezTo>
                  <a:pt x="438150" y="1717675"/>
                  <a:pt x="447675" y="1749854"/>
                  <a:pt x="447675" y="1771650"/>
                </a:cubicBezTo>
              </a:path>
            </a:pathLst>
          </a:custGeom>
          <a:noFill/>
          <a:ln w="2540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49162" name="Group 49161"/>
          <p:cNvGrpSpPr/>
          <p:nvPr/>
        </p:nvGrpSpPr>
        <p:grpSpPr>
          <a:xfrm>
            <a:off x="2490788" y="4200525"/>
            <a:ext cx="2309812" cy="1543052"/>
            <a:chOff x="2490788" y="4200525"/>
            <a:chExt cx="2309812" cy="1543052"/>
          </a:xfrm>
        </p:grpSpPr>
        <p:cxnSp>
          <p:nvCxnSpPr>
            <p:cNvPr id="35" name="Straight Connector 34"/>
            <p:cNvCxnSpPr/>
            <p:nvPr/>
          </p:nvCxnSpPr>
          <p:spPr bwMode="auto">
            <a:xfrm flipH="1">
              <a:off x="3171825" y="4200525"/>
              <a:ext cx="123825" cy="361950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/>
            <p:cNvCxnSpPr/>
            <p:nvPr/>
          </p:nvCxnSpPr>
          <p:spPr bwMode="auto">
            <a:xfrm>
              <a:off x="3314700" y="4200525"/>
              <a:ext cx="119063" cy="361950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Straight Connector 36"/>
            <p:cNvCxnSpPr/>
            <p:nvPr/>
          </p:nvCxnSpPr>
          <p:spPr bwMode="auto">
            <a:xfrm flipH="1">
              <a:off x="3171826" y="4562475"/>
              <a:ext cx="1" cy="1038225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Straight Connector 37"/>
            <p:cNvCxnSpPr/>
            <p:nvPr/>
          </p:nvCxnSpPr>
          <p:spPr bwMode="auto">
            <a:xfrm flipH="1">
              <a:off x="3438526" y="4562475"/>
              <a:ext cx="1" cy="1038225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 flipH="1">
              <a:off x="2614614" y="4862513"/>
              <a:ext cx="1776411" cy="0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 flipH="1">
              <a:off x="2624138" y="5143500"/>
              <a:ext cx="1766887" cy="0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" name="Straight Connector 46"/>
            <p:cNvCxnSpPr/>
            <p:nvPr/>
          </p:nvCxnSpPr>
          <p:spPr bwMode="auto">
            <a:xfrm>
              <a:off x="4391025" y="4867272"/>
              <a:ext cx="323849" cy="138114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8" name="Straight Connector 47"/>
            <p:cNvCxnSpPr/>
            <p:nvPr/>
          </p:nvCxnSpPr>
          <p:spPr bwMode="auto">
            <a:xfrm flipV="1">
              <a:off x="4391025" y="4991100"/>
              <a:ext cx="323850" cy="152401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9" name="Straight Connector 48"/>
            <p:cNvCxnSpPr/>
            <p:nvPr/>
          </p:nvCxnSpPr>
          <p:spPr bwMode="auto">
            <a:xfrm flipH="1">
              <a:off x="2490788" y="4848223"/>
              <a:ext cx="123826" cy="142877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2490788" y="4991100"/>
              <a:ext cx="123826" cy="161923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" name="Straight Connector 66"/>
            <p:cNvCxnSpPr/>
            <p:nvPr/>
          </p:nvCxnSpPr>
          <p:spPr bwMode="auto">
            <a:xfrm flipH="1">
              <a:off x="3314701" y="5600700"/>
              <a:ext cx="123826" cy="142877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" name="Straight Connector 67"/>
            <p:cNvCxnSpPr/>
            <p:nvPr/>
          </p:nvCxnSpPr>
          <p:spPr bwMode="auto">
            <a:xfrm flipH="1">
              <a:off x="3128963" y="4791074"/>
              <a:ext cx="364332" cy="400051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3171825" y="5591171"/>
              <a:ext cx="133350" cy="152406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5" name="Straight Connector 74"/>
            <p:cNvCxnSpPr/>
            <p:nvPr/>
          </p:nvCxnSpPr>
          <p:spPr bwMode="auto">
            <a:xfrm flipH="1">
              <a:off x="4391025" y="4867272"/>
              <a:ext cx="5954" cy="285751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3177781" y="4562472"/>
              <a:ext cx="255982" cy="3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0" name="Oval 79"/>
            <p:cNvSpPr/>
            <p:nvPr/>
          </p:nvSpPr>
          <p:spPr bwMode="auto">
            <a:xfrm>
              <a:off x="4714875" y="4943472"/>
              <a:ext cx="85725" cy="85725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1" name="Freeform 80"/>
          <p:cNvSpPr/>
          <p:nvPr/>
        </p:nvSpPr>
        <p:spPr bwMode="auto">
          <a:xfrm>
            <a:off x="2019300" y="3057525"/>
            <a:ext cx="1267009" cy="724004"/>
          </a:xfrm>
          <a:custGeom>
            <a:avLst/>
            <a:gdLst>
              <a:gd name="connsiteX0" fmla="*/ 0 w 1266825"/>
              <a:gd name="connsiteY0" fmla="*/ 552450 h 562079"/>
              <a:gd name="connsiteX1" fmla="*/ 57150 w 1266825"/>
              <a:gd name="connsiteY1" fmla="*/ 561975 h 562079"/>
              <a:gd name="connsiteX2" fmla="*/ 171450 w 1266825"/>
              <a:gd name="connsiteY2" fmla="*/ 542925 h 562079"/>
              <a:gd name="connsiteX3" fmla="*/ 200025 w 1266825"/>
              <a:gd name="connsiteY3" fmla="*/ 533400 h 562079"/>
              <a:gd name="connsiteX4" fmla="*/ 228600 w 1266825"/>
              <a:gd name="connsiteY4" fmla="*/ 514350 h 562079"/>
              <a:gd name="connsiteX5" fmla="*/ 304800 w 1266825"/>
              <a:gd name="connsiteY5" fmla="*/ 476250 h 562079"/>
              <a:gd name="connsiteX6" fmla="*/ 342900 w 1266825"/>
              <a:gd name="connsiteY6" fmla="*/ 457200 h 562079"/>
              <a:gd name="connsiteX7" fmla="*/ 523875 w 1266825"/>
              <a:gd name="connsiteY7" fmla="*/ 438150 h 562079"/>
              <a:gd name="connsiteX8" fmla="*/ 600075 w 1266825"/>
              <a:gd name="connsiteY8" fmla="*/ 428625 h 562079"/>
              <a:gd name="connsiteX9" fmla="*/ 714375 w 1266825"/>
              <a:gd name="connsiteY9" fmla="*/ 438150 h 562079"/>
              <a:gd name="connsiteX10" fmla="*/ 857250 w 1266825"/>
              <a:gd name="connsiteY10" fmla="*/ 419100 h 562079"/>
              <a:gd name="connsiteX11" fmla="*/ 962025 w 1266825"/>
              <a:gd name="connsiteY11" fmla="*/ 409575 h 562079"/>
              <a:gd name="connsiteX12" fmla="*/ 1028700 w 1266825"/>
              <a:gd name="connsiteY12" fmla="*/ 381000 h 562079"/>
              <a:gd name="connsiteX13" fmla="*/ 1047750 w 1266825"/>
              <a:gd name="connsiteY13" fmla="*/ 333375 h 562079"/>
              <a:gd name="connsiteX14" fmla="*/ 1076325 w 1266825"/>
              <a:gd name="connsiteY14" fmla="*/ 314325 h 562079"/>
              <a:gd name="connsiteX15" fmla="*/ 1152525 w 1266825"/>
              <a:gd name="connsiteY15" fmla="*/ 257175 h 562079"/>
              <a:gd name="connsiteX16" fmla="*/ 1209675 w 1266825"/>
              <a:gd name="connsiteY16" fmla="*/ 123825 h 562079"/>
              <a:gd name="connsiteX17" fmla="*/ 1247775 w 1266825"/>
              <a:gd name="connsiteY17" fmla="*/ 104775 h 562079"/>
              <a:gd name="connsiteX18" fmla="*/ 1257300 w 1266825"/>
              <a:gd name="connsiteY18" fmla="*/ 38100 h 562079"/>
              <a:gd name="connsiteX19" fmla="*/ 1266825 w 1266825"/>
              <a:gd name="connsiteY19" fmla="*/ 9525 h 562079"/>
              <a:gd name="connsiteX20" fmla="*/ 1257300 w 1266825"/>
              <a:gd name="connsiteY20" fmla="*/ 0 h 562079"/>
              <a:gd name="connsiteX0" fmla="*/ 0 w 1266825"/>
              <a:gd name="connsiteY0" fmla="*/ 552450 h 562079"/>
              <a:gd name="connsiteX1" fmla="*/ 57150 w 1266825"/>
              <a:gd name="connsiteY1" fmla="*/ 561975 h 562079"/>
              <a:gd name="connsiteX2" fmla="*/ 171450 w 1266825"/>
              <a:gd name="connsiteY2" fmla="*/ 542925 h 562079"/>
              <a:gd name="connsiteX3" fmla="*/ 200025 w 1266825"/>
              <a:gd name="connsiteY3" fmla="*/ 533400 h 562079"/>
              <a:gd name="connsiteX4" fmla="*/ 257175 w 1266825"/>
              <a:gd name="connsiteY4" fmla="*/ 514350 h 562079"/>
              <a:gd name="connsiteX5" fmla="*/ 304800 w 1266825"/>
              <a:gd name="connsiteY5" fmla="*/ 476250 h 562079"/>
              <a:gd name="connsiteX6" fmla="*/ 342900 w 1266825"/>
              <a:gd name="connsiteY6" fmla="*/ 457200 h 562079"/>
              <a:gd name="connsiteX7" fmla="*/ 523875 w 1266825"/>
              <a:gd name="connsiteY7" fmla="*/ 438150 h 562079"/>
              <a:gd name="connsiteX8" fmla="*/ 600075 w 1266825"/>
              <a:gd name="connsiteY8" fmla="*/ 428625 h 562079"/>
              <a:gd name="connsiteX9" fmla="*/ 714375 w 1266825"/>
              <a:gd name="connsiteY9" fmla="*/ 438150 h 562079"/>
              <a:gd name="connsiteX10" fmla="*/ 857250 w 1266825"/>
              <a:gd name="connsiteY10" fmla="*/ 419100 h 562079"/>
              <a:gd name="connsiteX11" fmla="*/ 962025 w 1266825"/>
              <a:gd name="connsiteY11" fmla="*/ 409575 h 562079"/>
              <a:gd name="connsiteX12" fmla="*/ 1028700 w 1266825"/>
              <a:gd name="connsiteY12" fmla="*/ 381000 h 562079"/>
              <a:gd name="connsiteX13" fmla="*/ 1047750 w 1266825"/>
              <a:gd name="connsiteY13" fmla="*/ 333375 h 562079"/>
              <a:gd name="connsiteX14" fmla="*/ 1076325 w 1266825"/>
              <a:gd name="connsiteY14" fmla="*/ 314325 h 562079"/>
              <a:gd name="connsiteX15" fmla="*/ 1152525 w 1266825"/>
              <a:gd name="connsiteY15" fmla="*/ 257175 h 562079"/>
              <a:gd name="connsiteX16" fmla="*/ 1209675 w 1266825"/>
              <a:gd name="connsiteY16" fmla="*/ 123825 h 562079"/>
              <a:gd name="connsiteX17" fmla="*/ 1247775 w 1266825"/>
              <a:gd name="connsiteY17" fmla="*/ 104775 h 562079"/>
              <a:gd name="connsiteX18" fmla="*/ 1257300 w 1266825"/>
              <a:gd name="connsiteY18" fmla="*/ 38100 h 562079"/>
              <a:gd name="connsiteX19" fmla="*/ 1266825 w 1266825"/>
              <a:gd name="connsiteY19" fmla="*/ 9525 h 562079"/>
              <a:gd name="connsiteX20" fmla="*/ 1257300 w 1266825"/>
              <a:gd name="connsiteY20" fmla="*/ 0 h 562079"/>
              <a:gd name="connsiteX0" fmla="*/ 0 w 1266825"/>
              <a:gd name="connsiteY0" fmla="*/ 552450 h 562079"/>
              <a:gd name="connsiteX1" fmla="*/ 57150 w 1266825"/>
              <a:gd name="connsiteY1" fmla="*/ 561975 h 562079"/>
              <a:gd name="connsiteX2" fmla="*/ 171450 w 1266825"/>
              <a:gd name="connsiteY2" fmla="*/ 542925 h 562079"/>
              <a:gd name="connsiteX3" fmla="*/ 200025 w 1266825"/>
              <a:gd name="connsiteY3" fmla="*/ 533400 h 562079"/>
              <a:gd name="connsiteX4" fmla="*/ 257175 w 1266825"/>
              <a:gd name="connsiteY4" fmla="*/ 514350 h 562079"/>
              <a:gd name="connsiteX5" fmla="*/ 390525 w 1266825"/>
              <a:gd name="connsiteY5" fmla="*/ 504825 h 562079"/>
              <a:gd name="connsiteX6" fmla="*/ 342900 w 1266825"/>
              <a:gd name="connsiteY6" fmla="*/ 457200 h 562079"/>
              <a:gd name="connsiteX7" fmla="*/ 523875 w 1266825"/>
              <a:gd name="connsiteY7" fmla="*/ 438150 h 562079"/>
              <a:gd name="connsiteX8" fmla="*/ 600075 w 1266825"/>
              <a:gd name="connsiteY8" fmla="*/ 428625 h 562079"/>
              <a:gd name="connsiteX9" fmla="*/ 714375 w 1266825"/>
              <a:gd name="connsiteY9" fmla="*/ 438150 h 562079"/>
              <a:gd name="connsiteX10" fmla="*/ 857250 w 1266825"/>
              <a:gd name="connsiteY10" fmla="*/ 419100 h 562079"/>
              <a:gd name="connsiteX11" fmla="*/ 962025 w 1266825"/>
              <a:gd name="connsiteY11" fmla="*/ 409575 h 562079"/>
              <a:gd name="connsiteX12" fmla="*/ 1028700 w 1266825"/>
              <a:gd name="connsiteY12" fmla="*/ 381000 h 562079"/>
              <a:gd name="connsiteX13" fmla="*/ 1047750 w 1266825"/>
              <a:gd name="connsiteY13" fmla="*/ 333375 h 562079"/>
              <a:gd name="connsiteX14" fmla="*/ 1076325 w 1266825"/>
              <a:gd name="connsiteY14" fmla="*/ 314325 h 562079"/>
              <a:gd name="connsiteX15" fmla="*/ 1152525 w 1266825"/>
              <a:gd name="connsiteY15" fmla="*/ 257175 h 562079"/>
              <a:gd name="connsiteX16" fmla="*/ 1209675 w 1266825"/>
              <a:gd name="connsiteY16" fmla="*/ 123825 h 562079"/>
              <a:gd name="connsiteX17" fmla="*/ 1247775 w 1266825"/>
              <a:gd name="connsiteY17" fmla="*/ 104775 h 562079"/>
              <a:gd name="connsiteX18" fmla="*/ 1257300 w 1266825"/>
              <a:gd name="connsiteY18" fmla="*/ 38100 h 562079"/>
              <a:gd name="connsiteX19" fmla="*/ 1266825 w 1266825"/>
              <a:gd name="connsiteY19" fmla="*/ 9525 h 562079"/>
              <a:gd name="connsiteX20" fmla="*/ 1257300 w 1266825"/>
              <a:gd name="connsiteY20" fmla="*/ 0 h 562079"/>
              <a:gd name="connsiteX0" fmla="*/ 0 w 1266825"/>
              <a:gd name="connsiteY0" fmla="*/ 552450 h 562079"/>
              <a:gd name="connsiteX1" fmla="*/ 57150 w 1266825"/>
              <a:gd name="connsiteY1" fmla="*/ 561975 h 562079"/>
              <a:gd name="connsiteX2" fmla="*/ 171450 w 1266825"/>
              <a:gd name="connsiteY2" fmla="*/ 542925 h 562079"/>
              <a:gd name="connsiteX3" fmla="*/ 200025 w 1266825"/>
              <a:gd name="connsiteY3" fmla="*/ 533400 h 562079"/>
              <a:gd name="connsiteX4" fmla="*/ 257175 w 1266825"/>
              <a:gd name="connsiteY4" fmla="*/ 514350 h 562079"/>
              <a:gd name="connsiteX5" fmla="*/ 390525 w 1266825"/>
              <a:gd name="connsiteY5" fmla="*/ 504825 h 562079"/>
              <a:gd name="connsiteX6" fmla="*/ 438150 w 1266825"/>
              <a:gd name="connsiteY6" fmla="*/ 466725 h 562079"/>
              <a:gd name="connsiteX7" fmla="*/ 523875 w 1266825"/>
              <a:gd name="connsiteY7" fmla="*/ 438150 h 562079"/>
              <a:gd name="connsiteX8" fmla="*/ 600075 w 1266825"/>
              <a:gd name="connsiteY8" fmla="*/ 428625 h 562079"/>
              <a:gd name="connsiteX9" fmla="*/ 714375 w 1266825"/>
              <a:gd name="connsiteY9" fmla="*/ 438150 h 562079"/>
              <a:gd name="connsiteX10" fmla="*/ 857250 w 1266825"/>
              <a:gd name="connsiteY10" fmla="*/ 419100 h 562079"/>
              <a:gd name="connsiteX11" fmla="*/ 962025 w 1266825"/>
              <a:gd name="connsiteY11" fmla="*/ 409575 h 562079"/>
              <a:gd name="connsiteX12" fmla="*/ 1028700 w 1266825"/>
              <a:gd name="connsiteY12" fmla="*/ 381000 h 562079"/>
              <a:gd name="connsiteX13" fmla="*/ 1047750 w 1266825"/>
              <a:gd name="connsiteY13" fmla="*/ 333375 h 562079"/>
              <a:gd name="connsiteX14" fmla="*/ 1076325 w 1266825"/>
              <a:gd name="connsiteY14" fmla="*/ 314325 h 562079"/>
              <a:gd name="connsiteX15" fmla="*/ 1152525 w 1266825"/>
              <a:gd name="connsiteY15" fmla="*/ 257175 h 562079"/>
              <a:gd name="connsiteX16" fmla="*/ 1209675 w 1266825"/>
              <a:gd name="connsiteY16" fmla="*/ 123825 h 562079"/>
              <a:gd name="connsiteX17" fmla="*/ 1247775 w 1266825"/>
              <a:gd name="connsiteY17" fmla="*/ 104775 h 562079"/>
              <a:gd name="connsiteX18" fmla="*/ 1257300 w 1266825"/>
              <a:gd name="connsiteY18" fmla="*/ 38100 h 562079"/>
              <a:gd name="connsiteX19" fmla="*/ 1266825 w 1266825"/>
              <a:gd name="connsiteY19" fmla="*/ 9525 h 562079"/>
              <a:gd name="connsiteX20" fmla="*/ 1257300 w 1266825"/>
              <a:gd name="connsiteY20" fmla="*/ 0 h 562079"/>
              <a:gd name="connsiteX0" fmla="*/ 0 w 1267009"/>
              <a:gd name="connsiteY0" fmla="*/ 714375 h 724004"/>
              <a:gd name="connsiteX1" fmla="*/ 57150 w 1267009"/>
              <a:gd name="connsiteY1" fmla="*/ 723900 h 724004"/>
              <a:gd name="connsiteX2" fmla="*/ 171450 w 1267009"/>
              <a:gd name="connsiteY2" fmla="*/ 704850 h 724004"/>
              <a:gd name="connsiteX3" fmla="*/ 200025 w 1267009"/>
              <a:gd name="connsiteY3" fmla="*/ 695325 h 724004"/>
              <a:gd name="connsiteX4" fmla="*/ 257175 w 1267009"/>
              <a:gd name="connsiteY4" fmla="*/ 676275 h 724004"/>
              <a:gd name="connsiteX5" fmla="*/ 390525 w 1267009"/>
              <a:gd name="connsiteY5" fmla="*/ 666750 h 724004"/>
              <a:gd name="connsiteX6" fmla="*/ 438150 w 1267009"/>
              <a:gd name="connsiteY6" fmla="*/ 628650 h 724004"/>
              <a:gd name="connsiteX7" fmla="*/ 523875 w 1267009"/>
              <a:gd name="connsiteY7" fmla="*/ 600075 h 724004"/>
              <a:gd name="connsiteX8" fmla="*/ 600075 w 1267009"/>
              <a:gd name="connsiteY8" fmla="*/ 590550 h 724004"/>
              <a:gd name="connsiteX9" fmla="*/ 714375 w 1267009"/>
              <a:gd name="connsiteY9" fmla="*/ 600075 h 724004"/>
              <a:gd name="connsiteX10" fmla="*/ 857250 w 1267009"/>
              <a:gd name="connsiteY10" fmla="*/ 581025 h 724004"/>
              <a:gd name="connsiteX11" fmla="*/ 962025 w 1267009"/>
              <a:gd name="connsiteY11" fmla="*/ 571500 h 724004"/>
              <a:gd name="connsiteX12" fmla="*/ 1028700 w 1267009"/>
              <a:gd name="connsiteY12" fmla="*/ 542925 h 724004"/>
              <a:gd name="connsiteX13" fmla="*/ 1047750 w 1267009"/>
              <a:gd name="connsiteY13" fmla="*/ 495300 h 724004"/>
              <a:gd name="connsiteX14" fmla="*/ 1076325 w 1267009"/>
              <a:gd name="connsiteY14" fmla="*/ 476250 h 724004"/>
              <a:gd name="connsiteX15" fmla="*/ 1152525 w 1267009"/>
              <a:gd name="connsiteY15" fmla="*/ 419100 h 724004"/>
              <a:gd name="connsiteX16" fmla="*/ 1209675 w 1267009"/>
              <a:gd name="connsiteY16" fmla="*/ 285750 h 724004"/>
              <a:gd name="connsiteX17" fmla="*/ 1247775 w 1267009"/>
              <a:gd name="connsiteY17" fmla="*/ 266700 h 724004"/>
              <a:gd name="connsiteX18" fmla="*/ 1257300 w 1267009"/>
              <a:gd name="connsiteY18" fmla="*/ 200025 h 724004"/>
              <a:gd name="connsiteX19" fmla="*/ 1266825 w 1267009"/>
              <a:gd name="connsiteY19" fmla="*/ 171450 h 724004"/>
              <a:gd name="connsiteX20" fmla="*/ 1247775 w 1267009"/>
              <a:gd name="connsiteY20" fmla="*/ 0 h 724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67009" h="724004">
                <a:moveTo>
                  <a:pt x="0" y="714375"/>
                </a:moveTo>
                <a:cubicBezTo>
                  <a:pt x="19050" y="717550"/>
                  <a:pt x="37867" y="724971"/>
                  <a:pt x="57150" y="723900"/>
                </a:cubicBezTo>
                <a:cubicBezTo>
                  <a:pt x="95716" y="721757"/>
                  <a:pt x="134807" y="717064"/>
                  <a:pt x="171450" y="704850"/>
                </a:cubicBezTo>
                <a:lnTo>
                  <a:pt x="200025" y="695325"/>
                </a:lnTo>
                <a:cubicBezTo>
                  <a:pt x="214313" y="690562"/>
                  <a:pt x="247650" y="682625"/>
                  <a:pt x="257175" y="676275"/>
                </a:cubicBezTo>
                <a:cubicBezTo>
                  <a:pt x="291445" y="624869"/>
                  <a:pt x="360362" y="674688"/>
                  <a:pt x="390525" y="666750"/>
                </a:cubicBezTo>
                <a:cubicBezTo>
                  <a:pt x="420688" y="658812"/>
                  <a:pt x="415925" y="639762"/>
                  <a:pt x="438150" y="628650"/>
                </a:cubicBezTo>
                <a:cubicBezTo>
                  <a:pt x="460375" y="617538"/>
                  <a:pt x="496888" y="606425"/>
                  <a:pt x="523875" y="600075"/>
                </a:cubicBezTo>
                <a:cubicBezTo>
                  <a:pt x="550862" y="593725"/>
                  <a:pt x="574675" y="593725"/>
                  <a:pt x="600075" y="590550"/>
                </a:cubicBezTo>
                <a:cubicBezTo>
                  <a:pt x="638175" y="593725"/>
                  <a:pt x="676143" y="600075"/>
                  <a:pt x="714375" y="600075"/>
                </a:cubicBezTo>
                <a:cubicBezTo>
                  <a:pt x="920917" y="600075"/>
                  <a:pt x="752006" y="595057"/>
                  <a:pt x="857250" y="581025"/>
                </a:cubicBezTo>
                <a:cubicBezTo>
                  <a:pt x="892011" y="576390"/>
                  <a:pt x="927100" y="574675"/>
                  <a:pt x="962025" y="571500"/>
                </a:cubicBezTo>
                <a:cubicBezTo>
                  <a:pt x="982451" y="566394"/>
                  <a:pt x="1014400" y="562945"/>
                  <a:pt x="1028700" y="542925"/>
                </a:cubicBezTo>
                <a:cubicBezTo>
                  <a:pt x="1038638" y="529012"/>
                  <a:pt x="1037812" y="509213"/>
                  <a:pt x="1047750" y="495300"/>
                </a:cubicBezTo>
                <a:cubicBezTo>
                  <a:pt x="1054404" y="485985"/>
                  <a:pt x="1067531" y="483579"/>
                  <a:pt x="1076325" y="476250"/>
                </a:cubicBezTo>
                <a:cubicBezTo>
                  <a:pt x="1147752" y="416727"/>
                  <a:pt x="1052446" y="479147"/>
                  <a:pt x="1152525" y="419100"/>
                </a:cubicBezTo>
                <a:cubicBezTo>
                  <a:pt x="1167600" y="373876"/>
                  <a:pt x="1183045" y="324215"/>
                  <a:pt x="1209675" y="285750"/>
                </a:cubicBezTo>
                <a:cubicBezTo>
                  <a:pt x="1217757" y="274076"/>
                  <a:pt x="1235075" y="273050"/>
                  <a:pt x="1247775" y="266700"/>
                </a:cubicBezTo>
                <a:cubicBezTo>
                  <a:pt x="1250950" y="244475"/>
                  <a:pt x="1252897" y="222040"/>
                  <a:pt x="1257300" y="200025"/>
                </a:cubicBezTo>
                <a:cubicBezTo>
                  <a:pt x="1259269" y="190180"/>
                  <a:pt x="1268412" y="204787"/>
                  <a:pt x="1266825" y="171450"/>
                </a:cubicBezTo>
                <a:cubicBezTo>
                  <a:pt x="1265238" y="138113"/>
                  <a:pt x="1254125" y="57150"/>
                  <a:pt x="1247775" y="0"/>
                </a:cubicBezTo>
              </a:path>
            </a:pathLst>
          </a:cu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17" y="3276704"/>
            <a:ext cx="1008819" cy="62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835" y="4067969"/>
            <a:ext cx="1008818" cy="62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" name="Right Arrow 81"/>
          <p:cNvSpPr/>
          <p:nvPr/>
        </p:nvSpPr>
        <p:spPr bwMode="auto">
          <a:xfrm>
            <a:off x="5408767" y="4862513"/>
            <a:ext cx="983872" cy="223839"/>
          </a:xfrm>
          <a:prstGeom prst="rightArrow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793200" y="5191125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FT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4131884" y="5298042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detector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022182" y="3596863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err="1" smtClean="0"/>
              <a:t>interferogram</a:t>
            </a:r>
            <a:endParaRPr lang="en-AU" sz="1800" dirty="0" smtClean="0"/>
          </a:p>
        </p:txBody>
      </p:sp>
      <p:sp>
        <p:nvSpPr>
          <p:cNvPr id="86" name="TextBox 85"/>
          <p:cNvSpPr txBox="1"/>
          <p:nvPr/>
        </p:nvSpPr>
        <p:spPr>
          <a:xfrm>
            <a:off x="1161187" y="396619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source</a:t>
            </a:r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916" y="4493415"/>
            <a:ext cx="1202920" cy="74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7" name="TextBox 86"/>
          <p:cNvSpPr txBox="1"/>
          <p:nvPr/>
        </p:nvSpPr>
        <p:spPr>
          <a:xfrm>
            <a:off x="6633192" y="4067969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spectrum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465527" y="5298042"/>
            <a:ext cx="17059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800" dirty="0" smtClean="0"/>
              <a:t>FT</a:t>
            </a:r>
          </a:p>
          <a:p>
            <a:r>
              <a:rPr lang="en-AU" sz="1800" dirty="0" smtClean="0"/>
              <a:t>Interferometer</a:t>
            </a:r>
          </a:p>
          <a:p>
            <a:r>
              <a:rPr lang="en-AU" sz="1800" dirty="0" smtClean="0"/>
              <a:t>0.5 cm</a:t>
            </a:r>
            <a:r>
              <a:rPr lang="en-AU" sz="1800" baseline="30000" dirty="0" smtClean="0"/>
              <a:t>-1</a:t>
            </a:r>
            <a:r>
              <a:rPr lang="en-AU" sz="1800" dirty="0" smtClean="0"/>
              <a:t> </a:t>
            </a:r>
            <a:r>
              <a:rPr lang="en-AU" sz="1800" dirty="0" err="1" smtClean="0"/>
              <a:t>resoln</a:t>
            </a:r>
            <a:endParaRPr lang="en-AU" sz="1800" dirty="0" smtClean="0"/>
          </a:p>
          <a:p>
            <a:r>
              <a:rPr lang="en-AU" sz="1800" dirty="0" err="1" smtClean="0"/>
              <a:t>Bruker</a:t>
            </a:r>
            <a:r>
              <a:rPr lang="en-AU" sz="1800" dirty="0" smtClean="0"/>
              <a:t> </a:t>
            </a:r>
            <a:r>
              <a:rPr lang="en-AU" sz="1800" dirty="0" err="1" smtClean="0"/>
              <a:t>IRcube</a:t>
            </a:r>
            <a:endParaRPr lang="en-AU" sz="1800" dirty="0" smtClean="0"/>
          </a:p>
        </p:txBody>
      </p:sp>
      <p:cxnSp>
        <p:nvCxnSpPr>
          <p:cNvPr id="90" name="Straight Arrow Connector 89"/>
          <p:cNvCxnSpPr>
            <a:stCxn id="81" idx="8"/>
            <a:endCxn id="81" idx="9"/>
          </p:cNvCxnSpPr>
          <p:nvPr/>
        </p:nvCxnSpPr>
        <p:spPr bwMode="auto">
          <a:xfrm>
            <a:off x="2619375" y="3648075"/>
            <a:ext cx="114300" cy="9525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4" name="Straight Arrow Connector 93"/>
          <p:cNvCxnSpPr>
            <a:stCxn id="30" idx="12"/>
          </p:cNvCxnSpPr>
          <p:nvPr/>
        </p:nvCxnSpPr>
        <p:spPr bwMode="auto">
          <a:xfrm flipH="1" flipV="1">
            <a:off x="3252789" y="2919416"/>
            <a:ext cx="14286" cy="214309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5" name="Straight Arrow Connector 94"/>
          <p:cNvCxnSpPr/>
          <p:nvPr/>
        </p:nvCxnSpPr>
        <p:spPr bwMode="auto">
          <a:xfrm>
            <a:off x="3162300" y="2571749"/>
            <a:ext cx="57150" cy="95250"/>
          </a:xfrm>
          <a:prstGeom prst="straightConnector1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6" name="Straight Arrow Connector 95"/>
          <p:cNvCxnSpPr>
            <a:stCxn id="30" idx="14"/>
            <a:endCxn id="30" idx="16"/>
          </p:cNvCxnSpPr>
          <p:nvPr/>
        </p:nvCxnSpPr>
        <p:spPr bwMode="auto">
          <a:xfrm>
            <a:off x="3295650" y="3648075"/>
            <a:ext cx="19050" cy="257175"/>
          </a:xfrm>
          <a:prstGeom prst="straightConnector1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9158" name="Straight Arrow Connector 49157"/>
          <p:cNvCxnSpPr/>
          <p:nvPr/>
        </p:nvCxnSpPr>
        <p:spPr bwMode="auto">
          <a:xfrm>
            <a:off x="3943350" y="2414584"/>
            <a:ext cx="2316644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/>
          </a:ln>
          <a:effectLst/>
        </p:spPr>
      </p:cxnSp>
      <p:sp>
        <p:nvSpPr>
          <p:cNvPr id="49161" name="TextBox 49160"/>
          <p:cNvSpPr txBox="1"/>
          <p:nvPr/>
        </p:nvSpPr>
        <p:spPr>
          <a:xfrm>
            <a:off x="4553152" y="2045252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1-3 km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687485" y="3003715"/>
            <a:ext cx="545978" cy="545978"/>
            <a:chOff x="457200" y="4562472"/>
            <a:chExt cx="1050806" cy="1050806"/>
          </a:xfrm>
        </p:grpSpPr>
        <p:sp>
          <p:nvSpPr>
            <p:cNvPr id="3" name="Oval 2"/>
            <p:cNvSpPr/>
            <p:nvPr/>
          </p:nvSpPr>
          <p:spPr bwMode="auto">
            <a:xfrm>
              <a:off x="457200" y="4562472"/>
              <a:ext cx="1050806" cy="1050806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914400" y="4625974"/>
              <a:ext cx="165100" cy="1651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637567" y="4825999"/>
              <a:ext cx="165100" cy="1651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1167537" y="4827583"/>
              <a:ext cx="165100" cy="1651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37567" y="5167867"/>
              <a:ext cx="165100" cy="1651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1167537" y="5191125"/>
              <a:ext cx="165100" cy="1651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900053" y="5356225"/>
              <a:ext cx="165100" cy="1651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676681" y="4067969"/>
            <a:ext cx="442853" cy="442853"/>
            <a:chOff x="5267797" y="5591171"/>
            <a:chExt cx="1050806" cy="1050806"/>
          </a:xfrm>
        </p:grpSpPr>
        <p:sp>
          <p:nvSpPr>
            <p:cNvPr id="57" name="Oval 56"/>
            <p:cNvSpPr/>
            <p:nvPr/>
          </p:nvSpPr>
          <p:spPr bwMode="auto">
            <a:xfrm>
              <a:off x="5735603" y="6034024"/>
              <a:ext cx="165100" cy="165100"/>
            </a:xfrm>
            <a:prstGeom prst="ellipse">
              <a:avLst/>
            </a:prstGeom>
            <a:solidFill>
              <a:srgbClr val="0000FF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5267797" y="5591171"/>
              <a:ext cx="1050806" cy="1050806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032948" y="1806054"/>
            <a:ext cx="525403" cy="525403"/>
            <a:chOff x="3062029" y="1828798"/>
            <a:chExt cx="1050806" cy="1050806"/>
          </a:xfrm>
        </p:grpSpPr>
        <p:grpSp>
          <p:nvGrpSpPr>
            <p:cNvPr id="61" name="Group 60"/>
            <p:cNvGrpSpPr/>
            <p:nvPr/>
          </p:nvGrpSpPr>
          <p:grpSpPr>
            <a:xfrm>
              <a:off x="3062029" y="1828798"/>
              <a:ext cx="1050806" cy="1050806"/>
              <a:chOff x="457200" y="4562472"/>
              <a:chExt cx="1050806" cy="1050806"/>
            </a:xfrm>
          </p:grpSpPr>
          <p:sp>
            <p:nvSpPr>
              <p:cNvPr id="62" name="Oval 61"/>
              <p:cNvSpPr/>
              <p:nvPr/>
            </p:nvSpPr>
            <p:spPr bwMode="auto">
              <a:xfrm>
                <a:off x="457200" y="4562472"/>
                <a:ext cx="1050806" cy="1050806"/>
              </a:xfrm>
              <a:prstGeom prst="ellipse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3" name="Oval 62"/>
              <p:cNvSpPr/>
              <p:nvPr/>
            </p:nvSpPr>
            <p:spPr bwMode="auto">
              <a:xfrm>
                <a:off x="914400" y="4625974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4" name="Oval 63"/>
              <p:cNvSpPr/>
              <p:nvPr/>
            </p:nvSpPr>
            <p:spPr bwMode="auto">
              <a:xfrm>
                <a:off x="637567" y="4825999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5" name="Oval 64"/>
              <p:cNvSpPr/>
              <p:nvPr/>
            </p:nvSpPr>
            <p:spPr bwMode="auto">
              <a:xfrm>
                <a:off x="1167537" y="4827583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0" name="Oval 69"/>
              <p:cNvSpPr/>
              <p:nvPr/>
            </p:nvSpPr>
            <p:spPr bwMode="auto">
              <a:xfrm>
                <a:off x="637567" y="5167867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1" name="Oval 70"/>
              <p:cNvSpPr/>
              <p:nvPr/>
            </p:nvSpPr>
            <p:spPr bwMode="auto">
              <a:xfrm>
                <a:off x="1167537" y="5191125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2" name="Oval 71"/>
              <p:cNvSpPr/>
              <p:nvPr/>
            </p:nvSpPr>
            <p:spPr bwMode="auto">
              <a:xfrm>
                <a:off x="900053" y="5356225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73" name="Oval 72"/>
            <p:cNvSpPr/>
            <p:nvPr/>
          </p:nvSpPr>
          <p:spPr bwMode="auto">
            <a:xfrm>
              <a:off x="3502819" y="2229918"/>
              <a:ext cx="165100" cy="165100"/>
            </a:xfrm>
            <a:prstGeom prst="ellipse">
              <a:avLst/>
            </a:prstGeom>
            <a:solidFill>
              <a:srgbClr val="0000FF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443139" y="5960247"/>
            <a:ext cx="525403" cy="525403"/>
            <a:chOff x="3062029" y="1828798"/>
            <a:chExt cx="1050806" cy="1050806"/>
          </a:xfrm>
        </p:grpSpPr>
        <p:grpSp>
          <p:nvGrpSpPr>
            <p:cNvPr id="76" name="Group 75"/>
            <p:cNvGrpSpPr/>
            <p:nvPr/>
          </p:nvGrpSpPr>
          <p:grpSpPr>
            <a:xfrm>
              <a:off x="3062029" y="1828798"/>
              <a:ext cx="1050806" cy="1050806"/>
              <a:chOff x="457200" y="4562472"/>
              <a:chExt cx="1050806" cy="1050806"/>
            </a:xfrm>
          </p:grpSpPr>
          <p:sp>
            <p:nvSpPr>
              <p:cNvPr id="79" name="Oval 78"/>
              <p:cNvSpPr/>
              <p:nvPr/>
            </p:nvSpPr>
            <p:spPr bwMode="auto">
              <a:xfrm>
                <a:off x="457200" y="4562472"/>
                <a:ext cx="1050806" cy="1050806"/>
              </a:xfrm>
              <a:prstGeom prst="ellipse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9" name="Oval 88"/>
              <p:cNvSpPr/>
              <p:nvPr/>
            </p:nvSpPr>
            <p:spPr bwMode="auto">
              <a:xfrm>
                <a:off x="914400" y="4625974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1" name="Oval 90"/>
              <p:cNvSpPr/>
              <p:nvPr/>
            </p:nvSpPr>
            <p:spPr bwMode="auto">
              <a:xfrm>
                <a:off x="637567" y="4825999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2" name="Oval 91"/>
              <p:cNvSpPr/>
              <p:nvPr/>
            </p:nvSpPr>
            <p:spPr bwMode="auto">
              <a:xfrm>
                <a:off x="1167537" y="4827583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3" name="Oval 92"/>
              <p:cNvSpPr/>
              <p:nvPr/>
            </p:nvSpPr>
            <p:spPr bwMode="auto">
              <a:xfrm>
                <a:off x="637567" y="5167867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7" name="Oval 96"/>
              <p:cNvSpPr/>
              <p:nvPr/>
            </p:nvSpPr>
            <p:spPr bwMode="auto">
              <a:xfrm>
                <a:off x="1167537" y="5191125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8" name="Oval 97"/>
              <p:cNvSpPr/>
              <p:nvPr/>
            </p:nvSpPr>
            <p:spPr bwMode="auto">
              <a:xfrm>
                <a:off x="900053" y="5356225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77" name="Oval 76"/>
            <p:cNvSpPr/>
            <p:nvPr/>
          </p:nvSpPr>
          <p:spPr bwMode="auto">
            <a:xfrm>
              <a:off x="3502819" y="2229918"/>
              <a:ext cx="165100" cy="165100"/>
            </a:xfrm>
            <a:prstGeom prst="ellipse">
              <a:avLst/>
            </a:prstGeom>
            <a:solidFill>
              <a:srgbClr val="0000FF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4" name="Oval 13"/>
          <p:cNvSpPr/>
          <p:nvPr/>
        </p:nvSpPr>
        <p:spPr bwMode="auto">
          <a:xfrm>
            <a:off x="6474222" y="6224171"/>
            <a:ext cx="100805" cy="100805"/>
          </a:xfrm>
          <a:prstGeom prst="ellipse">
            <a:avLst/>
          </a:prstGeom>
          <a:solidFill>
            <a:srgbClr val="0000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9" name="Oval 108"/>
          <p:cNvSpPr/>
          <p:nvPr/>
        </p:nvSpPr>
        <p:spPr bwMode="auto">
          <a:xfrm>
            <a:off x="6474222" y="5973743"/>
            <a:ext cx="100805" cy="100805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12701" y="5837641"/>
            <a:ext cx="2108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Illuminating bundle</a:t>
            </a:r>
          </a:p>
          <a:p>
            <a:pPr algn="l"/>
            <a:r>
              <a:rPr lang="en-AU" sz="1800" dirty="0" smtClean="0"/>
              <a:t>Receiving fibre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206" y="1879080"/>
            <a:ext cx="941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800" dirty="0" smtClean="0">
                <a:sym typeface="Symbol"/>
              </a:rPr>
              <a:t></a:t>
            </a:r>
          </a:p>
          <a:p>
            <a:r>
              <a:rPr lang="en-AU" sz="1800" dirty="0" smtClean="0"/>
              <a:t>30 cm</a:t>
            </a:r>
          </a:p>
          <a:p>
            <a:r>
              <a:rPr lang="en-AU" sz="1800" dirty="0" smtClean="0"/>
              <a:t>FL</a:t>
            </a:r>
          </a:p>
          <a:p>
            <a:r>
              <a:rPr lang="en-AU" sz="1800" dirty="0" smtClean="0"/>
              <a:t>150 cm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80859" y="3092038"/>
            <a:ext cx="1608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800" dirty="0" smtClean="0"/>
              <a:t>17 x 70mm</a:t>
            </a:r>
          </a:p>
          <a:p>
            <a:r>
              <a:rPr lang="en-AU" sz="1800" dirty="0" err="1" smtClean="0"/>
              <a:t>retroreflectors</a:t>
            </a:r>
            <a:endParaRPr lang="en-AU" sz="1800" dirty="0" smtClean="0"/>
          </a:p>
        </p:txBody>
      </p:sp>
    </p:spTree>
    <p:extLst>
      <p:ext uri="{BB962C8B-B14F-4D97-AF65-F5344CB8AC3E}">
        <p14:creationId xmlns:p14="http://schemas.microsoft.com/office/powerpoint/2010/main" val="297018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/>
              <a:t>OP-FTIR-tracer: results</a:t>
            </a:r>
            <a:endParaRPr lang="en-US" altLang="en-US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614488"/>
            <a:ext cx="7899400" cy="509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891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506538" y="1538288"/>
          <a:ext cx="1671637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Equation" r:id="rId4" imgW="1231560" imgH="457200" progId="Equation.3">
                  <p:embed/>
                </p:oleObj>
              </mc:Choice>
              <mc:Fallback>
                <p:oleObj name="Equation" r:id="rId4" imgW="123156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6538" y="1538288"/>
                        <a:ext cx="1671637" cy="5778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367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</a:t>
            </a:r>
            <a:r>
              <a:rPr lang="en-AU" dirty="0" smtClean="0"/>
              <a:t> better setup</a:t>
            </a:r>
            <a:endParaRPr lang="en-AU" dirty="0"/>
          </a:p>
        </p:txBody>
      </p:sp>
      <p:grpSp>
        <p:nvGrpSpPr>
          <p:cNvPr id="33" name="Group 32"/>
          <p:cNvGrpSpPr/>
          <p:nvPr/>
        </p:nvGrpSpPr>
        <p:grpSpPr>
          <a:xfrm>
            <a:off x="1052508" y="1785936"/>
            <a:ext cx="7143755" cy="1285875"/>
            <a:chOff x="1052508" y="1785936"/>
            <a:chExt cx="7143755" cy="1285875"/>
          </a:xfrm>
        </p:grpSpPr>
        <p:sp>
          <p:nvSpPr>
            <p:cNvPr id="4" name="Moon 3"/>
            <p:cNvSpPr/>
            <p:nvPr/>
          </p:nvSpPr>
          <p:spPr bwMode="auto">
            <a:xfrm>
              <a:off x="1052508" y="1785936"/>
              <a:ext cx="149065" cy="1285875"/>
            </a:xfrm>
            <a:prstGeom prst="moon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8043862" y="1828798"/>
              <a:ext cx="152401" cy="1190628"/>
              <a:chOff x="6062662" y="2033587"/>
              <a:chExt cx="152401" cy="1190628"/>
            </a:xfrm>
          </p:grpSpPr>
          <p:sp>
            <p:nvSpPr>
              <p:cNvPr id="5" name="Flowchart: Extract 4"/>
              <p:cNvSpPr/>
              <p:nvPr/>
            </p:nvSpPr>
            <p:spPr bwMode="auto">
              <a:xfrm rot="5400000">
                <a:off x="5991225" y="2105025"/>
                <a:ext cx="295275" cy="152400"/>
              </a:xfrm>
              <a:prstGeom prst="flowChartExtract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Flowchart: Extract 5"/>
              <p:cNvSpPr/>
              <p:nvPr/>
            </p:nvSpPr>
            <p:spPr bwMode="auto">
              <a:xfrm rot="5400000">
                <a:off x="5991225" y="2395535"/>
                <a:ext cx="295275" cy="152400"/>
              </a:xfrm>
              <a:prstGeom prst="flowChartExtract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Flowchart: Extract 6"/>
              <p:cNvSpPr/>
              <p:nvPr/>
            </p:nvSpPr>
            <p:spPr bwMode="auto">
              <a:xfrm rot="5400000">
                <a:off x="5991224" y="2705101"/>
                <a:ext cx="295275" cy="152400"/>
              </a:xfrm>
              <a:prstGeom prst="flowChartExtract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Flowchart: Extract 7"/>
              <p:cNvSpPr/>
              <p:nvPr/>
            </p:nvSpPr>
            <p:spPr bwMode="auto">
              <a:xfrm rot="5400000">
                <a:off x="5991225" y="3000378"/>
                <a:ext cx="295275" cy="152400"/>
              </a:xfrm>
              <a:prstGeom prst="flowChartExtract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cxnSp>
          <p:nvCxnSpPr>
            <p:cNvPr id="15" name="Straight Connector 14"/>
            <p:cNvCxnSpPr/>
            <p:nvPr/>
          </p:nvCxnSpPr>
          <p:spPr bwMode="auto">
            <a:xfrm>
              <a:off x="1209675" y="1828798"/>
              <a:ext cx="6834186" cy="0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/>
            <p:cNvCxnSpPr/>
            <p:nvPr/>
          </p:nvCxnSpPr>
          <p:spPr bwMode="auto">
            <a:xfrm>
              <a:off x="1209676" y="3019427"/>
              <a:ext cx="6834186" cy="0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 bwMode="auto">
            <a:xfrm>
              <a:off x="1209676" y="1838319"/>
              <a:ext cx="1657349" cy="576265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 flipV="1">
              <a:off x="1209675" y="2428874"/>
              <a:ext cx="1657350" cy="595316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Sun 26"/>
          <p:cNvSpPr/>
          <p:nvPr/>
        </p:nvSpPr>
        <p:spPr bwMode="auto">
          <a:xfrm>
            <a:off x="4714875" y="4900611"/>
            <a:ext cx="171450" cy="171450"/>
          </a:xfrm>
          <a:prstGeom prst="sun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Freeform 29"/>
          <p:cNvSpPr/>
          <p:nvPr/>
        </p:nvSpPr>
        <p:spPr bwMode="auto">
          <a:xfrm>
            <a:off x="2857500" y="2428875"/>
            <a:ext cx="457200" cy="1771650"/>
          </a:xfrm>
          <a:custGeom>
            <a:avLst/>
            <a:gdLst>
              <a:gd name="connsiteX0" fmla="*/ 0 w 495433"/>
              <a:gd name="connsiteY0" fmla="*/ 0 h 1771650"/>
              <a:gd name="connsiteX1" fmla="*/ 57150 w 495433"/>
              <a:gd name="connsiteY1" fmla="*/ 9525 h 1771650"/>
              <a:gd name="connsiteX2" fmla="*/ 76200 w 495433"/>
              <a:gd name="connsiteY2" fmla="*/ 38100 h 1771650"/>
              <a:gd name="connsiteX3" fmla="*/ 104775 w 495433"/>
              <a:gd name="connsiteY3" fmla="*/ 66675 h 1771650"/>
              <a:gd name="connsiteX4" fmla="*/ 161925 w 495433"/>
              <a:gd name="connsiteY4" fmla="*/ 95250 h 1771650"/>
              <a:gd name="connsiteX5" fmla="*/ 228600 w 495433"/>
              <a:gd name="connsiteY5" fmla="*/ 161925 h 1771650"/>
              <a:gd name="connsiteX6" fmla="*/ 304800 w 495433"/>
              <a:gd name="connsiteY6" fmla="*/ 171450 h 1771650"/>
              <a:gd name="connsiteX7" fmla="*/ 333375 w 495433"/>
              <a:gd name="connsiteY7" fmla="*/ 200025 h 1771650"/>
              <a:gd name="connsiteX8" fmla="*/ 352425 w 495433"/>
              <a:gd name="connsiteY8" fmla="*/ 276225 h 1771650"/>
              <a:gd name="connsiteX9" fmla="*/ 371475 w 495433"/>
              <a:gd name="connsiteY9" fmla="*/ 314325 h 1771650"/>
              <a:gd name="connsiteX10" fmla="*/ 381000 w 495433"/>
              <a:gd name="connsiteY10" fmla="*/ 400050 h 1771650"/>
              <a:gd name="connsiteX11" fmla="*/ 390525 w 495433"/>
              <a:gd name="connsiteY11" fmla="*/ 466725 h 1771650"/>
              <a:gd name="connsiteX12" fmla="*/ 409575 w 495433"/>
              <a:gd name="connsiteY12" fmla="*/ 704850 h 1771650"/>
              <a:gd name="connsiteX13" fmla="*/ 428625 w 495433"/>
              <a:gd name="connsiteY13" fmla="*/ 1095375 h 1771650"/>
              <a:gd name="connsiteX14" fmla="*/ 438150 w 495433"/>
              <a:gd name="connsiteY14" fmla="*/ 1219200 h 1771650"/>
              <a:gd name="connsiteX15" fmla="*/ 447675 w 495433"/>
              <a:gd name="connsiteY15" fmla="*/ 1314450 h 1771650"/>
              <a:gd name="connsiteX16" fmla="*/ 457200 w 495433"/>
              <a:gd name="connsiteY16" fmla="*/ 1476375 h 1771650"/>
              <a:gd name="connsiteX17" fmla="*/ 447675 w 495433"/>
              <a:gd name="connsiteY17" fmla="*/ 1638300 h 1771650"/>
              <a:gd name="connsiteX18" fmla="*/ 485775 w 495433"/>
              <a:gd name="connsiteY18" fmla="*/ 1724025 h 1771650"/>
              <a:gd name="connsiteX19" fmla="*/ 495300 w 495433"/>
              <a:gd name="connsiteY19" fmla="*/ 1771650 h 1771650"/>
              <a:gd name="connsiteX0" fmla="*/ 0 w 495433"/>
              <a:gd name="connsiteY0" fmla="*/ 0 h 1771650"/>
              <a:gd name="connsiteX1" fmla="*/ 57150 w 495433"/>
              <a:gd name="connsiteY1" fmla="*/ 9525 h 1771650"/>
              <a:gd name="connsiteX2" fmla="*/ 76200 w 495433"/>
              <a:gd name="connsiteY2" fmla="*/ 38100 h 1771650"/>
              <a:gd name="connsiteX3" fmla="*/ 104775 w 495433"/>
              <a:gd name="connsiteY3" fmla="*/ 66675 h 1771650"/>
              <a:gd name="connsiteX4" fmla="*/ 161925 w 495433"/>
              <a:gd name="connsiteY4" fmla="*/ 95250 h 1771650"/>
              <a:gd name="connsiteX5" fmla="*/ 238125 w 495433"/>
              <a:gd name="connsiteY5" fmla="*/ 114300 h 1771650"/>
              <a:gd name="connsiteX6" fmla="*/ 304800 w 495433"/>
              <a:gd name="connsiteY6" fmla="*/ 171450 h 1771650"/>
              <a:gd name="connsiteX7" fmla="*/ 333375 w 495433"/>
              <a:gd name="connsiteY7" fmla="*/ 200025 h 1771650"/>
              <a:gd name="connsiteX8" fmla="*/ 352425 w 495433"/>
              <a:gd name="connsiteY8" fmla="*/ 276225 h 1771650"/>
              <a:gd name="connsiteX9" fmla="*/ 371475 w 495433"/>
              <a:gd name="connsiteY9" fmla="*/ 314325 h 1771650"/>
              <a:gd name="connsiteX10" fmla="*/ 381000 w 495433"/>
              <a:gd name="connsiteY10" fmla="*/ 400050 h 1771650"/>
              <a:gd name="connsiteX11" fmla="*/ 390525 w 495433"/>
              <a:gd name="connsiteY11" fmla="*/ 466725 h 1771650"/>
              <a:gd name="connsiteX12" fmla="*/ 409575 w 495433"/>
              <a:gd name="connsiteY12" fmla="*/ 704850 h 1771650"/>
              <a:gd name="connsiteX13" fmla="*/ 428625 w 495433"/>
              <a:gd name="connsiteY13" fmla="*/ 1095375 h 1771650"/>
              <a:gd name="connsiteX14" fmla="*/ 438150 w 495433"/>
              <a:gd name="connsiteY14" fmla="*/ 1219200 h 1771650"/>
              <a:gd name="connsiteX15" fmla="*/ 447675 w 495433"/>
              <a:gd name="connsiteY15" fmla="*/ 1314450 h 1771650"/>
              <a:gd name="connsiteX16" fmla="*/ 457200 w 495433"/>
              <a:gd name="connsiteY16" fmla="*/ 1476375 h 1771650"/>
              <a:gd name="connsiteX17" fmla="*/ 447675 w 495433"/>
              <a:gd name="connsiteY17" fmla="*/ 1638300 h 1771650"/>
              <a:gd name="connsiteX18" fmla="*/ 485775 w 495433"/>
              <a:gd name="connsiteY18" fmla="*/ 1724025 h 1771650"/>
              <a:gd name="connsiteX19" fmla="*/ 495300 w 495433"/>
              <a:gd name="connsiteY19" fmla="*/ 1771650 h 1771650"/>
              <a:gd name="connsiteX0" fmla="*/ 0 w 495433"/>
              <a:gd name="connsiteY0" fmla="*/ 0 h 1771650"/>
              <a:gd name="connsiteX1" fmla="*/ 57150 w 495433"/>
              <a:gd name="connsiteY1" fmla="*/ 9525 h 1771650"/>
              <a:gd name="connsiteX2" fmla="*/ 76200 w 495433"/>
              <a:gd name="connsiteY2" fmla="*/ 38100 h 1771650"/>
              <a:gd name="connsiteX3" fmla="*/ 104775 w 495433"/>
              <a:gd name="connsiteY3" fmla="*/ 66675 h 1771650"/>
              <a:gd name="connsiteX4" fmla="*/ 219075 w 495433"/>
              <a:gd name="connsiteY4" fmla="*/ 76200 h 1771650"/>
              <a:gd name="connsiteX5" fmla="*/ 238125 w 495433"/>
              <a:gd name="connsiteY5" fmla="*/ 114300 h 1771650"/>
              <a:gd name="connsiteX6" fmla="*/ 304800 w 495433"/>
              <a:gd name="connsiteY6" fmla="*/ 171450 h 1771650"/>
              <a:gd name="connsiteX7" fmla="*/ 333375 w 495433"/>
              <a:gd name="connsiteY7" fmla="*/ 200025 h 1771650"/>
              <a:gd name="connsiteX8" fmla="*/ 352425 w 495433"/>
              <a:gd name="connsiteY8" fmla="*/ 276225 h 1771650"/>
              <a:gd name="connsiteX9" fmla="*/ 371475 w 495433"/>
              <a:gd name="connsiteY9" fmla="*/ 314325 h 1771650"/>
              <a:gd name="connsiteX10" fmla="*/ 381000 w 495433"/>
              <a:gd name="connsiteY10" fmla="*/ 400050 h 1771650"/>
              <a:gd name="connsiteX11" fmla="*/ 390525 w 495433"/>
              <a:gd name="connsiteY11" fmla="*/ 466725 h 1771650"/>
              <a:gd name="connsiteX12" fmla="*/ 409575 w 495433"/>
              <a:gd name="connsiteY12" fmla="*/ 704850 h 1771650"/>
              <a:gd name="connsiteX13" fmla="*/ 428625 w 495433"/>
              <a:gd name="connsiteY13" fmla="*/ 1095375 h 1771650"/>
              <a:gd name="connsiteX14" fmla="*/ 438150 w 495433"/>
              <a:gd name="connsiteY14" fmla="*/ 1219200 h 1771650"/>
              <a:gd name="connsiteX15" fmla="*/ 447675 w 495433"/>
              <a:gd name="connsiteY15" fmla="*/ 1314450 h 1771650"/>
              <a:gd name="connsiteX16" fmla="*/ 457200 w 495433"/>
              <a:gd name="connsiteY16" fmla="*/ 1476375 h 1771650"/>
              <a:gd name="connsiteX17" fmla="*/ 447675 w 495433"/>
              <a:gd name="connsiteY17" fmla="*/ 1638300 h 1771650"/>
              <a:gd name="connsiteX18" fmla="*/ 485775 w 495433"/>
              <a:gd name="connsiteY18" fmla="*/ 1724025 h 1771650"/>
              <a:gd name="connsiteX19" fmla="*/ 495300 w 495433"/>
              <a:gd name="connsiteY19" fmla="*/ 1771650 h 1771650"/>
              <a:gd name="connsiteX0" fmla="*/ 0 w 495433"/>
              <a:gd name="connsiteY0" fmla="*/ 0 h 1771650"/>
              <a:gd name="connsiteX1" fmla="*/ 57150 w 495433"/>
              <a:gd name="connsiteY1" fmla="*/ 9525 h 1771650"/>
              <a:gd name="connsiteX2" fmla="*/ 76200 w 495433"/>
              <a:gd name="connsiteY2" fmla="*/ 38100 h 1771650"/>
              <a:gd name="connsiteX3" fmla="*/ 171450 w 495433"/>
              <a:gd name="connsiteY3" fmla="*/ 47625 h 1771650"/>
              <a:gd name="connsiteX4" fmla="*/ 219075 w 495433"/>
              <a:gd name="connsiteY4" fmla="*/ 76200 h 1771650"/>
              <a:gd name="connsiteX5" fmla="*/ 238125 w 495433"/>
              <a:gd name="connsiteY5" fmla="*/ 114300 h 1771650"/>
              <a:gd name="connsiteX6" fmla="*/ 304800 w 495433"/>
              <a:gd name="connsiteY6" fmla="*/ 171450 h 1771650"/>
              <a:gd name="connsiteX7" fmla="*/ 333375 w 495433"/>
              <a:gd name="connsiteY7" fmla="*/ 200025 h 1771650"/>
              <a:gd name="connsiteX8" fmla="*/ 352425 w 495433"/>
              <a:gd name="connsiteY8" fmla="*/ 276225 h 1771650"/>
              <a:gd name="connsiteX9" fmla="*/ 371475 w 495433"/>
              <a:gd name="connsiteY9" fmla="*/ 314325 h 1771650"/>
              <a:gd name="connsiteX10" fmla="*/ 381000 w 495433"/>
              <a:gd name="connsiteY10" fmla="*/ 400050 h 1771650"/>
              <a:gd name="connsiteX11" fmla="*/ 390525 w 495433"/>
              <a:gd name="connsiteY11" fmla="*/ 466725 h 1771650"/>
              <a:gd name="connsiteX12" fmla="*/ 409575 w 495433"/>
              <a:gd name="connsiteY12" fmla="*/ 704850 h 1771650"/>
              <a:gd name="connsiteX13" fmla="*/ 428625 w 495433"/>
              <a:gd name="connsiteY13" fmla="*/ 1095375 h 1771650"/>
              <a:gd name="connsiteX14" fmla="*/ 438150 w 495433"/>
              <a:gd name="connsiteY14" fmla="*/ 1219200 h 1771650"/>
              <a:gd name="connsiteX15" fmla="*/ 447675 w 495433"/>
              <a:gd name="connsiteY15" fmla="*/ 1314450 h 1771650"/>
              <a:gd name="connsiteX16" fmla="*/ 457200 w 495433"/>
              <a:gd name="connsiteY16" fmla="*/ 1476375 h 1771650"/>
              <a:gd name="connsiteX17" fmla="*/ 447675 w 495433"/>
              <a:gd name="connsiteY17" fmla="*/ 1638300 h 1771650"/>
              <a:gd name="connsiteX18" fmla="*/ 485775 w 495433"/>
              <a:gd name="connsiteY18" fmla="*/ 1724025 h 1771650"/>
              <a:gd name="connsiteX19" fmla="*/ 495300 w 495433"/>
              <a:gd name="connsiteY19" fmla="*/ 1771650 h 1771650"/>
              <a:gd name="connsiteX0" fmla="*/ 0 w 495300"/>
              <a:gd name="connsiteY0" fmla="*/ 0 h 1771650"/>
              <a:gd name="connsiteX1" fmla="*/ 57150 w 495300"/>
              <a:gd name="connsiteY1" fmla="*/ 9525 h 1771650"/>
              <a:gd name="connsiteX2" fmla="*/ 76200 w 495300"/>
              <a:gd name="connsiteY2" fmla="*/ 38100 h 1771650"/>
              <a:gd name="connsiteX3" fmla="*/ 171450 w 495300"/>
              <a:gd name="connsiteY3" fmla="*/ 47625 h 1771650"/>
              <a:gd name="connsiteX4" fmla="*/ 219075 w 495300"/>
              <a:gd name="connsiteY4" fmla="*/ 76200 h 1771650"/>
              <a:gd name="connsiteX5" fmla="*/ 238125 w 495300"/>
              <a:gd name="connsiteY5" fmla="*/ 114300 h 1771650"/>
              <a:gd name="connsiteX6" fmla="*/ 304800 w 495300"/>
              <a:gd name="connsiteY6" fmla="*/ 171450 h 1771650"/>
              <a:gd name="connsiteX7" fmla="*/ 333375 w 495300"/>
              <a:gd name="connsiteY7" fmla="*/ 200025 h 1771650"/>
              <a:gd name="connsiteX8" fmla="*/ 352425 w 495300"/>
              <a:gd name="connsiteY8" fmla="*/ 276225 h 1771650"/>
              <a:gd name="connsiteX9" fmla="*/ 371475 w 495300"/>
              <a:gd name="connsiteY9" fmla="*/ 314325 h 1771650"/>
              <a:gd name="connsiteX10" fmla="*/ 381000 w 495300"/>
              <a:gd name="connsiteY10" fmla="*/ 400050 h 1771650"/>
              <a:gd name="connsiteX11" fmla="*/ 390525 w 495300"/>
              <a:gd name="connsiteY11" fmla="*/ 466725 h 1771650"/>
              <a:gd name="connsiteX12" fmla="*/ 409575 w 495300"/>
              <a:gd name="connsiteY12" fmla="*/ 704850 h 1771650"/>
              <a:gd name="connsiteX13" fmla="*/ 428625 w 495300"/>
              <a:gd name="connsiteY13" fmla="*/ 1095375 h 1771650"/>
              <a:gd name="connsiteX14" fmla="*/ 438150 w 495300"/>
              <a:gd name="connsiteY14" fmla="*/ 1219200 h 1771650"/>
              <a:gd name="connsiteX15" fmla="*/ 447675 w 495300"/>
              <a:gd name="connsiteY15" fmla="*/ 1314450 h 1771650"/>
              <a:gd name="connsiteX16" fmla="*/ 457200 w 495300"/>
              <a:gd name="connsiteY16" fmla="*/ 1476375 h 1771650"/>
              <a:gd name="connsiteX17" fmla="*/ 447675 w 495300"/>
              <a:gd name="connsiteY17" fmla="*/ 1638300 h 1771650"/>
              <a:gd name="connsiteX18" fmla="*/ 476250 w 495300"/>
              <a:gd name="connsiteY18" fmla="*/ 1695450 h 1771650"/>
              <a:gd name="connsiteX19" fmla="*/ 495300 w 495300"/>
              <a:gd name="connsiteY19" fmla="*/ 1771650 h 1771650"/>
              <a:gd name="connsiteX0" fmla="*/ 0 w 476250"/>
              <a:gd name="connsiteY0" fmla="*/ 0 h 1771650"/>
              <a:gd name="connsiteX1" fmla="*/ 57150 w 476250"/>
              <a:gd name="connsiteY1" fmla="*/ 9525 h 1771650"/>
              <a:gd name="connsiteX2" fmla="*/ 76200 w 476250"/>
              <a:gd name="connsiteY2" fmla="*/ 38100 h 1771650"/>
              <a:gd name="connsiteX3" fmla="*/ 171450 w 476250"/>
              <a:gd name="connsiteY3" fmla="*/ 47625 h 1771650"/>
              <a:gd name="connsiteX4" fmla="*/ 219075 w 476250"/>
              <a:gd name="connsiteY4" fmla="*/ 76200 h 1771650"/>
              <a:gd name="connsiteX5" fmla="*/ 238125 w 476250"/>
              <a:gd name="connsiteY5" fmla="*/ 114300 h 1771650"/>
              <a:gd name="connsiteX6" fmla="*/ 304800 w 476250"/>
              <a:gd name="connsiteY6" fmla="*/ 171450 h 1771650"/>
              <a:gd name="connsiteX7" fmla="*/ 333375 w 476250"/>
              <a:gd name="connsiteY7" fmla="*/ 200025 h 1771650"/>
              <a:gd name="connsiteX8" fmla="*/ 352425 w 476250"/>
              <a:gd name="connsiteY8" fmla="*/ 276225 h 1771650"/>
              <a:gd name="connsiteX9" fmla="*/ 371475 w 476250"/>
              <a:gd name="connsiteY9" fmla="*/ 314325 h 1771650"/>
              <a:gd name="connsiteX10" fmla="*/ 381000 w 476250"/>
              <a:gd name="connsiteY10" fmla="*/ 400050 h 1771650"/>
              <a:gd name="connsiteX11" fmla="*/ 390525 w 476250"/>
              <a:gd name="connsiteY11" fmla="*/ 466725 h 1771650"/>
              <a:gd name="connsiteX12" fmla="*/ 409575 w 476250"/>
              <a:gd name="connsiteY12" fmla="*/ 704850 h 1771650"/>
              <a:gd name="connsiteX13" fmla="*/ 428625 w 476250"/>
              <a:gd name="connsiteY13" fmla="*/ 1095375 h 1771650"/>
              <a:gd name="connsiteX14" fmla="*/ 438150 w 476250"/>
              <a:gd name="connsiteY14" fmla="*/ 1219200 h 1771650"/>
              <a:gd name="connsiteX15" fmla="*/ 447675 w 476250"/>
              <a:gd name="connsiteY15" fmla="*/ 1314450 h 1771650"/>
              <a:gd name="connsiteX16" fmla="*/ 457200 w 476250"/>
              <a:gd name="connsiteY16" fmla="*/ 1476375 h 1771650"/>
              <a:gd name="connsiteX17" fmla="*/ 447675 w 476250"/>
              <a:gd name="connsiteY17" fmla="*/ 1638300 h 1771650"/>
              <a:gd name="connsiteX18" fmla="*/ 476250 w 476250"/>
              <a:gd name="connsiteY18" fmla="*/ 1695450 h 1771650"/>
              <a:gd name="connsiteX19" fmla="*/ 447675 w 476250"/>
              <a:gd name="connsiteY19" fmla="*/ 1771650 h 1771650"/>
              <a:gd name="connsiteX0" fmla="*/ 0 w 457200"/>
              <a:gd name="connsiteY0" fmla="*/ 0 h 1771650"/>
              <a:gd name="connsiteX1" fmla="*/ 57150 w 457200"/>
              <a:gd name="connsiteY1" fmla="*/ 9525 h 1771650"/>
              <a:gd name="connsiteX2" fmla="*/ 76200 w 457200"/>
              <a:gd name="connsiteY2" fmla="*/ 38100 h 1771650"/>
              <a:gd name="connsiteX3" fmla="*/ 171450 w 457200"/>
              <a:gd name="connsiteY3" fmla="*/ 47625 h 1771650"/>
              <a:gd name="connsiteX4" fmla="*/ 219075 w 457200"/>
              <a:gd name="connsiteY4" fmla="*/ 76200 h 1771650"/>
              <a:gd name="connsiteX5" fmla="*/ 238125 w 457200"/>
              <a:gd name="connsiteY5" fmla="*/ 114300 h 1771650"/>
              <a:gd name="connsiteX6" fmla="*/ 304800 w 457200"/>
              <a:gd name="connsiteY6" fmla="*/ 171450 h 1771650"/>
              <a:gd name="connsiteX7" fmla="*/ 333375 w 457200"/>
              <a:gd name="connsiteY7" fmla="*/ 200025 h 1771650"/>
              <a:gd name="connsiteX8" fmla="*/ 352425 w 457200"/>
              <a:gd name="connsiteY8" fmla="*/ 276225 h 1771650"/>
              <a:gd name="connsiteX9" fmla="*/ 371475 w 457200"/>
              <a:gd name="connsiteY9" fmla="*/ 314325 h 1771650"/>
              <a:gd name="connsiteX10" fmla="*/ 381000 w 457200"/>
              <a:gd name="connsiteY10" fmla="*/ 400050 h 1771650"/>
              <a:gd name="connsiteX11" fmla="*/ 390525 w 457200"/>
              <a:gd name="connsiteY11" fmla="*/ 466725 h 1771650"/>
              <a:gd name="connsiteX12" fmla="*/ 409575 w 457200"/>
              <a:gd name="connsiteY12" fmla="*/ 704850 h 1771650"/>
              <a:gd name="connsiteX13" fmla="*/ 428625 w 457200"/>
              <a:gd name="connsiteY13" fmla="*/ 1095375 h 1771650"/>
              <a:gd name="connsiteX14" fmla="*/ 438150 w 457200"/>
              <a:gd name="connsiteY14" fmla="*/ 1219200 h 1771650"/>
              <a:gd name="connsiteX15" fmla="*/ 447675 w 457200"/>
              <a:gd name="connsiteY15" fmla="*/ 1314450 h 1771650"/>
              <a:gd name="connsiteX16" fmla="*/ 457200 w 457200"/>
              <a:gd name="connsiteY16" fmla="*/ 1476375 h 1771650"/>
              <a:gd name="connsiteX17" fmla="*/ 447675 w 457200"/>
              <a:gd name="connsiteY17" fmla="*/ 1638300 h 1771650"/>
              <a:gd name="connsiteX18" fmla="*/ 438150 w 457200"/>
              <a:gd name="connsiteY18" fmla="*/ 1695450 h 1771650"/>
              <a:gd name="connsiteX19" fmla="*/ 447675 w 457200"/>
              <a:gd name="connsiteY19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200" h="1771650">
                <a:moveTo>
                  <a:pt x="0" y="0"/>
                </a:moveTo>
                <a:cubicBezTo>
                  <a:pt x="19050" y="3175"/>
                  <a:pt x="39876" y="888"/>
                  <a:pt x="57150" y="9525"/>
                </a:cubicBezTo>
                <a:cubicBezTo>
                  <a:pt x="67389" y="14645"/>
                  <a:pt x="57150" y="31750"/>
                  <a:pt x="76200" y="38100"/>
                </a:cubicBezTo>
                <a:cubicBezTo>
                  <a:pt x="95250" y="44450"/>
                  <a:pt x="147638" y="41275"/>
                  <a:pt x="171450" y="47625"/>
                </a:cubicBezTo>
                <a:cubicBezTo>
                  <a:pt x="195262" y="53975"/>
                  <a:pt x="207963" y="65088"/>
                  <a:pt x="219075" y="76200"/>
                </a:cubicBezTo>
                <a:cubicBezTo>
                  <a:pt x="230187" y="87312"/>
                  <a:pt x="223838" y="98425"/>
                  <a:pt x="238125" y="114300"/>
                </a:cubicBezTo>
                <a:cubicBezTo>
                  <a:pt x="252413" y="130175"/>
                  <a:pt x="279400" y="168275"/>
                  <a:pt x="304800" y="171450"/>
                </a:cubicBezTo>
                <a:cubicBezTo>
                  <a:pt x="314325" y="180975"/>
                  <a:pt x="325903" y="188817"/>
                  <a:pt x="333375" y="200025"/>
                </a:cubicBezTo>
                <a:cubicBezTo>
                  <a:pt x="342879" y="214282"/>
                  <a:pt x="349219" y="266607"/>
                  <a:pt x="352425" y="276225"/>
                </a:cubicBezTo>
                <a:cubicBezTo>
                  <a:pt x="356915" y="289695"/>
                  <a:pt x="365125" y="301625"/>
                  <a:pt x="371475" y="314325"/>
                </a:cubicBezTo>
                <a:cubicBezTo>
                  <a:pt x="374650" y="342900"/>
                  <a:pt x="377434" y="371521"/>
                  <a:pt x="381000" y="400050"/>
                </a:cubicBezTo>
                <a:cubicBezTo>
                  <a:pt x="383785" y="422327"/>
                  <a:pt x="388867" y="444336"/>
                  <a:pt x="390525" y="466725"/>
                </a:cubicBezTo>
                <a:cubicBezTo>
                  <a:pt x="408761" y="712904"/>
                  <a:pt x="385569" y="584820"/>
                  <a:pt x="409575" y="704850"/>
                </a:cubicBezTo>
                <a:cubicBezTo>
                  <a:pt x="415925" y="835025"/>
                  <a:pt x="418629" y="965429"/>
                  <a:pt x="428625" y="1095375"/>
                </a:cubicBezTo>
                <a:cubicBezTo>
                  <a:pt x="431800" y="1136650"/>
                  <a:pt x="434564" y="1177959"/>
                  <a:pt x="438150" y="1219200"/>
                </a:cubicBezTo>
                <a:cubicBezTo>
                  <a:pt x="440914" y="1250988"/>
                  <a:pt x="445318" y="1282629"/>
                  <a:pt x="447675" y="1314450"/>
                </a:cubicBezTo>
                <a:cubicBezTo>
                  <a:pt x="451669" y="1368371"/>
                  <a:pt x="454025" y="1422400"/>
                  <a:pt x="457200" y="1476375"/>
                </a:cubicBezTo>
                <a:cubicBezTo>
                  <a:pt x="454025" y="1530350"/>
                  <a:pt x="450850" y="1601788"/>
                  <a:pt x="447675" y="1638300"/>
                </a:cubicBezTo>
                <a:cubicBezTo>
                  <a:pt x="444500" y="1674812"/>
                  <a:pt x="438150" y="1673225"/>
                  <a:pt x="438150" y="1695450"/>
                </a:cubicBezTo>
                <a:cubicBezTo>
                  <a:pt x="438150" y="1717675"/>
                  <a:pt x="447675" y="1749854"/>
                  <a:pt x="447675" y="1771650"/>
                </a:cubicBezTo>
              </a:path>
            </a:pathLst>
          </a:custGeom>
          <a:noFill/>
          <a:ln w="2540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5" name="Straight Connector 34"/>
          <p:cNvCxnSpPr/>
          <p:nvPr/>
        </p:nvCxnSpPr>
        <p:spPr bwMode="auto">
          <a:xfrm flipH="1">
            <a:off x="3171825" y="4200525"/>
            <a:ext cx="123825" cy="361950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>
            <a:off x="3314700" y="4200525"/>
            <a:ext cx="119063" cy="361950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/>
          <p:cNvCxnSpPr/>
          <p:nvPr/>
        </p:nvCxnSpPr>
        <p:spPr bwMode="auto">
          <a:xfrm flipH="1">
            <a:off x="3171826" y="4562475"/>
            <a:ext cx="1" cy="1038225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/>
          <p:cNvCxnSpPr/>
          <p:nvPr/>
        </p:nvCxnSpPr>
        <p:spPr bwMode="auto">
          <a:xfrm flipH="1">
            <a:off x="3438526" y="4562475"/>
            <a:ext cx="1" cy="1038225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 flipH="1">
            <a:off x="2614614" y="4862513"/>
            <a:ext cx="1776411" cy="0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 flipH="1">
            <a:off x="2624138" y="5143500"/>
            <a:ext cx="1766887" cy="0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>
            <a:off x="4391025" y="4867272"/>
            <a:ext cx="323849" cy="138114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flipV="1">
            <a:off x="4391025" y="4991100"/>
            <a:ext cx="323850" cy="152401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 bwMode="auto">
          <a:xfrm flipH="1">
            <a:off x="2490788" y="4848223"/>
            <a:ext cx="123826" cy="142877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/>
          <p:cNvCxnSpPr/>
          <p:nvPr/>
        </p:nvCxnSpPr>
        <p:spPr bwMode="auto">
          <a:xfrm>
            <a:off x="2490788" y="4991100"/>
            <a:ext cx="123826" cy="161923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/>
          <p:nvPr/>
        </p:nvCxnSpPr>
        <p:spPr bwMode="auto">
          <a:xfrm flipH="1">
            <a:off x="3314701" y="5600700"/>
            <a:ext cx="123826" cy="142877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Connector 67"/>
          <p:cNvCxnSpPr/>
          <p:nvPr/>
        </p:nvCxnSpPr>
        <p:spPr bwMode="auto">
          <a:xfrm flipH="1">
            <a:off x="3128963" y="4791074"/>
            <a:ext cx="364332" cy="40005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9" name="Straight Connector 68"/>
          <p:cNvCxnSpPr/>
          <p:nvPr/>
        </p:nvCxnSpPr>
        <p:spPr bwMode="auto">
          <a:xfrm>
            <a:off x="3171825" y="5591171"/>
            <a:ext cx="133350" cy="152406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5" name="Straight Connector 74"/>
          <p:cNvCxnSpPr/>
          <p:nvPr/>
        </p:nvCxnSpPr>
        <p:spPr bwMode="auto">
          <a:xfrm flipH="1">
            <a:off x="4391025" y="4867272"/>
            <a:ext cx="5954" cy="28575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Straight Connector 77"/>
          <p:cNvCxnSpPr/>
          <p:nvPr/>
        </p:nvCxnSpPr>
        <p:spPr bwMode="auto">
          <a:xfrm>
            <a:off x="3177781" y="4562472"/>
            <a:ext cx="255982" cy="3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0" name="Oval 79"/>
          <p:cNvSpPr/>
          <p:nvPr/>
        </p:nvSpPr>
        <p:spPr bwMode="auto">
          <a:xfrm>
            <a:off x="1933575" y="3733799"/>
            <a:ext cx="85725" cy="85725"/>
          </a:xfrm>
          <a:prstGeom prst="ellipse">
            <a:avLst/>
          </a:prstGeom>
          <a:solidFill>
            <a:schemeClr val="tx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Freeform 80"/>
          <p:cNvSpPr/>
          <p:nvPr/>
        </p:nvSpPr>
        <p:spPr bwMode="auto">
          <a:xfrm>
            <a:off x="2019300" y="3057525"/>
            <a:ext cx="1267009" cy="724004"/>
          </a:xfrm>
          <a:custGeom>
            <a:avLst/>
            <a:gdLst>
              <a:gd name="connsiteX0" fmla="*/ 0 w 1266825"/>
              <a:gd name="connsiteY0" fmla="*/ 552450 h 562079"/>
              <a:gd name="connsiteX1" fmla="*/ 57150 w 1266825"/>
              <a:gd name="connsiteY1" fmla="*/ 561975 h 562079"/>
              <a:gd name="connsiteX2" fmla="*/ 171450 w 1266825"/>
              <a:gd name="connsiteY2" fmla="*/ 542925 h 562079"/>
              <a:gd name="connsiteX3" fmla="*/ 200025 w 1266825"/>
              <a:gd name="connsiteY3" fmla="*/ 533400 h 562079"/>
              <a:gd name="connsiteX4" fmla="*/ 228600 w 1266825"/>
              <a:gd name="connsiteY4" fmla="*/ 514350 h 562079"/>
              <a:gd name="connsiteX5" fmla="*/ 304800 w 1266825"/>
              <a:gd name="connsiteY5" fmla="*/ 476250 h 562079"/>
              <a:gd name="connsiteX6" fmla="*/ 342900 w 1266825"/>
              <a:gd name="connsiteY6" fmla="*/ 457200 h 562079"/>
              <a:gd name="connsiteX7" fmla="*/ 523875 w 1266825"/>
              <a:gd name="connsiteY7" fmla="*/ 438150 h 562079"/>
              <a:gd name="connsiteX8" fmla="*/ 600075 w 1266825"/>
              <a:gd name="connsiteY8" fmla="*/ 428625 h 562079"/>
              <a:gd name="connsiteX9" fmla="*/ 714375 w 1266825"/>
              <a:gd name="connsiteY9" fmla="*/ 438150 h 562079"/>
              <a:gd name="connsiteX10" fmla="*/ 857250 w 1266825"/>
              <a:gd name="connsiteY10" fmla="*/ 419100 h 562079"/>
              <a:gd name="connsiteX11" fmla="*/ 962025 w 1266825"/>
              <a:gd name="connsiteY11" fmla="*/ 409575 h 562079"/>
              <a:gd name="connsiteX12" fmla="*/ 1028700 w 1266825"/>
              <a:gd name="connsiteY12" fmla="*/ 381000 h 562079"/>
              <a:gd name="connsiteX13" fmla="*/ 1047750 w 1266825"/>
              <a:gd name="connsiteY13" fmla="*/ 333375 h 562079"/>
              <a:gd name="connsiteX14" fmla="*/ 1076325 w 1266825"/>
              <a:gd name="connsiteY14" fmla="*/ 314325 h 562079"/>
              <a:gd name="connsiteX15" fmla="*/ 1152525 w 1266825"/>
              <a:gd name="connsiteY15" fmla="*/ 257175 h 562079"/>
              <a:gd name="connsiteX16" fmla="*/ 1209675 w 1266825"/>
              <a:gd name="connsiteY16" fmla="*/ 123825 h 562079"/>
              <a:gd name="connsiteX17" fmla="*/ 1247775 w 1266825"/>
              <a:gd name="connsiteY17" fmla="*/ 104775 h 562079"/>
              <a:gd name="connsiteX18" fmla="*/ 1257300 w 1266825"/>
              <a:gd name="connsiteY18" fmla="*/ 38100 h 562079"/>
              <a:gd name="connsiteX19" fmla="*/ 1266825 w 1266825"/>
              <a:gd name="connsiteY19" fmla="*/ 9525 h 562079"/>
              <a:gd name="connsiteX20" fmla="*/ 1257300 w 1266825"/>
              <a:gd name="connsiteY20" fmla="*/ 0 h 562079"/>
              <a:gd name="connsiteX0" fmla="*/ 0 w 1266825"/>
              <a:gd name="connsiteY0" fmla="*/ 552450 h 562079"/>
              <a:gd name="connsiteX1" fmla="*/ 57150 w 1266825"/>
              <a:gd name="connsiteY1" fmla="*/ 561975 h 562079"/>
              <a:gd name="connsiteX2" fmla="*/ 171450 w 1266825"/>
              <a:gd name="connsiteY2" fmla="*/ 542925 h 562079"/>
              <a:gd name="connsiteX3" fmla="*/ 200025 w 1266825"/>
              <a:gd name="connsiteY3" fmla="*/ 533400 h 562079"/>
              <a:gd name="connsiteX4" fmla="*/ 257175 w 1266825"/>
              <a:gd name="connsiteY4" fmla="*/ 514350 h 562079"/>
              <a:gd name="connsiteX5" fmla="*/ 304800 w 1266825"/>
              <a:gd name="connsiteY5" fmla="*/ 476250 h 562079"/>
              <a:gd name="connsiteX6" fmla="*/ 342900 w 1266825"/>
              <a:gd name="connsiteY6" fmla="*/ 457200 h 562079"/>
              <a:gd name="connsiteX7" fmla="*/ 523875 w 1266825"/>
              <a:gd name="connsiteY7" fmla="*/ 438150 h 562079"/>
              <a:gd name="connsiteX8" fmla="*/ 600075 w 1266825"/>
              <a:gd name="connsiteY8" fmla="*/ 428625 h 562079"/>
              <a:gd name="connsiteX9" fmla="*/ 714375 w 1266825"/>
              <a:gd name="connsiteY9" fmla="*/ 438150 h 562079"/>
              <a:gd name="connsiteX10" fmla="*/ 857250 w 1266825"/>
              <a:gd name="connsiteY10" fmla="*/ 419100 h 562079"/>
              <a:gd name="connsiteX11" fmla="*/ 962025 w 1266825"/>
              <a:gd name="connsiteY11" fmla="*/ 409575 h 562079"/>
              <a:gd name="connsiteX12" fmla="*/ 1028700 w 1266825"/>
              <a:gd name="connsiteY12" fmla="*/ 381000 h 562079"/>
              <a:gd name="connsiteX13" fmla="*/ 1047750 w 1266825"/>
              <a:gd name="connsiteY13" fmla="*/ 333375 h 562079"/>
              <a:gd name="connsiteX14" fmla="*/ 1076325 w 1266825"/>
              <a:gd name="connsiteY14" fmla="*/ 314325 h 562079"/>
              <a:gd name="connsiteX15" fmla="*/ 1152525 w 1266825"/>
              <a:gd name="connsiteY15" fmla="*/ 257175 h 562079"/>
              <a:gd name="connsiteX16" fmla="*/ 1209675 w 1266825"/>
              <a:gd name="connsiteY16" fmla="*/ 123825 h 562079"/>
              <a:gd name="connsiteX17" fmla="*/ 1247775 w 1266825"/>
              <a:gd name="connsiteY17" fmla="*/ 104775 h 562079"/>
              <a:gd name="connsiteX18" fmla="*/ 1257300 w 1266825"/>
              <a:gd name="connsiteY18" fmla="*/ 38100 h 562079"/>
              <a:gd name="connsiteX19" fmla="*/ 1266825 w 1266825"/>
              <a:gd name="connsiteY19" fmla="*/ 9525 h 562079"/>
              <a:gd name="connsiteX20" fmla="*/ 1257300 w 1266825"/>
              <a:gd name="connsiteY20" fmla="*/ 0 h 562079"/>
              <a:gd name="connsiteX0" fmla="*/ 0 w 1266825"/>
              <a:gd name="connsiteY0" fmla="*/ 552450 h 562079"/>
              <a:gd name="connsiteX1" fmla="*/ 57150 w 1266825"/>
              <a:gd name="connsiteY1" fmla="*/ 561975 h 562079"/>
              <a:gd name="connsiteX2" fmla="*/ 171450 w 1266825"/>
              <a:gd name="connsiteY2" fmla="*/ 542925 h 562079"/>
              <a:gd name="connsiteX3" fmla="*/ 200025 w 1266825"/>
              <a:gd name="connsiteY3" fmla="*/ 533400 h 562079"/>
              <a:gd name="connsiteX4" fmla="*/ 257175 w 1266825"/>
              <a:gd name="connsiteY4" fmla="*/ 514350 h 562079"/>
              <a:gd name="connsiteX5" fmla="*/ 390525 w 1266825"/>
              <a:gd name="connsiteY5" fmla="*/ 504825 h 562079"/>
              <a:gd name="connsiteX6" fmla="*/ 342900 w 1266825"/>
              <a:gd name="connsiteY6" fmla="*/ 457200 h 562079"/>
              <a:gd name="connsiteX7" fmla="*/ 523875 w 1266825"/>
              <a:gd name="connsiteY7" fmla="*/ 438150 h 562079"/>
              <a:gd name="connsiteX8" fmla="*/ 600075 w 1266825"/>
              <a:gd name="connsiteY8" fmla="*/ 428625 h 562079"/>
              <a:gd name="connsiteX9" fmla="*/ 714375 w 1266825"/>
              <a:gd name="connsiteY9" fmla="*/ 438150 h 562079"/>
              <a:gd name="connsiteX10" fmla="*/ 857250 w 1266825"/>
              <a:gd name="connsiteY10" fmla="*/ 419100 h 562079"/>
              <a:gd name="connsiteX11" fmla="*/ 962025 w 1266825"/>
              <a:gd name="connsiteY11" fmla="*/ 409575 h 562079"/>
              <a:gd name="connsiteX12" fmla="*/ 1028700 w 1266825"/>
              <a:gd name="connsiteY12" fmla="*/ 381000 h 562079"/>
              <a:gd name="connsiteX13" fmla="*/ 1047750 w 1266825"/>
              <a:gd name="connsiteY13" fmla="*/ 333375 h 562079"/>
              <a:gd name="connsiteX14" fmla="*/ 1076325 w 1266825"/>
              <a:gd name="connsiteY14" fmla="*/ 314325 h 562079"/>
              <a:gd name="connsiteX15" fmla="*/ 1152525 w 1266825"/>
              <a:gd name="connsiteY15" fmla="*/ 257175 h 562079"/>
              <a:gd name="connsiteX16" fmla="*/ 1209675 w 1266825"/>
              <a:gd name="connsiteY16" fmla="*/ 123825 h 562079"/>
              <a:gd name="connsiteX17" fmla="*/ 1247775 w 1266825"/>
              <a:gd name="connsiteY17" fmla="*/ 104775 h 562079"/>
              <a:gd name="connsiteX18" fmla="*/ 1257300 w 1266825"/>
              <a:gd name="connsiteY18" fmla="*/ 38100 h 562079"/>
              <a:gd name="connsiteX19" fmla="*/ 1266825 w 1266825"/>
              <a:gd name="connsiteY19" fmla="*/ 9525 h 562079"/>
              <a:gd name="connsiteX20" fmla="*/ 1257300 w 1266825"/>
              <a:gd name="connsiteY20" fmla="*/ 0 h 562079"/>
              <a:gd name="connsiteX0" fmla="*/ 0 w 1266825"/>
              <a:gd name="connsiteY0" fmla="*/ 552450 h 562079"/>
              <a:gd name="connsiteX1" fmla="*/ 57150 w 1266825"/>
              <a:gd name="connsiteY1" fmla="*/ 561975 h 562079"/>
              <a:gd name="connsiteX2" fmla="*/ 171450 w 1266825"/>
              <a:gd name="connsiteY2" fmla="*/ 542925 h 562079"/>
              <a:gd name="connsiteX3" fmla="*/ 200025 w 1266825"/>
              <a:gd name="connsiteY3" fmla="*/ 533400 h 562079"/>
              <a:gd name="connsiteX4" fmla="*/ 257175 w 1266825"/>
              <a:gd name="connsiteY4" fmla="*/ 514350 h 562079"/>
              <a:gd name="connsiteX5" fmla="*/ 390525 w 1266825"/>
              <a:gd name="connsiteY5" fmla="*/ 504825 h 562079"/>
              <a:gd name="connsiteX6" fmla="*/ 438150 w 1266825"/>
              <a:gd name="connsiteY6" fmla="*/ 466725 h 562079"/>
              <a:gd name="connsiteX7" fmla="*/ 523875 w 1266825"/>
              <a:gd name="connsiteY7" fmla="*/ 438150 h 562079"/>
              <a:gd name="connsiteX8" fmla="*/ 600075 w 1266825"/>
              <a:gd name="connsiteY8" fmla="*/ 428625 h 562079"/>
              <a:gd name="connsiteX9" fmla="*/ 714375 w 1266825"/>
              <a:gd name="connsiteY9" fmla="*/ 438150 h 562079"/>
              <a:gd name="connsiteX10" fmla="*/ 857250 w 1266825"/>
              <a:gd name="connsiteY10" fmla="*/ 419100 h 562079"/>
              <a:gd name="connsiteX11" fmla="*/ 962025 w 1266825"/>
              <a:gd name="connsiteY11" fmla="*/ 409575 h 562079"/>
              <a:gd name="connsiteX12" fmla="*/ 1028700 w 1266825"/>
              <a:gd name="connsiteY12" fmla="*/ 381000 h 562079"/>
              <a:gd name="connsiteX13" fmla="*/ 1047750 w 1266825"/>
              <a:gd name="connsiteY13" fmla="*/ 333375 h 562079"/>
              <a:gd name="connsiteX14" fmla="*/ 1076325 w 1266825"/>
              <a:gd name="connsiteY14" fmla="*/ 314325 h 562079"/>
              <a:gd name="connsiteX15" fmla="*/ 1152525 w 1266825"/>
              <a:gd name="connsiteY15" fmla="*/ 257175 h 562079"/>
              <a:gd name="connsiteX16" fmla="*/ 1209675 w 1266825"/>
              <a:gd name="connsiteY16" fmla="*/ 123825 h 562079"/>
              <a:gd name="connsiteX17" fmla="*/ 1247775 w 1266825"/>
              <a:gd name="connsiteY17" fmla="*/ 104775 h 562079"/>
              <a:gd name="connsiteX18" fmla="*/ 1257300 w 1266825"/>
              <a:gd name="connsiteY18" fmla="*/ 38100 h 562079"/>
              <a:gd name="connsiteX19" fmla="*/ 1266825 w 1266825"/>
              <a:gd name="connsiteY19" fmla="*/ 9525 h 562079"/>
              <a:gd name="connsiteX20" fmla="*/ 1257300 w 1266825"/>
              <a:gd name="connsiteY20" fmla="*/ 0 h 562079"/>
              <a:gd name="connsiteX0" fmla="*/ 0 w 1267009"/>
              <a:gd name="connsiteY0" fmla="*/ 714375 h 724004"/>
              <a:gd name="connsiteX1" fmla="*/ 57150 w 1267009"/>
              <a:gd name="connsiteY1" fmla="*/ 723900 h 724004"/>
              <a:gd name="connsiteX2" fmla="*/ 171450 w 1267009"/>
              <a:gd name="connsiteY2" fmla="*/ 704850 h 724004"/>
              <a:gd name="connsiteX3" fmla="*/ 200025 w 1267009"/>
              <a:gd name="connsiteY3" fmla="*/ 695325 h 724004"/>
              <a:gd name="connsiteX4" fmla="*/ 257175 w 1267009"/>
              <a:gd name="connsiteY4" fmla="*/ 676275 h 724004"/>
              <a:gd name="connsiteX5" fmla="*/ 390525 w 1267009"/>
              <a:gd name="connsiteY5" fmla="*/ 666750 h 724004"/>
              <a:gd name="connsiteX6" fmla="*/ 438150 w 1267009"/>
              <a:gd name="connsiteY6" fmla="*/ 628650 h 724004"/>
              <a:gd name="connsiteX7" fmla="*/ 523875 w 1267009"/>
              <a:gd name="connsiteY7" fmla="*/ 600075 h 724004"/>
              <a:gd name="connsiteX8" fmla="*/ 600075 w 1267009"/>
              <a:gd name="connsiteY8" fmla="*/ 590550 h 724004"/>
              <a:gd name="connsiteX9" fmla="*/ 714375 w 1267009"/>
              <a:gd name="connsiteY9" fmla="*/ 600075 h 724004"/>
              <a:gd name="connsiteX10" fmla="*/ 857250 w 1267009"/>
              <a:gd name="connsiteY10" fmla="*/ 581025 h 724004"/>
              <a:gd name="connsiteX11" fmla="*/ 962025 w 1267009"/>
              <a:gd name="connsiteY11" fmla="*/ 571500 h 724004"/>
              <a:gd name="connsiteX12" fmla="*/ 1028700 w 1267009"/>
              <a:gd name="connsiteY12" fmla="*/ 542925 h 724004"/>
              <a:gd name="connsiteX13" fmla="*/ 1047750 w 1267009"/>
              <a:gd name="connsiteY13" fmla="*/ 495300 h 724004"/>
              <a:gd name="connsiteX14" fmla="*/ 1076325 w 1267009"/>
              <a:gd name="connsiteY14" fmla="*/ 476250 h 724004"/>
              <a:gd name="connsiteX15" fmla="*/ 1152525 w 1267009"/>
              <a:gd name="connsiteY15" fmla="*/ 419100 h 724004"/>
              <a:gd name="connsiteX16" fmla="*/ 1209675 w 1267009"/>
              <a:gd name="connsiteY16" fmla="*/ 285750 h 724004"/>
              <a:gd name="connsiteX17" fmla="*/ 1247775 w 1267009"/>
              <a:gd name="connsiteY17" fmla="*/ 266700 h 724004"/>
              <a:gd name="connsiteX18" fmla="*/ 1257300 w 1267009"/>
              <a:gd name="connsiteY18" fmla="*/ 200025 h 724004"/>
              <a:gd name="connsiteX19" fmla="*/ 1266825 w 1267009"/>
              <a:gd name="connsiteY19" fmla="*/ 171450 h 724004"/>
              <a:gd name="connsiteX20" fmla="*/ 1247775 w 1267009"/>
              <a:gd name="connsiteY20" fmla="*/ 0 h 724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67009" h="724004">
                <a:moveTo>
                  <a:pt x="0" y="714375"/>
                </a:moveTo>
                <a:cubicBezTo>
                  <a:pt x="19050" y="717550"/>
                  <a:pt x="37867" y="724971"/>
                  <a:pt x="57150" y="723900"/>
                </a:cubicBezTo>
                <a:cubicBezTo>
                  <a:pt x="95716" y="721757"/>
                  <a:pt x="134807" y="717064"/>
                  <a:pt x="171450" y="704850"/>
                </a:cubicBezTo>
                <a:lnTo>
                  <a:pt x="200025" y="695325"/>
                </a:lnTo>
                <a:cubicBezTo>
                  <a:pt x="214313" y="690562"/>
                  <a:pt x="247650" y="682625"/>
                  <a:pt x="257175" y="676275"/>
                </a:cubicBezTo>
                <a:cubicBezTo>
                  <a:pt x="291445" y="624869"/>
                  <a:pt x="360362" y="674688"/>
                  <a:pt x="390525" y="666750"/>
                </a:cubicBezTo>
                <a:cubicBezTo>
                  <a:pt x="420688" y="658812"/>
                  <a:pt x="415925" y="639762"/>
                  <a:pt x="438150" y="628650"/>
                </a:cubicBezTo>
                <a:cubicBezTo>
                  <a:pt x="460375" y="617538"/>
                  <a:pt x="496888" y="606425"/>
                  <a:pt x="523875" y="600075"/>
                </a:cubicBezTo>
                <a:cubicBezTo>
                  <a:pt x="550862" y="593725"/>
                  <a:pt x="574675" y="593725"/>
                  <a:pt x="600075" y="590550"/>
                </a:cubicBezTo>
                <a:cubicBezTo>
                  <a:pt x="638175" y="593725"/>
                  <a:pt x="676143" y="600075"/>
                  <a:pt x="714375" y="600075"/>
                </a:cubicBezTo>
                <a:cubicBezTo>
                  <a:pt x="920917" y="600075"/>
                  <a:pt x="752006" y="595057"/>
                  <a:pt x="857250" y="581025"/>
                </a:cubicBezTo>
                <a:cubicBezTo>
                  <a:pt x="892011" y="576390"/>
                  <a:pt x="927100" y="574675"/>
                  <a:pt x="962025" y="571500"/>
                </a:cubicBezTo>
                <a:cubicBezTo>
                  <a:pt x="982451" y="566394"/>
                  <a:pt x="1014400" y="562945"/>
                  <a:pt x="1028700" y="542925"/>
                </a:cubicBezTo>
                <a:cubicBezTo>
                  <a:pt x="1038638" y="529012"/>
                  <a:pt x="1037812" y="509213"/>
                  <a:pt x="1047750" y="495300"/>
                </a:cubicBezTo>
                <a:cubicBezTo>
                  <a:pt x="1054404" y="485985"/>
                  <a:pt x="1067531" y="483579"/>
                  <a:pt x="1076325" y="476250"/>
                </a:cubicBezTo>
                <a:cubicBezTo>
                  <a:pt x="1147752" y="416727"/>
                  <a:pt x="1052446" y="479147"/>
                  <a:pt x="1152525" y="419100"/>
                </a:cubicBezTo>
                <a:cubicBezTo>
                  <a:pt x="1167600" y="373876"/>
                  <a:pt x="1183045" y="324215"/>
                  <a:pt x="1209675" y="285750"/>
                </a:cubicBezTo>
                <a:cubicBezTo>
                  <a:pt x="1217757" y="274076"/>
                  <a:pt x="1235075" y="273050"/>
                  <a:pt x="1247775" y="266700"/>
                </a:cubicBezTo>
                <a:cubicBezTo>
                  <a:pt x="1250950" y="244475"/>
                  <a:pt x="1252897" y="222040"/>
                  <a:pt x="1257300" y="200025"/>
                </a:cubicBezTo>
                <a:cubicBezTo>
                  <a:pt x="1259269" y="190180"/>
                  <a:pt x="1268412" y="204787"/>
                  <a:pt x="1266825" y="171450"/>
                </a:cubicBezTo>
                <a:cubicBezTo>
                  <a:pt x="1265238" y="138113"/>
                  <a:pt x="1254125" y="57150"/>
                  <a:pt x="1247775" y="0"/>
                </a:cubicBezTo>
              </a:path>
            </a:pathLst>
          </a:custGeom>
          <a:noFill/>
          <a:ln w="2540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697" y="4696615"/>
            <a:ext cx="1008819" cy="62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1" y="3625573"/>
            <a:ext cx="1008818" cy="62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4" name="TextBox 83"/>
          <p:cNvSpPr txBox="1"/>
          <p:nvPr/>
        </p:nvSpPr>
        <p:spPr>
          <a:xfrm>
            <a:off x="1737554" y="3259693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detector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396979" y="3415992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err="1" smtClean="0"/>
              <a:t>interferogram</a:t>
            </a:r>
            <a:endParaRPr lang="en-AU" sz="1800" dirty="0" smtClean="0"/>
          </a:p>
        </p:txBody>
      </p:sp>
      <p:sp>
        <p:nvSpPr>
          <p:cNvPr id="86" name="TextBox 85"/>
          <p:cNvSpPr txBox="1"/>
          <p:nvPr/>
        </p:nvSpPr>
        <p:spPr>
          <a:xfrm>
            <a:off x="4998145" y="529804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source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508006" y="5298042"/>
            <a:ext cx="1620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800" dirty="0" smtClean="0"/>
              <a:t>FT</a:t>
            </a:r>
          </a:p>
          <a:p>
            <a:r>
              <a:rPr lang="en-AU" sz="1800" dirty="0" smtClean="0"/>
              <a:t>interferometer</a:t>
            </a:r>
          </a:p>
        </p:txBody>
      </p:sp>
      <p:cxnSp>
        <p:nvCxnSpPr>
          <p:cNvPr id="90" name="Straight Arrow Connector 89"/>
          <p:cNvCxnSpPr>
            <a:stCxn id="81" idx="11"/>
            <a:endCxn id="81" idx="9"/>
          </p:cNvCxnSpPr>
          <p:nvPr/>
        </p:nvCxnSpPr>
        <p:spPr bwMode="auto">
          <a:xfrm flipH="1">
            <a:off x="2733675" y="3629025"/>
            <a:ext cx="247650" cy="28575"/>
          </a:xfrm>
          <a:prstGeom prst="straightConnector1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4" name="Straight Arrow Connector 93"/>
          <p:cNvCxnSpPr>
            <a:stCxn id="30" idx="12"/>
          </p:cNvCxnSpPr>
          <p:nvPr/>
        </p:nvCxnSpPr>
        <p:spPr bwMode="auto">
          <a:xfrm flipH="1" flipV="1">
            <a:off x="3252789" y="2919416"/>
            <a:ext cx="14286" cy="214309"/>
          </a:xfrm>
          <a:prstGeom prst="straightConnector1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5" name="Straight Arrow Connector 94"/>
          <p:cNvCxnSpPr/>
          <p:nvPr/>
        </p:nvCxnSpPr>
        <p:spPr bwMode="auto">
          <a:xfrm>
            <a:off x="3162300" y="2571749"/>
            <a:ext cx="57150" cy="95250"/>
          </a:xfrm>
          <a:prstGeom prst="straightConnector1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6" name="Straight Arrow Connector 95"/>
          <p:cNvCxnSpPr>
            <a:stCxn id="30" idx="17"/>
            <a:endCxn id="30" idx="16"/>
          </p:cNvCxnSpPr>
          <p:nvPr/>
        </p:nvCxnSpPr>
        <p:spPr bwMode="auto">
          <a:xfrm flipV="1">
            <a:off x="3305175" y="3905250"/>
            <a:ext cx="9525" cy="161925"/>
          </a:xfrm>
          <a:prstGeom prst="straightConnector1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9158" name="Straight Arrow Connector 49157"/>
          <p:cNvCxnSpPr/>
          <p:nvPr/>
        </p:nvCxnSpPr>
        <p:spPr bwMode="auto">
          <a:xfrm>
            <a:off x="3943350" y="2414584"/>
            <a:ext cx="2316644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/>
          </a:ln>
          <a:effectLst/>
        </p:spPr>
      </p:cxnSp>
      <p:sp>
        <p:nvSpPr>
          <p:cNvPr id="49161" name="TextBox 49160"/>
          <p:cNvSpPr txBox="1"/>
          <p:nvPr/>
        </p:nvSpPr>
        <p:spPr>
          <a:xfrm>
            <a:off x="4553152" y="2045252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1-3 km</a:t>
            </a:r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55" y="3693318"/>
            <a:ext cx="1202920" cy="74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517169" y="3884948"/>
            <a:ext cx="226488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sz="1800" dirty="0" smtClean="0">
                <a:solidFill>
                  <a:srgbClr val="FF0000"/>
                </a:solidFill>
              </a:rPr>
              <a:t>Stray and scattered radiation (</a:t>
            </a:r>
            <a:r>
              <a:rPr lang="en-AU" sz="1800" dirty="0" err="1" smtClean="0">
                <a:solidFill>
                  <a:srgbClr val="FF0000"/>
                </a:solidFill>
              </a:rPr>
              <a:t>eg</a:t>
            </a:r>
            <a:r>
              <a:rPr lang="en-AU" sz="1800" dirty="0" smtClean="0">
                <a:solidFill>
                  <a:srgbClr val="FF0000"/>
                </a:solidFill>
              </a:rPr>
              <a:t> sunlight) is not modulated, appears only as DC and does not appear in the FT spectrum</a:t>
            </a:r>
          </a:p>
        </p:txBody>
      </p:sp>
    </p:spTree>
    <p:extLst>
      <p:ext uri="{BB962C8B-B14F-4D97-AF65-F5344CB8AC3E}">
        <p14:creationId xmlns:p14="http://schemas.microsoft.com/office/powerpoint/2010/main" val="411620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Potential improvements</a:t>
            </a:r>
            <a:r>
              <a:rPr lang="en-AU" dirty="0"/>
              <a:t> </a:t>
            </a:r>
            <a:r>
              <a:rPr lang="en-AU" dirty="0" smtClean="0"/>
              <a:t>&amp; future work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723902"/>
            <a:ext cx="8153400" cy="4114800"/>
          </a:xfrm>
        </p:spPr>
        <p:txBody>
          <a:bodyPr/>
          <a:lstStyle/>
          <a:p>
            <a:r>
              <a:rPr lang="en-AU" dirty="0" smtClean="0"/>
              <a:t>Pre-modulate IR source before transmission</a:t>
            </a:r>
          </a:p>
          <a:p>
            <a:pPr lvl="1"/>
            <a:r>
              <a:rPr lang="en-AU" dirty="0" smtClean="0"/>
              <a:t>Removes stray </a:t>
            </a:r>
            <a:r>
              <a:rPr lang="en-AU" dirty="0" smtClean="0"/>
              <a:t>light</a:t>
            </a:r>
            <a:endParaRPr lang="en-AU" dirty="0" smtClean="0"/>
          </a:p>
          <a:p>
            <a:r>
              <a:rPr lang="en-AU" dirty="0" smtClean="0"/>
              <a:t>More photons</a:t>
            </a:r>
          </a:p>
          <a:p>
            <a:pPr lvl="1"/>
            <a:r>
              <a:rPr lang="en-AU" dirty="0" smtClean="0"/>
              <a:t>Precision is </a:t>
            </a:r>
            <a:r>
              <a:rPr lang="en-AU" dirty="0" smtClean="0"/>
              <a:t>detector noise</a:t>
            </a:r>
            <a:r>
              <a:rPr lang="en-AU" dirty="0" smtClean="0"/>
              <a:t> </a:t>
            </a:r>
            <a:r>
              <a:rPr lang="en-AU" dirty="0" smtClean="0"/>
              <a:t>limited</a:t>
            </a:r>
          </a:p>
          <a:p>
            <a:r>
              <a:rPr lang="en-AU" dirty="0" smtClean="0"/>
              <a:t>Remove or co-fit fibre spectral structures</a:t>
            </a:r>
          </a:p>
          <a:p>
            <a:r>
              <a:rPr lang="en-AU" dirty="0" smtClean="0"/>
              <a:t>Higher resolution?</a:t>
            </a:r>
          </a:p>
          <a:p>
            <a:pPr lvl="1"/>
            <a:r>
              <a:rPr lang="en-AU" dirty="0" smtClean="0"/>
              <a:t>Better discrimination against fibre residuals</a:t>
            </a:r>
          </a:p>
          <a:p>
            <a:pPr lvl="1"/>
            <a:r>
              <a:rPr lang="en-AU" dirty="0" smtClean="0"/>
              <a:t>Lower SNR =&gt; lower precision</a:t>
            </a:r>
          </a:p>
          <a:p>
            <a:pPr lvl="1"/>
            <a:r>
              <a:rPr lang="en-AU" dirty="0" smtClean="0"/>
              <a:t>Less portable</a:t>
            </a:r>
          </a:p>
          <a:p>
            <a:r>
              <a:rPr lang="en-AU" dirty="0"/>
              <a:t>T</a:t>
            </a:r>
            <a:r>
              <a:rPr lang="en-AU" dirty="0" smtClean="0"/>
              <a:t>emperature </a:t>
            </a:r>
            <a:r>
              <a:rPr lang="en-AU" dirty="0" smtClean="0"/>
              <a:t>measurement</a:t>
            </a:r>
          </a:p>
          <a:p>
            <a:pPr lvl="1"/>
            <a:r>
              <a:rPr lang="en-AU" dirty="0" smtClean="0"/>
              <a:t>Improve retrieval </a:t>
            </a:r>
          </a:p>
          <a:p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3675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de-DE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de-DE" smtClean="0"/>
          </a:p>
        </p:txBody>
      </p:sp>
      <p:pic>
        <p:nvPicPr>
          <p:cNvPr id="17412" name="Picture 4" descr="DSCN01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2" t="1845" r="5536" b="5536"/>
          <a:stretch>
            <a:fillRect/>
          </a:stretch>
        </p:blipFill>
        <p:spPr bwMode="auto">
          <a:xfrm>
            <a:off x="-252413" y="-26988"/>
            <a:ext cx="10872788" cy="720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 Box 5"/>
          <p:cNvSpPr txBox="1">
            <a:spLocks noChangeAspect="1" noChangeArrowheads="1"/>
          </p:cNvSpPr>
          <p:nvPr/>
        </p:nvSpPr>
        <p:spPr bwMode="auto">
          <a:xfrm>
            <a:off x="805481" y="723900"/>
            <a:ext cx="3034064" cy="694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8373" tIns="39187" rIns="78373" bIns="39187">
            <a:spAutoFit/>
          </a:bodyPr>
          <a:lstStyle>
            <a:lvl1pPr defTabSz="784225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1pPr>
            <a:lvl2pPr marL="392113" indent="-285750" defTabSz="784225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784225" indent="-228600" defTabSz="784225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1176338" indent="-228600" defTabSz="784225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1566863" indent="-228600" defTabSz="784225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024063" indent="-228600" defTabSz="7842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481263" indent="-228600" defTabSz="7842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2938463" indent="-228600" defTabSz="7842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395663" indent="-228600" defTabSz="7842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4000" b="1" dirty="0">
                <a:solidFill>
                  <a:srgbClr val="FFFF00"/>
                </a:solidFill>
              </a:rPr>
              <a:t>Thank you !</a:t>
            </a:r>
          </a:p>
        </p:txBody>
      </p:sp>
      <p:sp>
        <p:nvSpPr>
          <p:cNvPr id="2" name="Oval 1"/>
          <p:cNvSpPr/>
          <p:nvPr/>
        </p:nvSpPr>
        <p:spPr bwMode="auto">
          <a:xfrm>
            <a:off x="3426246" y="4055695"/>
            <a:ext cx="320924" cy="371597"/>
          </a:xfrm>
          <a:prstGeom prst="ellipse">
            <a:avLst/>
          </a:prstGeom>
          <a:noFill/>
          <a:ln w="508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57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66675"/>
            <a:ext cx="8753475" cy="672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322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Some applications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Distributed measurements </a:t>
            </a:r>
            <a:r>
              <a:rPr lang="en-AU" dirty="0" err="1" smtClean="0"/>
              <a:t>cf</a:t>
            </a:r>
            <a:r>
              <a:rPr lang="en-AU" dirty="0" smtClean="0"/>
              <a:t> in situ point measurements</a:t>
            </a:r>
          </a:p>
          <a:p>
            <a:r>
              <a:rPr lang="en-AU" dirty="0" smtClean="0"/>
              <a:t>Validation of point measurements in inhomogeneous environment</a:t>
            </a:r>
          </a:p>
          <a:p>
            <a:r>
              <a:rPr lang="en-AU" dirty="0" smtClean="0"/>
              <a:t>Fluxes (</a:t>
            </a:r>
            <a:r>
              <a:rPr lang="en-AU" dirty="0" err="1" smtClean="0"/>
              <a:t>conc</a:t>
            </a:r>
            <a:r>
              <a:rPr lang="en-AU" dirty="0" smtClean="0"/>
              <a:t> * </a:t>
            </a:r>
            <a:r>
              <a:rPr lang="en-AU" dirty="0" err="1" smtClean="0"/>
              <a:t>windspeed</a:t>
            </a:r>
            <a:r>
              <a:rPr lang="en-AU" dirty="0" smtClean="0"/>
              <a:t> = flux)</a:t>
            </a:r>
          </a:p>
          <a:p>
            <a:pPr lvl="1"/>
            <a:r>
              <a:rPr lang="en-AU" dirty="0" err="1" smtClean="0"/>
              <a:t>Eg</a:t>
            </a:r>
            <a:r>
              <a:rPr lang="en-AU" dirty="0" smtClean="0"/>
              <a:t> cross-Neckar path, perpendicular </a:t>
            </a:r>
            <a:r>
              <a:rPr lang="en-AU" dirty="0" err="1" smtClean="0"/>
              <a:t>windspeed</a:t>
            </a:r>
            <a:endParaRPr lang="en-AU" dirty="0" smtClean="0"/>
          </a:p>
          <a:p>
            <a:r>
              <a:rPr lang="en-AU" dirty="0" smtClean="0"/>
              <a:t>Fluxes – with backward </a:t>
            </a:r>
            <a:r>
              <a:rPr lang="en-AU" dirty="0" err="1" smtClean="0"/>
              <a:t>Lagrangian</a:t>
            </a:r>
            <a:r>
              <a:rPr lang="en-AU" dirty="0" smtClean="0"/>
              <a:t> model (</a:t>
            </a:r>
            <a:r>
              <a:rPr lang="en-AU" dirty="0" err="1" smtClean="0"/>
              <a:t>eg</a:t>
            </a:r>
            <a:r>
              <a:rPr lang="en-AU" dirty="0" smtClean="0"/>
              <a:t>. STILT, </a:t>
            </a:r>
            <a:r>
              <a:rPr lang="en-AU" dirty="0" err="1" smtClean="0"/>
              <a:t>Windtrax</a:t>
            </a:r>
            <a:r>
              <a:rPr lang="en-AU" dirty="0" smtClean="0"/>
              <a:t>)</a:t>
            </a:r>
          </a:p>
          <a:p>
            <a:r>
              <a:rPr lang="en-AU" dirty="0" smtClean="0"/>
              <a:t>Mass balance methods</a:t>
            </a:r>
          </a:p>
          <a:p>
            <a:pPr lvl="1"/>
            <a:r>
              <a:rPr lang="en-AU" dirty="0" smtClean="0"/>
              <a:t>Paths surround source/sink, measure path concentrations and </a:t>
            </a:r>
            <a:r>
              <a:rPr lang="en-AU" dirty="0" err="1" smtClean="0"/>
              <a:t>windspeed</a:t>
            </a:r>
            <a:endParaRPr lang="en-AU" dirty="0" smtClean="0"/>
          </a:p>
          <a:p>
            <a:r>
              <a:rPr lang="en-AU" dirty="0" smtClean="0"/>
              <a:t>Tracer studies</a:t>
            </a:r>
          </a:p>
          <a:p>
            <a:pPr lvl="1"/>
            <a:r>
              <a:rPr lang="en-AU" dirty="0" err="1" smtClean="0"/>
              <a:t>Eg</a:t>
            </a:r>
            <a:r>
              <a:rPr lang="en-AU" dirty="0" smtClean="0"/>
              <a:t> cattle CH</a:t>
            </a:r>
            <a:r>
              <a:rPr lang="en-AU" baseline="-25000" dirty="0" smtClean="0"/>
              <a:t>4</a:t>
            </a:r>
            <a:endParaRPr lang="en-AU" dirty="0" smtClean="0"/>
          </a:p>
          <a:p>
            <a:pPr marL="0" indent="0">
              <a:buNone/>
            </a:pPr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3957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Co-fitting residuals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~80-90% of the variance in the residual is constant</a:t>
            </a:r>
          </a:p>
          <a:p>
            <a:pPr lvl="1"/>
            <a:r>
              <a:rPr lang="en-AU" dirty="0" smtClean="0"/>
              <a:t>=&gt; due to the fibre</a:t>
            </a:r>
          </a:p>
          <a:p>
            <a:r>
              <a:rPr lang="en-AU" dirty="0" smtClean="0"/>
              <a:t>~1% of the residuals correlate with CO</a:t>
            </a:r>
            <a:r>
              <a:rPr lang="en-AU" baseline="-25000" dirty="0" smtClean="0"/>
              <a:t>2</a:t>
            </a:r>
            <a:r>
              <a:rPr lang="en-AU" dirty="0" smtClean="0"/>
              <a:t> spectrum </a:t>
            </a:r>
          </a:p>
          <a:p>
            <a:pPr lvl="1"/>
            <a:r>
              <a:rPr lang="en-AU" dirty="0" smtClean="0"/>
              <a:t>R</a:t>
            </a:r>
            <a:r>
              <a:rPr lang="en-AU" baseline="30000" dirty="0" smtClean="0"/>
              <a:t>2</a:t>
            </a:r>
            <a:r>
              <a:rPr lang="en-AU" dirty="0" smtClean="0"/>
              <a:t> (residual-CO</a:t>
            </a:r>
            <a:r>
              <a:rPr lang="en-AU" baseline="-25000" dirty="0" smtClean="0"/>
              <a:t>2</a:t>
            </a:r>
            <a:r>
              <a:rPr lang="en-AU" dirty="0" smtClean="0"/>
              <a:t>)= 0.01</a:t>
            </a:r>
          </a:p>
          <a:p>
            <a:r>
              <a:rPr lang="en-AU" dirty="0" smtClean="0"/>
              <a:t>Co-fitting fibre structure changes retrieved CO</a:t>
            </a:r>
            <a:r>
              <a:rPr lang="en-AU" baseline="-25000" dirty="0" smtClean="0"/>
              <a:t>2 </a:t>
            </a:r>
            <a:r>
              <a:rPr lang="en-AU" dirty="0" smtClean="0"/>
              <a:t>by &lt; 1 ppm</a:t>
            </a:r>
          </a:p>
        </p:txBody>
      </p:sp>
    </p:spTree>
    <p:extLst>
      <p:ext uri="{BB962C8B-B14F-4D97-AF65-F5344CB8AC3E}">
        <p14:creationId xmlns:p14="http://schemas.microsoft.com/office/powerpoint/2010/main" val="34110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Co-fitting residuals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solidFill>
                  <a:schemeClr val="bg1">
                    <a:lumMod val="50000"/>
                  </a:schemeClr>
                </a:solidFill>
              </a:rPr>
              <a:t>~90% of the variance in the residual is approx. constant</a:t>
            </a:r>
          </a:p>
          <a:p>
            <a:pPr lvl="1"/>
            <a:r>
              <a:rPr lang="en-AU" dirty="0" smtClean="0">
                <a:solidFill>
                  <a:schemeClr val="bg1">
                    <a:lumMod val="50000"/>
                  </a:schemeClr>
                </a:solidFill>
              </a:rPr>
              <a:t>=&gt; due to the fibre</a:t>
            </a:r>
          </a:p>
          <a:p>
            <a:r>
              <a:rPr lang="en-AU" dirty="0" smtClean="0">
                <a:solidFill>
                  <a:schemeClr val="bg1">
                    <a:lumMod val="50000"/>
                  </a:schemeClr>
                </a:solidFill>
              </a:rPr>
              <a:t>~1% of the residuals correlate with CO</a:t>
            </a:r>
            <a:r>
              <a:rPr lang="en-AU" baseline="-25000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AU" dirty="0" smtClean="0">
                <a:solidFill>
                  <a:schemeClr val="bg1">
                    <a:lumMod val="50000"/>
                  </a:schemeClr>
                </a:solidFill>
              </a:rPr>
              <a:t> spectrum </a:t>
            </a:r>
          </a:p>
          <a:p>
            <a:pPr lvl="1"/>
            <a:r>
              <a:rPr lang="en-AU" dirty="0" smtClean="0">
                <a:solidFill>
                  <a:schemeClr val="bg1">
                    <a:lumMod val="50000"/>
                  </a:schemeClr>
                </a:solidFill>
              </a:rPr>
              <a:t>R</a:t>
            </a:r>
            <a:r>
              <a:rPr lang="en-AU" baseline="30000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AU" dirty="0" smtClean="0">
                <a:solidFill>
                  <a:schemeClr val="bg1">
                    <a:lumMod val="50000"/>
                  </a:schemeClr>
                </a:solidFill>
              </a:rPr>
              <a:t> (residual-CO</a:t>
            </a:r>
            <a:r>
              <a:rPr lang="en-AU" baseline="-25000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AU" dirty="0" smtClean="0">
                <a:solidFill>
                  <a:schemeClr val="bg1">
                    <a:lumMod val="50000"/>
                  </a:schemeClr>
                </a:solidFill>
              </a:rPr>
              <a:t>)= 0.01</a:t>
            </a:r>
          </a:p>
          <a:p>
            <a:r>
              <a:rPr lang="en-AU" dirty="0" smtClean="0"/>
              <a:t>Co-fitting fibre structure changes retrieved CO</a:t>
            </a:r>
            <a:r>
              <a:rPr lang="en-AU" baseline="-25000" dirty="0" smtClean="0"/>
              <a:t>2 </a:t>
            </a:r>
            <a:r>
              <a:rPr lang="en-AU" dirty="0" smtClean="0"/>
              <a:t>by &lt; 1 ppm</a:t>
            </a:r>
            <a:br>
              <a:rPr lang="en-AU" dirty="0" smtClean="0"/>
            </a:br>
            <a:endParaRPr lang="en-AU" dirty="0" smtClean="0"/>
          </a:p>
          <a:p>
            <a:r>
              <a:rPr lang="en-AU" dirty="0" smtClean="0"/>
              <a:t>Residual after co-fitting fibre spectrum reduced but not white noise</a:t>
            </a:r>
          </a:p>
          <a:p>
            <a:pPr lvl="1"/>
            <a:r>
              <a:rPr lang="en-AU" dirty="0" smtClean="0"/>
              <a:t>=&gt; better estimate of random uncertainty from the fit</a:t>
            </a:r>
          </a:p>
          <a:p>
            <a:r>
              <a:rPr lang="en-AU" dirty="0" smtClean="0"/>
              <a:t>Note: this method is also used in OCO-2 retrieval</a:t>
            </a:r>
            <a:br>
              <a:rPr lang="en-AU" dirty="0" smtClean="0"/>
            </a:br>
            <a:endParaRPr lang="en-AU" dirty="0" smtClean="0"/>
          </a:p>
          <a:p>
            <a:r>
              <a:rPr lang="en-AU" dirty="0" smtClean="0"/>
              <a:t>More work required!!!</a:t>
            </a:r>
          </a:p>
        </p:txBody>
      </p:sp>
    </p:spTree>
    <p:extLst>
      <p:ext uri="{BB962C8B-B14F-4D97-AF65-F5344CB8AC3E}">
        <p14:creationId xmlns:p14="http://schemas.microsoft.com/office/powerpoint/2010/main" val="332665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David\Pictures\Picasa\Exports\1308_Canada\P10204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906" y="4334681"/>
            <a:ext cx="3223357" cy="215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David\Pictures\Picasa\Exports\1308_Canada\P10205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826" y="1269886"/>
            <a:ext cx="4064000" cy="271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David\Pictures\Picasa\Exports\1308_Canada\P10205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47" y="3982923"/>
            <a:ext cx="4064000" cy="271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David\Pictures\Picasa\Exports\1308_Canada\P102049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47" y="1235409"/>
            <a:ext cx="4064000" cy="271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Because we are in Canada…</a:t>
            </a:r>
            <a:br>
              <a:rPr lang="en-AU" dirty="0" smtClean="0"/>
            </a:br>
            <a:r>
              <a:rPr lang="en-AU" dirty="0" smtClean="0"/>
              <a:t>Alberta 2013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6753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FTIR meets DOAS in the NIR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40" y="1666673"/>
            <a:ext cx="8359843" cy="4534102"/>
          </a:xfrm>
        </p:spPr>
        <p:txBody>
          <a:bodyPr/>
          <a:lstStyle/>
          <a:p>
            <a:r>
              <a:rPr lang="en-AU" dirty="0" smtClean="0"/>
              <a:t>Accurate greenhouse gas measurements are mostly point-based</a:t>
            </a:r>
          </a:p>
          <a:p>
            <a:pPr lvl="1"/>
            <a:r>
              <a:rPr lang="en-AU" dirty="0" smtClean="0"/>
              <a:t>Using calibrated in situ analysers</a:t>
            </a:r>
          </a:p>
          <a:p>
            <a:pPr lvl="1"/>
            <a:r>
              <a:rPr lang="en-AU" dirty="0" smtClean="0"/>
              <a:t>Or flask samples</a:t>
            </a:r>
          </a:p>
          <a:p>
            <a:r>
              <a:rPr lang="en-AU" dirty="0" smtClean="0"/>
              <a:t>Open path spectroscopy has some advantages</a:t>
            </a:r>
          </a:p>
          <a:p>
            <a:pPr lvl="1"/>
            <a:r>
              <a:rPr lang="en-AU" dirty="0" smtClean="0"/>
              <a:t>Spatial averaging, better match to regional-scale model resolution</a:t>
            </a:r>
          </a:p>
          <a:p>
            <a:pPr lvl="2"/>
            <a:r>
              <a:rPr lang="en-AU" dirty="0" smtClean="0"/>
              <a:t>How spatially representative are point measurements?</a:t>
            </a:r>
          </a:p>
          <a:p>
            <a:pPr lvl="2"/>
            <a:r>
              <a:rPr lang="en-AU" dirty="0" smtClean="0"/>
              <a:t>How accurate are open path measurements?</a:t>
            </a:r>
          </a:p>
          <a:p>
            <a:r>
              <a:rPr lang="en-AU" dirty="0" smtClean="0"/>
              <a:t>We know that TCCON </a:t>
            </a:r>
            <a:r>
              <a:rPr lang="en-AU" dirty="0" smtClean="0"/>
              <a:t>provides precise measurements of GHGs:</a:t>
            </a:r>
          </a:p>
          <a:p>
            <a:pPr lvl="1"/>
            <a:r>
              <a:rPr lang="en-AU" dirty="0" smtClean="0"/>
              <a:t>Solar absorption spectroscopy, 8-20 km-</a:t>
            </a:r>
            <a:r>
              <a:rPr lang="en-AU" dirty="0" err="1" smtClean="0"/>
              <a:t>atm</a:t>
            </a:r>
            <a:r>
              <a:rPr lang="en-AU" dirty="0" smtClean="0"/>
              <a:t> atmospheric </a:t>
            </a:r>
            <a:r>
              <a:rPr lang="en-AU" dirty="0" smtClean="0"/>
              <a:t>path</a:t>
            </a:r>
          </a:p>
          <a:p>
            <a:r>
              <a:rPr lang="en-AU" dirty="0">
                <a:solidFill>
                  <a:srgbClr val="FF0000"/>
                </a:solidFill>
              </a:rPr>
              <a:t>How well can we measure GHGs at the ground in the NIR?</a:t>
            </a:r>
          </a:p>
          <a:p>
            <a:pPr lvl="1"/>
            <a:r>
              <a:rPr lang="en-AU" dirty="0">
                <a:solidFill>
                  <a:srgbClr val="FF0000"/>
                </a:solidFill>
              </a:rPr>
              <a:t>Low </a:t>
            </a:r>
            <a:r>
              <a:rPr lang="en-AU" dirty="0" smtClean="0">
                <a:solidFill>
                  <a:srgbClr val="FF0000"/>
                </a:solidFill>
              </a:rPr>
              <a:t>resolution portable FTS</a:t>
            </a:r>
            <a:endParaRPr lang="en-AU" dirty="0">
              <a:solidFill>
                <a:srgbClr val="FF0000"/>
              </a:solidFill>
            </a:endParaRPr>
          </a:p>
          <a:p>
            <a:pPr lvl="1"/>
            <a:r>
              <a:rPr lang="en-AU" dirty="0">
                <a:solidFill>
                  <a:srgbClr val="FF0000"/>
                </a:solidFill>
              </a:rPr>
              <a:t>Weaker source than the sun </a:t>
            </a:r>
            <a:r>
              <a:rPr lang="en-AU" dirty="0" smtClean="0">
                <a:solidFill>
                  <a:srgbClr val="FF0000"/>
                </a:solidFill>
              </a:rPr>
              <a:t>(50W quartz </a:t>
            </a:r>
            <a:r>
              <a:rPr lang="en-AU" dirty="0">
                <a:solidFill>
                  <a:srgbClr val="FF0000"/>
                </a:solidFill>
              </a:rPr>
              <a:t>lamp)</a:t>
            </a:r>
          </a:p>
          <a:p>
            <a:pPr lvl="1"/>
            <a:r>
              <a:rPr lang="en-AU" dirty="0">
                <a:solidFill>
                  <a:srgbClr val="FF0000"/>
                </a:solidFill>
              </a:rPr>
              <a:t>2-6 km path</a:t>
            </a:r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397365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Long path FTS setup</a:t>
            </a:r>
            <a:endParaRPr lang="en-AU" dirty="0"/>
          </a:p>
        </p:txBody>
      </p:sp>
      <p:grpSp>
        <p:nvGrpSpPr>
          <p:cNvPr id="33" name="Group 32"/>
          <p:cNvGrpSpPr/>
          <p:nvPr/>
        </p:nvGrpSpPr>
        <p:grpSpPr>
          <a:xfrm>
            <a:off x="1052508" y="1785936"/>
            <a:ext cx="7143755" cy="1285875"/>
            <a:chOff x="1052508" y="1785936"/>
            <a:chExt cx="7143755" cy="1285875"/>
          </a:xfrm>
        </p:grpSpPr>
        <p:sp>
          <p:nvSpPr>
            <p:cNvPr id="4" name="Moon 3"/>
            <p:cNvSpPr/>
            <p:nvPr/>
          </p:nvSpPr>
          <p:spPr bwMode="auto">
            <a:xfrm>
              <a:off x="1052508" y="1785936"/>
              <a:ext cx="149065" cy="1285875"/>
            </a:xfrm>
            <a:prstGeom prst="moon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8043862" y="1828798"/>
              <a:ext cx="152401" cy="1190628"/>
              <a:chOff x="6062662" y="2033587"/>
              <a:chExt cx="152401" cy="1190628"/>
            </a:xfrm>
          </p:grpSpPr>
          <p:sp>
            <p:nvSpPr>
              <p:cNvPr id="5" name="Flowchart: Extract 4"/>
              <p:cNvSpPr/>
              <p:nvPr/>
            </p:nvSpPr>
            <p:spPr bwMode="auto">
              <a:xfrm rot="5400000">
                <a:off x="5991225" y="2105025"/>
                <a:ext cx="295275" cy="152400"/>
              </a:xfrm>
              <a:prstGeom prst="flowChartExtract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Flowchart: Extract 5"/>
              <p:cNvSpPr/>
              <p:nvPr/>
            </p:nvSpPr>
            <p:spPr bwMode="auto">
              <a:xfrm rot="5400000">
                <a:off x="5991225" y="2395535"/>
                <a:ext cx="295275" cy="152400"/>
              </a:xfrm>
              <a:prstGeom prst="flowChartExtract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Flowchart: Extract 6"/>
              <p:cNvSpPr/>
              <p:nvPr/>
            </p:nvSpPr>
            <p:spPr bwMode="auto">
              <a:xfrm rot="5400000">
                <a:off x="5991224" y="2705101"/>
                <a:ext cx="295275" cy="152400"/>
              </a:xfrm>
              <a:prstGeom prst="flowChartExtract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Flowchart: Extract 7"/>
              <p:cNvSpPr/>
              <p:nvPr/>
            </p:nvSpPr>
            <p:spPr bwMode="auto">
              <a:xfrm rot="5400000">
                <a:off x="5991225" y="3000378"/>
                <a:ext cx="295275" cy="152400"/>
              </a:xfrm>
              <a:prstGeom prst="flowChartExtract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cxnSp>
          <p:nvCxnSpPr>
            <p:cNvPr id="15" name="Straight Connector 14"/>
            <p:cNvCxnSpPr/>
            <p:nvPr/>
          </p:nvCxnSpPr>
          <p:spPr bwMode="auto">
            <a:xfrm>
              <a:off x="1209675" y="1828798"/>
              <a:ext cx="6834186" cy="0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/>
            <p:cNvCxnSpPr/>
            <p:nvPr/>
          </p:nvCxnSpPr>
          <p:spPr bwMode="auto">
            <a:xfrm>
              <a:off x="1209676" y="3019427"/>
              <a:ext cx="6834186" cy="0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 bwMode="auto">
            <a:xfrm>
              <a:off x="1209676" y="1838319"/>
              <a:ext cx="1657349" cy="576265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 flipV="1">
              <a:off x="1209675" y="2428874"/>
              <a:ext cx="1657350" cy="595316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Sun 26"/>
          <p:cNvSpPr/>
          <p:nvPr/>
        </p:nvSpPr>
        <p:spPr bwMode="auto">
          <a:xfrm>
            <a:off x="1789024" y="3686174"/>
            <a:ext cx="171450" cy="171450"/>
          </a:xfrm>
          <a:prstGeom prst="sun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Freeform 29"/>
          <p:cNvSpPr/>
          <p:nvPr/>
        </p:nvSpPr>
        <p:spPr bwMode="auto">
          <a:xfrm>
            <a:off x="2857500" y="2428875"/>
            <a:ext cx="457200" cy="1771650"/>
          </a:xfrm>
          <a:custGeom>
            <a:avLst/>
            <a:gdLst>
              <a:gd name="connsiteX0" fmla="*/ 0 w 495433"/>
              <a:gd name="connsiteY0" fmla="*/ 0 h 1771650"/>
              <a:gd name="connsiteX1" fmla="*/ 57150 w 495433"/>
              <a:gd name="connsiteY1" fmla="*/ 9525 h 1771650"/>
              <a:gd name="connsiteX2" fmla="*/ 76200 w 495433"/>
              <a:gd name="connsiteY2" fmla="*/ 38100 h 1771650"/>
              <a:gd name="connsiteX3" fmla="*/ 104775 w 495433"/>
              <a:gd name="connsiteY3" fmla="*/ 66675 h 1771650"/>
              <a:gd name="connsiteX4" fmla="*/ 161925 w 495433"/>
              <a:gd name="connsiteY4" fmla="*/ 95250 h 1771650"/>
              <a:gd name="connsiteX5" fmla="*/ 228600 w 495433"/>
              <a:gd name="connsiteY5" fmla="*/ 161925 h 1771650"/>
              <a:gd name="connsiteX6" fmla="*/ 304800 w 495433"/>
              <a:gd name="connsiteY6" fmla="*/ 171450 h 1771650"/>
              <a:gd name="connsiteX7" fmla="*/ 333375 w 495433"/>
              <a:gd name="connsiteY7" fmla="*/ 200025 h 1771650"/>
              <a:gd name="connsiteX8" fmla="*/ 352425 w 495433"/>
              <a:gd name="connsiteY8" fmla="*/ 276225 h 1771650"/>
              <a:gd name="connsiteX9" fmla="*/ 371475 w 495433"/>
              <a:gd name="connsiteY9" fmla="*/ 314325 h 1771650"/>
              <a:gd name="connsiteX10" fmla="*/ 381000 w 495433"/>
              <a:gd name="connsiteY10" fmla="*/ 400050 h 1771650"/>
              <a:gd name="connsiteX11" fmla="*/ 390525 w 495433"/>
              <a:gd name="connsiteY11" fmla="*/ 466725 h 1771650"/>
              <a:gd name="connsiteX12" fmla="*/ 409575 w 495433"/>
              <a:gd name="connsiteY12" fmla="*/ 704850 h 1771650"/>
              <a:gd name="connsiteX13" fmla="*/ 428625 w 495433"/>
              <a:gd name="connsiteY13" fmla="*/ 1095375 h 1771650"/>
              <a:gd name="connsiteX14" fmla="*/ 438150 w 495433"/>
              <a:gd name="connsiteY14" fmla="*/ 1219200 h 1771650"/>
              <a:gd name="connsiteX15" fmla="*/ 447675 w 495433"/>
              <a:gd name="connsiteY15" fmla="*/ 1314450 h 1771650"/>
              <a:gd name="connsiteX16" fmla="*/ 457200 w 495433"/>
              <a:gd name="connsiteY16" fmla="*/ 1476375 h 1771650"/>
              <a:gd name="connsiteX17" fmla="*/ 447675 w 495433"/>
              <a:gd name="connsiteY17" fmla="*/ 1638300 h 1771650"/>
              <a:gd name="connsiteX18" fmla="*/ 485775 w 495433"/>
              <a:gd name="connsiteY18" fmla="*/ 1724025 h 1771650"/>
              <a:gd name="connsiteX19" fmla="*/ 495300 w 495433"/>
              <a:gd name="connsiteY19" fmla="*/ 1771650 h 1771650"/>
              <a:gd name="connsiteX0" fmla="*/ 0 w 495433"/>
              <a:gd name="connsiteY0" fmla="*/ 0 h 1771650"/>
              <a:gd name="connsiteX1" fmla="*/ 57150 w 495433"/>
              <a:gd name="connsiteY1" fmla="*/ 9525 h 1771650"/>
              <a:gd name="connsiteX2" fmla="*/ 76200 w 495433"/>
              <a:gd name="connsiteY2" fmla="*/ 38100 h 1771650"/>
              <a:gd name="connsiteX3" fmla="*/ 104775 w 495433"/>
              <a:gd name="connsiteY3" fmla="*/ 66675 h 1771650"/>
              <a:gd name="connsiteX4" fmla="*/ 161925 w 495433"/>
              <a:gd name="connsiteY4" fmla="*/ 95250 h 1771650"/>
              <a:gd name="connsiteX5" fmla="*/ 238125 w 495433"/>
              <a:gd name="connsiteY5" fmla="*/ 114300 h 1771650"/>
              <a:gd name="connsiteX6" fmla="*/ 304800 w 495433"/>
              <a:gd name="connsiteY6" fmla="*/ 171450 h 1771650"/>
              <a:gd name="connsiteX7" fmla="*/ 333375 w 495433"/>
              <a:gd name="connsiteY7" fmla="*/ 200025 h 1771650"/>
              <a:gd name="connsiteX8" fmla="*/ 352425 w 495433"/>
              <a:gd name="connsiteY8" fmla="*/ 276225 h 1771650"/>
              <a:gd name="connsiteX9" fmla="*/ 371475 w 495433"/>
              <a:gd name="connsiteY9" fmla="*/ 314325 h 1771650"/>
              <a:gd name="connsiteX10" fmla="*/ 381000 w 495433"/>
              <a:gd name="connsiteY10" fmla="*/ 400050 h 1771650"/>
              <a:gd name="connsiteX11" fmla="*/ 390525 w 495433"/>
              <a:gd name="connsiteY11" fmla="*/ 466725 h 1771650"/>
              <a:gd name="connsiteX12" fmla="*/ 409575 w 495433"/>
              <a:gd name="connsiteY12" fmla="*/ 704850 h 1771650"/>
              <a:gd name="connsiteX13" fmla="*/ 428625 w 495433"/>
              <a:gd name="connsiteY13" fmla="*/ 1095375 h 1771650"/>
              <a:gd name="connsiteX14" fmla="*/ 438150 w 495433"/>
              <a:gd name="connsiteY14" fmla="*/ 1219200 h 1771650"/>
              <a:gd name="connsiteX15" fmla="*/ 447675 w 495433"/>
              <a:gd name="connsiteY15" fmla="*/ 1314450 h 1771650"/>
              <a:gd name="connsiteX16" fmla="*/ 457200 w 495433"/>
              <a:gd name="connsiteY16" fmla="*/ 1476375 h 1771650"/>
              <a:gd name="connsiteX17" fmla="*/ 447675 w 495433"/>
              <a:gd name="connsiteY17" fmla="*/ 1638300 h 1771650"/>
              <a:gd name="connsiteX18" fmla="*/ 485775 w 495433"/>
              <a:gd name="connsiteY18" fmla="*/ 1724025 h 1771650"/>
              <a:gd name="connsiteX19" fmla="*/ 495300 w 495433"/>
              <a:gd name="connsiteY19" fmla="*/ 1771650 h 1771650"/>
              <a:gd name="connsiteX0" fmla="*/ 0 w 495433"/>
              <a:gd name="connsiteY0" fmla="*/ 0 h 1771650"/>
              <a:gd name="connsiteX1" fmla="*/ 57150 w 495433"/>
              <a:gd name="connsiteY1" fmla="*/ 9525 h 1771650"/>
              <a:gd name="connsiteX2" fmla="*/ 76200 w 495433"/>
              <a:gd name="connsiteY2" fmla="*/ 38100 h 1771650"/>
              <a:gd name="connsiteX3" fmla="*/ 104775 w 495433"/>
              <a:gd name="connsiteY3" fmla="*/ 66675 h 1771650"/>
              <a:gd name="connsiteX4" fmla="*/ 219075 w 495433"/>
              <a:gd name="connsiteY4" fmla="*/ 76200 h 1771650"/>
              <a:gd name="connsiteX5" fmla="*/ 238125 w 495433"/>
              <a:gd name="connsiteY5" fmla="*/ 114300 h 1771650"/>
              <a:gd name="connsiteX6" fmla="*/ 304800 w 495433"/>
              <a:gd name="connsiteY6" fmla="*/ 171450 h 1771650"/>
              <a:gd name="connsiteX7" fmla="*/ 333375 w 495433"/>
              <a:gd name="connsiteY7" fmla="*/ 200025 h 1771650"/>
              <a:gd name="connsiteX8" fmla="*/ 352425 w 495433"/>
              <a:gd name="connsiteY8" fmla="*/ 276225 h 1771650"/>
              <a:gd name="connsiteX9" fmla="*/ 371475 w 495433"/>
              <a:gd name="connsiteY9" fmla="*/ 314325 h 1771650"/>
              <a:gd name="connsiteX10" fmla="*/ 381000 w 495433"/>
              <a:gd name="connsiteY10" fmla="*/ 400050 h 1771650"/>
              <a:gd name="connsiteX11" fmla="*/ 390525 w 495433"/>
              <a:gd name="connsiteY11" fmla="*/ 466725 h 1771650"/>
              <a:gd name="connsiteX12" fmla="*/ 409575 w 495433"/>
              <a:gd name="connsiteY12" fmla="*/ 704850 h 1771650"/>
              <a:gd name="connsiteX13" fmla="*/ 428625 w 495433"/>
              <a:gd name="connsiteY13" fmla="*/ 1095375 h 1771650"/>
              <a:gd name="connsiteX14" fmla="*/ 438150 w 495433"/>
              <a:gd name="connsiteY14" fmla="*/ 1219200 h 1771650"/>
              <a:gd name="connsiteX15" fmla="*/ 447675 w 495433"/>
              <a:gd name="connsiteY15" fmla="*/ 1314450 h 1771650"/>
              <a:gd name="connsiteX16" fmla="*/ 457200 w 495433"/>
              <a:gd name="connsiteY16" fmla="*/ 1476375 h 1771650"/>
              <a:gd name="connsiteX17" fmla="*/ 447675 w 495433"/>
              <a:gd name="connsiteY17" fmla="*/ 1638300 h 1771650"/>
              <a:gd name="connsiteX18" fmla="*/ 485775 w 495433"/>
              <a:gd name="connsiteY18" fmla="*/ 1724025 h 1771650"/>
              <a:gd name="connsiteX19" fmla="*/ 495300 w 495433"/>
              <a:gd name="connsiteY19" fmla="*/ 1771650 h 1771650"/>
              <a:gd name="connsiteX0" fmla="*/ 0 w 495433"/>
              <a:gd name="connsiteY0" fmla="*/ 0 h 1771650"/>
              <a:gd name="connsiteX1" fmla="*/ 57150 w 495433"/>
              <a:gd name="connsiteY1" fmla="*/ 9525 h 1771650"/>
              <a:gd name="connsiteX2" fmla="*/ 76200 w 495433"/>
              <a:gd name="connsiteY2" fmla="*/ 38100 h 1771650"/>
              <a:gd name="connsiteX3" fmla="*/ 171450 w 495433"/>
              <a:gd name="connsiteY3" fmla="*/ 47625 h 1771650"/>
              <a:gd name="connsiteX4" fmla="*/ 219075 w 495433"/>
              <a:gd name="connsiteY4" fmla="*/ 76200 h 1771650"/>
              <a:gd name="connsiteX5" fmla="*/ 238125 w 495433"/>
              <a:gd name="connsiteY5" fmla="*/ 114300 h 1771650"/>
              <a:gd name="connsiteX6" fmla="*/ 304800 w 495433"/>
              <a:gd name="connsiteY6" fmla="*/ 171450 h 1771650"/>
              <a:gd name="connsiteX7" fmla="*/ 333375 w 495433"/>
              <a:gd name="connsiteY7" fmla="*/ 200025 h 1771650"/>
              <a:gd name="connsiteX8" fmla="*/ 352425 w 495433"/>
              <a:gd name="connsiteY8" fmla="*/ 276225 h 1771650"/>
              <a:gd name="connsiteX9" fmla="*/ 371475 w 495433"/>
              <a:gd name="connsiteY9" fmla="*/ 314325 h 1771650"/>
              <a:gd name="connsiteX10" fmla="*/ 381000 w 495433"/>
              <a:gd name="connsiteY10" fmla="*/ 400050 h 1771650"/>
              <a:gd name="connsiteX11" fmla="*/ 390525 w 495433"/>
              <a:gd name="connsiteY11" fmla="*/ 466725 h 1771650"/>
              <a:gd name="connsiteX12" fmla="*/ 409575 w 495433"/>
              <a:gd name="connsiteY12" fmla="*/ 704850 h 1771650"/>
              <a:gd name="connsiteX13" fmla="*/ 428625 w 495433"/>
              <a:gd name="connsiteY13" fmla="*/ 1095375 h 1771650"/>
              <a:gd name="connsiteX14" fmla="*/ 438150 w 495433"/>
              <a:gd name="connsiteY14" fmla="*/ 1219200 h 1771650"/>
              <a:gd name="connsiteX15" fmla="*/ 447675 w 495433"/>
              <a:gd name="connsiteY15" fmla="*/ 1314450 h 1771650"/>
              <a:gd name="connsiteX16" fmla="*/ 457200 w 495433"/>
              <a:gd name="connsiteY16" fmla="*/ 1476375 h 1771650"/>
              <a:gd name="connsiteX17" fmla="*/ 447675 w 495433"/>
              <a:gd name="connsiteY17" fmla="*/ 1638300 h 1771650"/>
              <a:gd name="connsiteX18" fmla="*/ 485775 w 495433"/>
              <a:gd name="connsiteY18" fmla="*/ 1724025 h 1771650"/>
              <a:gd name="connsiteX19" fmla="*/ 495300 w 495433"/>
              <a:gd name="connsiteY19" fmla="*/ 1771650 h 1771650"/>
              <a:gd name="connsiteX0" fmla="*/ 0 w 495300"/>
              <a:gd name="connsiteY0" fmla="*/ 0 h 1771650"/>
              <a:gd name="connsiteX1" fmla="*/ 57150 w 495300"/>
              <a:gd name="connsiteY1" fmla="*/ 9525 h 1771650"/>
              <a:gd name="connsiteX2" fmla="*/ 76200 w 495300"/>
              <a:gd name="connsiteY2" fmla="*/ 38100 h 1771650"/>
              <a:gd name="connsiteX3" fmla="*/ 171450 w 495300"/>
              <a:gd name="connsiteY3" fmla="*/ 47625 h 1771650"/>
              <a:gd name="connsiteX4" fmla="*/ 219075 w 495300"/>
              <a:gd name="connsiteY4" fmla="*/ 76200 h 1771650"/>
              <a:gd name="connsiteX5" fmla="*/ 238125 w 495300"/>
              <a:gd name="connsiteY5" fmla="*/ 114300 h 1771650"/>
              <a:gd name="connsiteX6" fmla="*/ 304800 w 495300"/>
              <a:gd name="connsiteY6" fmla="*/ 171450 h 1771650"/>
              <a:gd name="connsiteX7" fmla="*/ 333375 w 495300"/>
              <a:gd name="connsiteY7" fmla="*/ 200025 h 1771650"/>
              <a:gd name="connsiteX8" fmla="*/ 352425 w 495300"/>
              <a:gd name="connsiteY8" fmla="*/ 276225 h 1771650"/>
              <a:gd name="connsiteX9" fmla="*/ 371475 w 495300"/>
              <a:gd name="connsiteY9" fmla="*/ 314325 h 1771650"/>
              <a:gd name="connsiteX10" fmla="*/ 381000 w 495300"/>
              <a:gd name="connsiteY10" fmla="*/ 400050 h 1771650"/>
              <a:gd name="connsiteX11" fmla="*/ 390525 w 495300"/>
              <a:gd name="connsiteY11" fmla="*/ 466725 h 1771650"/>
              <a:gd name="connsiteX12" fmla="*/ 409575 w 495300"/>
              <a:gd name="connsiteY12" fmla="*/ 704850 h 1771650"/>
              <a:gd name="connsiteX13" fmla="*/ 428625 w 495300"/>
              <a:gd name="connsiteY13" fmla="*/ 1095375 h 1771650"/>
              <a:gd name="connsiteX14" fmla="*/ 438150 w 495300"/>
              <a:gd name="connsiteY14" fmla="*/ 1219200 h 1771650"/>
              <a:gd name="connsiteX15" fmla="*/ 447675 w 495300"/>
              <a:gd name="connsiteY15" fmla="*/ 1314450 h 1771650"/>
              <a:gd name="connsiteX16" fmla="*/ 457200 w 495300"/>
              <a:gd name="connsiteY16" fmla="*/ 1476375 h 1771650"/>
              <a:gd name="connsiteX17" fmla="*/ 447675 w 495300"/>
              <a:gd name="connsiteY17" fmla="*/ 1638300 h 1771650"/>
              <a:gd name="connsiteX18" fmla="*/ 476250 w 495300"/>
              <a:gd name="connsiteY18" fmla="*/ 1695450 h 1771650"/>
              <a:gd name="connsiteX19" fmla="*/ 495300 w 495300"/>
              <a:gd name="connsiteY19" fmla="*/ 1771650 h 1771650"/>
              <a:gd name="connsiteX0" fmla="*/ 0 w 476250"/>
              <a:gd name="connsiteY0" fmla="*/ 0 h 1771650"/>
              <a:gd name="connsiteX1" fmla="*/ 57150 w 476250"/>
              <a:gd name="connsiteY1" fmla="*/ 9525 h 1771650"/>
              <a:gd name="connsiteX2" fmla="*/ 76200 w 476250"/>
              <a:gd name="connsiteY2" fmla="*/ 38100 h 1771650"/>
              <a:gd name="connsiteX3" fmla="*/ 171450 w 476250"/>
              <a:gd name="connsiteY3" fmla="*/ 47625 h 1771650"/>
              <a:gd name="connsiteX4" fmla="*/ 219075 w 476250"/>
              <a:gd name="connsiteY4" fmla="*/ 76200 h 1771650"/>
              <a:gd name="connsiteX5" fmla="*/ 238125 w 476250"/>
              <a:gd name="connsiteY5" fmla="*/ 114300 h 1771650"/>
              <a:gd name="connsiteX6" fmla="*/ 304800 w 476250"/>
              <a:gd name="connsiteY6" fmla="*/ 171450 h 1771650"/>
              <a:gd name="connsiteX7" fmla="*/ 333375 w 476250"/>
              <a:gd name="connsiteY7" fmla="*/ 200025 h 1771650"/>
              <a:gd name="connsiteX8" fmla="*/ 352425 w 476250"/>
              <a:gd name="connsiteY8" fmla="*/ 276225 h 1771650"/>
              <a:gd name="connsiteX9" fmla="*/ 371475 w 476250"/>
              <a:gd name="connsiteY9" fmla="*/ 314325 h 1771650"/>
              <a:gd name="connsiteX10" fmla="*/ 381000 w 476250"/>
              <a:gd name="connsiteY10" fmla="*/ 400050 h 1771650"/>
              <a:gd name="connsiteX11" fmla="*/ 390525 w 476250"/>
              <a:gd name="connsiteY11" fmla="*/ 466725 h 1771650"/>
              <a:gd name="connsiteX12" fmla="*/ 409575 w 476250"/>
              <a:gd name="connsiteY12" fmla="*/ 704850 h 1771650"/>
              <a:gd name="connsiteX13" fmla="*/ 428625 w 476250"/>
              <a:gd name="connsiteY13" fmla="*/ 1095375 h 1771650"/>
              <a:gd name="connsiteX14" fmla="*/ 438150 w 476250"/>
              <a:gd name="connsiteY14" fmla="*/ 1219200 h 1771650"/>
              <a:gd name="connsiteX15" fmla="*/ 447675 w 476250"/>
              <a:gd name="connsiteY15" fmla="*/ 1314450 h 1771650"/>
              <a:gd name="connsiteX16" fmla="*/ 457200 w 476250"/>
              <a:gd name="connsiteY16" fmla="*/ 1476375 h 1771650"/>
              <a:gd name="connsiteX17" fmla="*/ 447675 w 476250"/>
              <a:gd name="connsiteY17" fmla="*/ 1638300 h 1771650"/>
              <a:gd name="connsiteX18" fmla="*/ 476250 w 476250"/>
              <a:gd name="connsiteY18" fmla="*/ 1695450 h 1771650"/>
              <a:gd name="connsiteX19" fmla="*/ 447675 w 476250"/>
              <a:gd name="connsiteY19" fmla="*/ 1771650 h 1771650"/>
              <a:gd name="connsiteX0" fmla="*/ 0 w 457200"/>
              <a:gd name="connsiteY0" fmla="*/ 0 h 1771650"/>
              <a:gd name="connsiteX1" fmla="*/ 57150 w 457200"/>
              <a:gd name="connsiteY1" fmla="*/ 9525 h 1771650"/>
              <a:gd name="connsiteX2" fmla="*/ 76200 w 457200"/>
              <a:gd name="connsiteY2" fmla="*/ 38100 h 1771650"/>
              <a:gd name="connsiteX3" fmla="*/ 171450 w 457200"/>
              <a:gd name="connsiteY3" fmla="*/ 47625 h 1771650"/>
              <a:gd name="connsiteX4" fmla="*/ 219075 w 457200"/>
              <a:gd name="connsiteY4" fmla="*/ 76200 h 1771650"/>
              <a:gd name="connsiteX5" fmla="*/ 238125 w 457200"/>
              <a:gd name="connsiteY5" fmla="*/ 114300 h 1771650"/>
              <a:gd name="connsiteX6" fmla="*/ 304800 w 457200"/>
              <a:gd name="connsiteY6" fmla="*/ 171450 h 1771650"/>
              <a:gd name="connsiteX7" fmla="*/ 333375 w 457200"/>
              <a:gd name="connsiteY7" fmla="*/ 200025 h 1771650"/>
              <a:gd name="connsiteX8" fmla="*/ 352425 w 457200"/>
              <a:gd name="connsiteY8" fmla="*/ 276225 h 1771650"/>
              <a:gd name="connsiteX9" fmla="*/ 371475 w 457200"/>
              <a:gd name="connsiteY9" fmla="*/ 314325 h 1771650"/>
              <a:gd name="connsiteX10" fmla="*/ 381000 w 457200"/>
              <a:gd name="connsiteY10" fmla="*/ 400050 h 1771650"/>
              <a:gd name="connsiteX11" fmla="*/ 390525 w 457200"/>
              <a:gd name="connsiteY11" fmla="*/ 466725 h 1771650"/>
              <a:gd name="connsiteX12" fmla="*/ 409575 w 457200"/>
              <a:gd name="connsiteY12" fmla="*/ 704850 h 1771650"/>
              <a:gd name="connsiteX13" fmla="*/ 428625 w 457200"/>
              <a:gd name="connsiteY13" fmla="*/ 1095375 h 1771650"/>
              <a:gd name="connsiteX14" fmla="*/ 438150 w 457200"/>
              <a:gd name="connsiteY14" fmla="*/ 1219200 h 1771650"/>
              <a:gd name="connsiteX15" fmla="*/ 447675 w 457200"/>
              <a:gd name="connsiteY15" fmla="*/ 1314450 h 1771650"/>
              <a:gd name="connsiteX16" fmla="*/ 457200 w 457200"/>
              <a:gd name="connsiteY16" fmla="*/ 1476375 h 1771650"/>
              <a:gd name="connsiteX17" fmla="*/ 447675 w 457200"/>
              <a:gd name="connsiteY17" fmla="*/ 1638300 h 1771650"/>
              <a:gd name="connsiteX18" fmla="*/ 438150 w 457200"/>
              <a:gd name="connsiteY18" fmla="*/ 1695450 h 1771650"/>
              <a:gd name="connsiteX19" fmla="*/ 447675 w 457200"/>
              <a:gd name="connsiteY19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200" h="1771650">
                <a:moveTo>
                  <a:pt x="0" y="0"/>
                </a:moveTo>
                <a:cubicBezTo>
                  <a:pt x="19050" y="3175"/>
                  <a:pt x="39876" y="888"/>
                  <a:pt x="57150" y="9525"/>
                </a:cubicBezTo>
                <a:cubicBezTo>
                  <a:pt x="67389" y="14645"/>
                  <a:pt x="57150" y="31750"/>
                  <a:pt x="76200" y="38100"/>
                </a:cubicBezTo>
                <a:cubicBezTo>
                  <a:pt x="95250" y="44450"/>
                  <a:pt x="147638" y="41275"/>
                  <a:pt x="171450" y="47625"/>
                </a:cubicBezTo>
                <a:cubicBezTo>
                  <a:pt x="195262" y="53975"/>
                  <a:pt x="207963" y="65088"/>
                  <a:pt x="219075" y="76200"/>
                </a:cubicBezTo>
                <a:cubicBezTo>
                  <a:pt x="230187" y="87312"/>
                  <a:pt x="223838" y="98425"/>
                  <a:pt x="238125" y="114300"/>
                </a:cubicBezTo>
                <a:cubicBezTo>
                  <a:pt x="252413" y="130175"/>
                  <a:pt x="279400" y="168275"/>
                  <a:pt x="304800" y="171450"/>
                </a:cubicBezTo>
                <a:cubicBezTo>
                  <a:pt x="314325" y="180975"/>
                  <a:pt x="325903" y="188817"/>
                  <a:pt x="333375" y="200025"/>
                </a:cubicBezTo>
                <a:cubicBezTo>
                  <a:pt x="342879" y="214282"/>
                  <a:pt x="349219" y="266607"/>
                  <a:pt x="352425" y="276225"/>
                </a:cubicBezTo>
                <a:cubicBezTo>
                  <a:pt x="356915" y="289695"/>
                  <a:pt x="365125" y="301625"/>
                  <a:pt x="371475" y="314325"/>
                </a:cubicBezTo>
                <a:cubicBezTo>
                  <a:pt x="374650" y="342900"/>
                  <a:pt x="377434" y="371521"/>
                  <a:pt x="381000" y="400050"/>
                </a:cubicBezTo>
                <a:cubicBezTo>
                  <a:pt x="383785" y="422327"/>
                  <a:pt x="388867" y="444336"/>
                  <a:pt x="390525" y="466725"/>
                </a:cubicBezTo>
                <a:cubicBezTo>
                  <a:pt x="408761" y="712904"/>
                  <a:pt x="385569" y="584820"/>
                  <a:pt x="409575" y="704850"/>
                </a:cubicBezTo>
                <a:cubicBezTo>
                  <a:pt x="415925" y="835025"/>
                  <a:pt x="418629" y="965429"/>
                  <a:pt x="428625" y="1095375"/>
                </a:cubicBezTo>
                <a:cubicBezTo>
                  <a:pt x="431800" y="1136650"/>
                  <a:pt x="434564" y="1177959"/>
                  <a:pt x="438150" y="1219200"/>
                </a:cubicBezTo>
                <a:cubicBezTo>
                  <a:pt x="440914" y="1250988"/>
                  <a:pt x="445318" y="1282629"/>
                  <a:pt x="447675" y="1314450"/>
                </a:cubicBezTo>
                <a:cubicBezTo>
                  <a:pt x="451669" y="1368371"/>
                  <a:pt x="454025" y="1422400"/>
                  <a:pt x="457200" y="1476375"/>
                </a:cubicBezTo>
                <a:cubicBezTo>
                  <a:pt x="454025" y="1530350"/>
                  <a:pt x="450850" y="1601788"/>
                  <a:pt x="447675" y="1638300"/>
                </a:cubicBezTo>
                <a:cubicBezTo>
                  <a:pt x="444500" y="1674812"/>
                  <a:pt x="438150" y="1673225"/>
                  <a:pt x="438150" y="1695450"/>
                </a:cubicBezTo>
                <a:cubicBezTo>
                  <a:pt x="438150" y="1717675"/>
                  <a:pt x="447675" y="1749854"/>
                  <a:pt x="447675" y="1771650"/>
                </a:cubicBezTo>
              </a:path>
            </a:pathLst>
          </a:custGeom>
          <a:noFill/>
          <a:ln w="2540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49162" name="Group 49161"/>
          <p:cNvGrpSpPr/>
          <p:nvPr/>
        </p:nvGrpSpPr>
        <p:grpSpPr>
          <a:xfrm>
            <a:off x="2490788" y="4200525"/>
            <a:ext cx="2309812" cy="1543052"/>
            <a:chOff x="2490788" y="4200525"/>
            <a:chExt cx="2309812" cy="1543052"/>
          </a:xfrm>
        </p:grpSpPr>
        <p:cxnSp>
          <p:nvCxnSpPr>
            <p:cNvPr id="35" name="Straight Connector 34"/>
            <p:cNvCxnSpPr/>
            <p:nvPr/>
          </p:nvCxnSpPr>
          <p:spPr bwMode="auto">
            <a:xfrm flipH="1">
              <a:off x="3171825" y="4200525"/>
              <a:ext cx="123825" cy="361950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/>
            <p:cNvCxnSpPr/>
            <p:nvPr/>
          </p:nvCxnSpPr>
          <p:spPr bwMode="auto">
            <a:xfrm>
              <a:off x="3314700" y="4200525"/>
              <a:ext cx="119063" cy="361950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Straight Connector 36"/>
            <p:cNvCxnSpPr/>
            <p:nvPr/>
          </p:nvCxnSpPr>
          <p:spPr bwMode="auto">
            <a:xfrm flipH="1">
              <a:off x="3171826" y="4562475"/>
              <a:ext cx="1" cy="1038225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Straight Connector 37"/>
            <p:cNvCxnSpPr/>
            <p:nvPr/>
          </p:nvCxnSpPr>
          <p:spPr bwMode="auto">
            <a:xfrm flipH="1">
              <a:off x="3438526" y="4562475"/>
              <a:ext cx="1" cy="1038225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 flipH="1">
              <a:off x="2614614" y="4862513"/>
              <a:ext cx="1776411" cy="0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 flipH="1">
              <a:off x="2624138" y="5143500"/>
              <a:ext cx="1766887" cy="0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" name="Straight Connector 46"/>
            <p:cNvCxnSpPr/>
            <p:nvPr/>
          </p:nvCxnSpPr>
          <p:spPr bwMode="auto">
            <a:xfrm>
              <a:off x="4391025" y="4867272"/>
              <a:ext cx="323849" cy="138114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8" name="Straight Connector 47"/>
            <p:cNvCxnSpPr/>
            <p:nvPr/>
          </p:nvCxnSpPr>
          <p:spPr bwMode="auto">
            <a:xfrm flipV="1">
              <a:off x="4391025" y="4991100"/>
              <a:ext cx="323850" cy="152401"/>
            </a:xfrm>
            <a:prstGeom prst="lin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9" name="Straight Connector 48"/>
            <p:cNvCxnSpPr/>
            <p:nvPr/>
          </p:nvCxnSpPr>
          <p:spPr bwMode="auto">
            <a:xfrm flipH="1">
              <a:off x="2490788" y="4848223"/>
              <a:ext cx="123826" cy="142877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6" name="Straight Connector 65"/>
            <p:cNvCxnSpPr/>
            <p:nvPr/>
          </p:nvCxnSpPr>
          <p:spPr bwMode="auto">
            <a:xfrm>
              <a:off x="2490788" y="4991100"/>
              <a:ext cx="123826" cy="161923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" name="Straight Connector 66"/>
            <p:cNvCxnSpPr/>
            <p:nvPr/>
          </p:nvCxnSpPr>
          <p:spPr bwMode="auto">
            <a:xfrm flipH="1">
              <a:off x="3314701" y="5600700"/>
              <a:ext cx="123826" cy="142877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" name="Straight Connector 67"/>
            <p:cNvCxnSpPr/>
            <p:nvPr/>
          </p:nvCxnSpPr>
          <p:spPr bwMode="auto">
            <a:xfrm flipH="1">
              <a:off x="3128963" y="4791074"/>
              <a:ext cx="364332" cy="400051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" name="Straight Connector 68"/>
            <p:cNvCxnSpPr/>
            <p:nvPr/>
          </p:nvCxnSpPr>
          <p:spPr bwMode="auto">
            <a:xfrm>
              <a:off x="3171825" y="5591171"/>
              <a:ext cx="133350" cy="152406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5" name="Straight Connector 74"/>
            <p:cNvCxnSpPr/>
            <p:nvPr/>
          </p:nvCxnSpPr>
          <p:spPr bwMode="auto">
            <a:xfrm flipH="1">
              <a:off x="4391025" y="4867272"/>
              <a:ext cx="5954" cy="285751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3177781" y="4562472"/>
              <a:ext cx="255982" cy="3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0" name="Oval 79"/>
            <p:cNvSpPr/>
            <p:nvPr/>
          </p:nvSpPr>
          <p:spPr bwMode="auto">
            <a:xfrm>
              <a:off x="4714875" y="4943472"/>
              <a:ext cx="85725" cy="85725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1" name="Freeform 80"/>
          <p:cNvSpPr/>
          <p:nvPr/>
        </p:nvSpPr>
        <p:spPr bwMode="auto">
          <a:xfrm>
            <a:off x="2019300" y="3057525"/>
            <a:ext cx="1267009" cy="724004"/>
          </a:xfrm>
          <a:custGeom>
            <a:avLst/>
            <a:gdLst>
              <a:gd name="connsiteX0" fmla="*/ 0 w 1266825"/>
              <a:gd name="connsiteY0" fmla="*/ 552450 h 562079"/>
              <a:gd name="connsiteX1" fmla="*/ 57150 w 1266825"/>
              <a:gd name="connsiteY1" fmla="*/ 561975 h 562079"/>
              <a:gd name="connsiteX2" fmla="*/ 171450 w 1266825"/>
              <a:gd name="connsiteY2" fmla="*/ 542925 h 562079"/>
              <a:gd name="connsiteX3" fmla="*/ 200025 w 1266825"/>
              <a:gd name="connsiteY3" fmla="*/ 533400 h 562079"/>
              <a:gd name="connsiteX4" fmla="*/ 228600 w 1266825"/>
              <a:gd name="connsiteY4" fmla="*/ 514350 h 562079"/>
              <a:gd name="connsiteX5" fmla="*/ 304800 w 1266825"/>
              <a:gd name="connsiteY5" fmla="*/ 476250 h 562079"/>
              <a:gd name="connsiteX6" fmla="*/ 342900 w 1266825"/>
              <a:gd name="connsiteY6" fmla="*/ 457200 h 562079"/>
              <a:gd name="connsiteX7" fmla="*/ 523875 w 1266825"/>
              <a:gd name="connsiteY7" fmla="*/ 438150 h 562079"/>
              <a:gd name="connsiteX8" fmla="*/ 600075 w 1266825"/>
              <a:gd name="connsiteY8" fmla="*/ 428625 h 562079"/>
              <a:gd name="connsiteX9" fmla="*/ 714375 w 1266825"/>
              <a:gd name="connsiteY9" fmla="*/ 438150 h 562079"/>
              <a:gd name="connsiteX10" fmla="*/ 857250 w 1266825"/>
              <a:gd name="connsiteY10" fmla="*/ 419100 h 562079"/>
              <a:gd name="connsiteX11" fmla="*/ 962025 w 1266825"/>
              <a:gd name="connsiteY11" fmla="*/ 409575 h 562079"/>
              <a:gd name="connsiteX12" fmla="*/ 1028700 w 1266825"/>
              <a:gd name="connsiteY12" fmla="*/ 381000 h 562079"/>
              <a:gd name="connsiteX13" fmla="*/ 1047750 w 1266825"/>
              <a:gd name="connsiteY13" fmla="*/ 333375 h 562079"/>
              <a:gd name="connsiteX14" fmla="*/ 1076325 w 1266825"/>
              <a:gd name="connsiteY14" fmla="*/ 314325 h 562079"/>
              <a:gd name="connsiteX15" fmla="*/ 1152525 w 1266825"/>
              <a:gd name="connsiteY15" fmla="*/ 257175 h 562079"/>
              <a:gd name="connsiteX16" fmla="*/ 1209675 w 1266825"/>
              <a:gd name="connsiteY16" fmla="*/ 123825 h 562079"/>
              <a:gd name="connsiteX17" fmla="*/ 1247775 w 1266825"/>
              <a:gd name="connsiteY17" fmla="*/ 104775 h 562079"/>
              <a:gd name="connsiteX18" fmla="*/ 1257300 w 1266825"/>
              <a:gd name="connsiteY18" fmla="*/ 38100 h 562079"/>
              <a:gd name="connsiteX19" fmla="*/ 1266825 w 1266825"/>
              <a:gd name="connsiteY19" fmla="*/ 9525 h 562079"/>
              <a:gd name="connsiteX20" fmla="*/ 1257300 w 1266825"/>
              <a:gd name="connsiteY20" fmla="*/ 0 h 562079"/>
              <a:gd name="connsiteX0" fmla="*/ 0 w 1266825"/>
              <a:gd name="connsiteY0" fmla="*/ 552450 h 562079"/>
              <a:gd name="connsiteX1" fmla="*/ 57150 w 1266825"/>
              <a:gd name="connsiteY1" fmla="*/ 561975 h 562079"/>
              <a:gd name="connsiteX2" fmla="*/ 171450 w 1266825"/>
              <a:gd name="connsiteY2" fmla="*/ 542925 h 562079"/>
              <a:gd name="connsiteX3" fmla="*/ 200025 w 1266825"/>
              <a:gd name="connsiteY3" fmla="*/ 533400 h 562079"/>
              <a:gd name="connsiteX4" fmla="*/ 257175 w 1266825"/>
              <a:gd name="connsiteY4" fmla="*/ 514350 h 562079"/>
              <a:gd name="connsiteX5" fmla="*/ 304800 w 1266825"/>
              <a:gd name="connsiteY5" fmla="*/ 476250 h 562079"/>
              <a:gd name="connsiteX6" fmla="*/ 342900 w 1266825"/>
              <a:gd name="connsiteY6" fmla="*/ 457200 h 562079"/>
              <a:gd name="connsiteX7" fmla="*/ 523875 w 1266825"/>
              <a:gd name="connsiteY7" fmla="*/ 438150 h 562079"/>
              <a:gd name="connsiteX8" fmla="*/ 600075 w 1266825"/>
              <a:gd name="connsiteY8" fmla="*/ 428625 h 562079"/>
              <a:gd name="connsiteX9" fmla="*/ 714375 w 1266825"/>
              <a:gd name="connsiteY9" fmla="*/ 438150 h 562079"/>
              <a:gd name="connsiteX10" fmla="*/ 857250 w 1266825"/>
              <a:gd name="connsiteY10" fmla="*/ 419100 h 562079"/>
              <a:gd name="connsiteX11" fmla="*/ 962025 w 1266825"/>
              <a:gd name="connsiteY11" fmla="*/ 409575 h 562079"/>
              <a:gd name="connsiteX12" fmla="*/ 1028700 w 1266825"/>
              <a:gd name="connsiteY12" fmla="*/ 381000 h 562079"/>
              <a:gd name="connsiteX13" fmla="*/ 1047750 w 1266825"/>
              <a:gd name="connsiteY13" fmla="*/ 333375 h 562079"/>
              <a:gd name="connsiteX14" fmla="*/ 1076325 w 1266825"/>
              <a:gd name="connsiteY14" fmla="*/ 314325 h 562079"/>
              <a:gd name="connsiteX15" fmla="*/ 1152525 w 1266825"/>
              <a:gd name="connsiteY15" fmla="*/ 257175 h 562079"/>
              <a:gd name="connsiteX16" fmla="*/ 1209675 w 1266825"/>
              <a:gd name="connsiteY16" fmla="*/ 123825 h 562079"/>
              <a:gd name="connsiteX17" fmla="*/ 1247775 w 1266825"/>
              <a:gd name="connsiteY17" fmla="*/ 104775 h 562079"/>
              <a:gd name="connsiteX18" fmla="*/ 1257300 w 1266825"/>
              <a:gd name="connsiteY18" fmla="*/ 38100 h 562079"/>
              <a:gd name="connsiteX19" fmla="*/ 1266825 w 1266825"/>
              <a:gd name="connsiteY19" fmla="*/ 9525 h 562079"/>
              <a:gd name="connsiteX20" fmla="*/ 1257300 w 1266825"/>
              <a:gd name="connsiteY20" fmla="*/ 0 h 562079"/>
              <a:gd name="connsiteX0" fmla="*/ 0 w 1266825"/>
              <a:gd name="connsiteY0" fmla="*/ 552450 h 562079"/>
              <a:gd name="connsiteX1" fmla="*/ 57150 w 1266825"/>
              <a:gd name="connsiteY1" fmla="*/ 561975 h 562079"/>
              <a:gd name="connsiteX2" fmla="*/ 171450 w 1266825"/>
              <a:gd name="connsiteY2" fmla="*/ 542925 h 562079"/>
              <a:gd name="connsiteX3" fmla="*/ 200025 w 1266825"/>
              <a:gd name="connsiteY3" fmla="*/ 533400 h 562079"/>
              <a:gd name="connsiteX4" fmla="*/ 257175 w 1266825"/>
              <a:gd name="connsiteY4" fmla="*/ 514350 h 562079"/>
              <a:gd name="connsiteX5" fmla="*/ 390525 w 1266825"/>
              <a:gd name="connsiteY5" fmla="*/ 504825 h 562079"/>
              <a:gd name="connsiteX6" fmla="*/ 342900 w 1266825"/>
              <a:gd name="connsiteY6" fmla="*/ 457200 h 562079"/>
              <a:gd name="connsiteX7" fmla="*/ 523875 w 1266825"/>
              <a:gd name="connsiteY7" fmla="*/ 438150 h 562079"/>
              <a:gd name="connsiteX8" fmla="*/ 600075 w 1266825"/>
              <a:gd name="connsiteY8" fmla="*/ 428625 h 562079"/>
              <a:gd name="connsiteX9" fmla="*/ 714375 w 1266825"/>
              <a:gd name="connsiteY9" fmla="*/ 438150 h 562079"/>
              <a:gd name="connsiteX10" fmla="*/ 857250 w 1266825"/>
              <a:gd name="connsiteY10" fmla="*/ 419100 h 562079"/>
              <a:gd name="connsiteX11" fmla="*/ 962025 w 1266825"/>
              <a:gd name="connsiteY11" fmla="*/ 409575 h 562079"/>
              <a:gd name="connsiteX12" fmla="*/ 1028700 w 1266825"/>
              <a:gd name="connsiteY12" fmla="*/ 381000 h 562079"/>
              <a:gd name="connsiteX13" fmla="*/ 1047750 w 1266825"/>
              <a:gd name="connsiteY13" fmla="*/ 333375 h 562079"/>
              <a:gd name="connsiteX14" fmla="*/ 1076325 w 1266825"/>
              <a:gd name="connsiteY14" fmla="*/ 314325 h 562079"/>
              <a:gd name="connsiteX15" fmla="*/ 1152525 w 1266825"/>
              <a:gd name="connsiteY15" fmla="*/ 257175 h 562079"/>
              <a:gd name="connsiteX16" fmla="*/ 1209675 w 1266825"/>
              <a:gd name="connsiteY16" fmla="*/ 123825 h 562079"/>
              <a:gd name="connsiteX17" fmla="*/ 1247775 w 1266825"/>
              <a:gd name="connsiteY17" fmla="*/ 104775 h 562079"/>
              <a:gd name="connsiteX18" fmla="*/ 1257300 w 1266825"/>
              <a:gd name="connsiteY18" fmla="*/ 38100 h 562079"/>
              <a:gd name="connsiteX19" fmla="*/ 1266825 w 1266825"/>
              <a:gd name="connsiteY19" fmla="*/ 9525 h 562079"/>
              <a:gd name="connsiteX20" fmla="*/ 1257300 w 1266825"/>
              <a:gd name="connsiteY20" fmla="*/ 0 h 562079"/>
              <a:gd name="connsiteX0" fmla="*/ 0 w 1266825"/>
              <a:gd name="connsiteY0" fmla="*/ 552450 h 562079"/>
              <a:gd name="connsiteX1" fmla="*/ 57150 w 1266825"/>
              <a:gd name="connsiteY1" fmla="*/ 561975 h 562079"/>
              <a:gd name="connsiteX2" fmla="*/ 171450 w 1266825"/>
              <a:gd name="connsiteY2" fmla="*/ 542925 h 562079"/>
              <a:gd name="connsiteX3" fmla="*/ 200025 w 1266825"/>
              <a:gd name="connsiteY3" fmla="*/ 533400 h 562079"/>
              <a:gd name="connsiteX4" fmla="*/ 257175 w 1266825"/>
              <a:gd name="connsiteY4" fmla="*/ 514350 h 562079"/>
              <a:gd name="connsiteX5" fmla="*/ 390525 w 1266825"/>
              <a:gd name="connsiteY5" fmla="*/ 504825 h 562079"/>
              <a:gd name="connsiteX6" fmla="*/ 438150 w 1266825"/>
              <a:gd name="connsiteY6" fmla="*/ 466725 h 562079"/>
              <a:gd name="connsiteX7" fmla="*/ 523875 w 1266825"/>
              <a:gd name="connsiteY7" fmla="*/ 438150 h 562079"/>
              <a:gd name="connsiteX8" fmla="*/ 600075 w 1266825"/>
              <a:gd name="connsiteY8" fmla="*/ 428625 h 562079"/>
              <a:gd name="connsiteX9" fmla="*/ 714375 w 1266825"/>
              <a:gd name="connsiteY9" fmla="*/ 438150 h 562079"/>
              <a:gd name="connsiteX10" fmla="*/ 857250 w 1266825"/>
              <a:gd name="connsiteY10" fmla="*/ 419100 h 562079"/>
              <a:gd name="connsiteX11" fmla="*/ 962025 w 1266825"/>
              <a:gd name="connsiteY11" fmla="*/ 409575 h 562079"/>
              <a:gd name="connsiteX12" fmla="*/ 1028700 w 1266825"/>
              <a:gd name="connsiteY12" fmla="*/ 381000 h 562079"/>
              <a:gd name="connsiteX13" fmla="*/ 1047750 w 1266825"/>
              <a:gd name="connsiteY13" fmla="*/ 333375 h 562079"/>
              <a:gd name="connsiteX14" fmla="*/ 1076325 w 1266825"/>
              <a:gd name="connsiteY14" fmla="*/ 314325 h 562079"/>
              <a:gd name="connsiteX15" fmla="*/ 1152525 w 1266825"/>
              <a:gd name="connsiteY15" fmla="*/ 257175 h 562079"/>
              <a:gd name="connsiteX16" fmla="*/ 1209675 w 1266825"/>
              <a:gd name="connsiteY16" fmla="*/ 123825 h 562079"/>
              <a:gd name="connsiteX17" fmla="*/ 1247775 w 1266825"/>
              <a:gd name="connsiteY17" fmla="*/ 104775 h 562079"/>
              <a:gd name="connsiteX18" fmla="*/ 1257300 w 1266825"/>
              <a:gd name="connsiteY18" fmla="*/ 38100 h 562079"/>
              <a:gd name="connsiteX19" fmla="*/ 1266825 w 1266825"/>
              <a:gd name="connsiteY19" fmla="*/ 9525 h 562079"/>
              <a:gd name="connsiteX20" fmla="*/ 1257300 w 1266825"/>
              <a:gd name="connsiteY20" fmla="*/ 0 h 562079"/>
              <a:gd name="connsiteX0" fmla="*/ 0 w 1267009"/>
              <a:gd name="connsiteY0" fmla="*/ 714375 h 724004"/>
              <a:gd name="connsiteX1" fmla="*/ 57150 w 1267009"/>
              <a:gd name="connsiteY1" fmla="*/ 723900 h 724004"/>
              <a:gd name="connsiteX2" fmla="*/ 171450 w 1267009"/>
              <a:gd name="connsiteY2" fmla="*/ 704850 h 724004"/>
              <a:gd name="connsiteX3" fmla="*/ 200025 w 1267009"/>
              <a:gd name="connsiteY3" fmla="*/ 695325 h 724004"/>
              <a:gd name="connsiteX4" fmla="*/ 257175 w 1267009"/>
              <a:gd name="connsiteY4" fmla="*/ 676275 h 724004"/>
              <a:gd name="connsiteX5" fmla="*/ 390525 w 1267009"/>
              <a:gd name="connsiteY5" fmla="*/ 666750 h 724004"/>
              <a:gd name="connsiteX6" fmla="*/ 438150 w 1267009"/>
              <a:gd name="connsiteY6" fmla="*/ 628650 h 724004"/>
              <a:gd name="connsiteX7" fmla="*/ 523875 w 1267009"/>
              <a:gd name="connsiteY7" fmla="*/ 600075 h 724004"/>
              <a:gd name="connsiteX8" fmla="*/ 600075 w 1267009"/>
              <a:gd name="connsiteY8" fmla="*/ 590550 h 724004"/>
              <a:gd name="connsiteX9" fmla="*/ 714375 w 1267009"/>
              <a:gd name="connsiteY9" fmla="*/ 600075 h 724004"/>
              <a:gd name="connsiteX10" fmla="*/ 857250 w 1267009"/>
              <a:gd name="connsiteY10" fmla="*/ 581025 h 724004"/>
              <a:gd name="connsiteX11" fmla="*/ 962025 w 1267009"/>
              <a:gd name="connsiteY11" fmla="*/ 571500 h 724004"/>
              <a:gd name="connsiteX12" fmla="*/ 1028700 w 1267009"/>
              <a:gd name="connsiteY12" fmla="*/ 542925 h 724004"/>
              <a:gd name="connsiteX13" fmla="*/ 1047750 w 1267009"/>
              <a:gd name="connsiteY13" fmla="*/ 495300 h 724004"/>
              <a:gd name="connsiteX14" fmla="*/ 1076325 w 1267009"/>
              <a:gd name="connsiteY14" fmla="*/ 476250 h 724004"/>
              <a:gd name="connsiteX15" fmla="*/ 1152525 w 1267009"/>
              <a:gd name="connsiteY15" fmla="*/ 419100 h 724004"/>
              <a:gd name="connsiteX16" fmla="*/ 1209675 w 1267009"/>
              <a:gd name="connsiteY16" fmla="*/ 285750 h 724004"/>
              <a:gd name="connsiteX17" fmla="*/ 1247775 w 1267009"/>
              <a:gd name="connsiteY17" fmla="*/ 266700 h 724004"/>
              <a:gd name="connsiteX18" fmla="*/ 1257300 w 1267009"/>
              <a:gd name="connsiteY18" fmla="*/ 200025 h 724004"/>
              <a:gd name="connsiteX19" fmla="*/ 1266825 w 1267009"/>
              <a:gd name="connsiteY19" fmla="*/ 171450 h 724004"/>
              <a:gd name="connsiteX20" fmla="*/ 1247775 w 1267009"/>
              <a:gd name="connsiteY20" fmla="*/ 0 h 724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67009" h="724004">
                <a:moveTo>
                  <a:pt x="0" y="714375"/>
                </a:moveTo>
                <a:cubicBezTo>
                  <a:pt x="19050" y="717550"/>
                  <a:pt x="37867" y="724971"/>
                  <a:pt x="57150" y="723900"/>
                </a:cubicBezTo>
                <a:cubicBezTo>
                  <a:pt x="95716" y="721757"/>
                  <a:pt x="134807" y="717064"/>
                  <a:pt x="171450" y="704850"/>
                </a:cubicBezTo>
                <a:lnTo>
                  <a:pt x="200025" y="695325"/>
                </a:lnTo>
                <a:cubicBezTo>
                  <a:pt x="214313" y="690562"/>
                  <a:pt x="247650" y="682625"/>
                  <a:pt x="257175" y="676275"/>
                </a:cubicBezTo>
                <a:cubicBezTo>
                  <a:pt x="291445" y="624869"/>
                  <a:pt x="360362" y="674688"/>
                  <a:pt x="390525" y="666750"/>
                </a:cubicBezTo>
                <a:cubicBezTo>
                  <a:pt x="420688" y="658812"/>
                  <a:pt x="415925" y="639762"/>
                  <a:pt x="438150" y="628650"/>
                </a:cubicBezTo>
                <a:cubicBezTo>
                  <a:pt x="460375" y="617538"/>
                  <a:pt x="496888" y="606425"/>
                  <a:pt x="523875" y="600075"/>
                </a:cubicBezTo>
                <a:cubicBezTo>
                  <a:pt x="550862" y="593725"/>
                  <a:pt x="574675" y="593725"/>
                  <a:pt x="600075" y="590550"/>
                </a:cubicBezTo>
                <a:cubicBezTo>
                  <a:pt x="638175" y="593725"/>
                  <a:pt x="676143" y="600075"/>
                  <a:pt x="714375" y="600075"/>
                </a:cubicBezTo>
                <a:cubicBezTo>
                  <a:pt x="920917" y="600075"/>
                  <a:pt x="752006" y="595057"/>
                  <a:pt x="857250" y="581025"/>
                </a:cubicBezTo>
                <a:cubicBezTo>
                  <a:pt x="892011" y="576390"/>
                  <a:pt x="927100" y="574675"/>
                  <a:pt x="962025" y="571500"/>
                </a:cubicBezTo>
                <a:cubicBezTo>
                  <a:pt x="982451" y="566394"/>
                  <a:pt x="1014400" y="562945"/>
                  <a:pt x="1028700" y="542925"/>
                </a:cubicBezTo>
                <a:cubicBezTo>
                  <a:pt x="1038638" y="529012"/>
                  <a:pt x="1037812" y="509213"/>
                  <a:pt x="1047750" y="495300"/>
                </a:cubicBezTo>
                <a:cubicBezTo>
                  <a:pt x="1054404" y="485985"/>
                  <a:pt x="1067531" y="483579"/>
                  <a:pt x="1076325" y="476250"/>
                </a:cubicBezTo>
                <a:cubicBezTo>
                  <a:pt x="1147752" y="416727"/>
                  <a:pt x="1052446" y="479147"/>
                  <a:pt x="1152525" y="419100"/>
                </a:cubicBezTo>
                <a:cubicBezTo>
                  <a:pt x="1167600" y="373876"/>
                  <a:pt x="1183045" y="324215"/>
                  <a:pt x="1209675" y="285750"/>
                </a:cubicBezTo>
                <a:cubicBezTo>
                  <a:pt x="1217757" y="274076"/>
                  <a:pt x="1235075" y="273050"/>
                  <a:pt x="1247775" y="266700"/>
                </a:cubicBezTo>
                <a:cubicBezTo>
                  <a:pt x="1250950" y="244475"/>
                  <a:pt x="1252897" y="222040"/>
                  <a:pt x="1257300" y="200025"/>
                </a:cubicBezTo>
                <a:cubicBezTo>
                  <a:pt x="1259269" y="190180"/>
                  <a:pt x="1268412" y="204787"/>
                  <a:pt x="1266825" y="171450"/>
                </a:cubicBezTo>
                <a:cubicBezTo>
                  <a:pt x="1265238" y="138113"/>
                  <a:pt x="1254125" y="57150"/>
                  <a:pt x="1247775" y="0"/>
                </a:cubicBezTo>
              </a:path>
            </a:pathLst>
          </a:cu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17" y="3276704"/>
            <a:ext cx="1008819" cy="62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835" y="4067969"/>
            <a:ext cx="1008818" cy="62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" name="Right Arrow 81"/>
          <p:cNvSpPr/>
          <p:nvPr/>
        </p:nvSpPr>
        <p:spPr bwMode="auto">
          <a:xfrm>
            <a:off x="5408767" y="4862513"/>
            <a:ext cx="983872" cy="223839"/>
          </a:xfrm>
          <a:prstGeom prst="rightArrow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793200" y="5191125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FT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4131884" y="5298042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detector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022182" y="3596863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err="1" smtClean="0"/>
              <a:t>interferogram</a:t>
            </a:r>
            <a:endParaRPr lang="en-AU" sz="1800" dirty="0" smtClean="0"/>
          </a:p>
        </p:txBody>
      </p:sp>
      <p:sp>
        <p:nvSpPr>
          <p:cNvPr id="86" name="TextBox 85"/>
          <p:cNvSpPr txBox="1"/>
          <p:nvPr/>
        </p:nvSpPr>
        <p:spPr>
          <a:xfrm>
            <a:off x="1161187" y="396619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source</a:t>
            </a:r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916" y="4493415"/>
            <a:ext cx="1202920" cy="74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7" name="TextBox 86"/>
          <p:cNvSpPr txBox="1"/>
          <p:nvPr/>
        </p:nvSpPr>
        <p:spPr>
          <a:xfrm>
            <a:off x="6633192" y="4067969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spectrum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465527" y="5298042"/>
            <a:ext cx="17059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800" dirty="0" smtClean="0"/>
              <a:t>FT</a:t>
            </a:r>
          </a:p>
          <a:p>
            <a:r>
              <a:rPr lang="en-AU" sz="1800" dirty="0" smtClean="0"/>
              <a:t>Interferometer</a:t>
            </a:r>
          </a:p>
          <a:p>
            <a:r>
              <a:rPr lang="en-AU" sz="1800" dirty="0" smtClean="0"/>
              <a:t>0.5 cm</a:t>
            </a:r>
            <a:r>
              <a:rPr lang="en-AU" sz="1800" baseline="30000" dirty="0" smtClean="0"/>
              <a:t>-1</a:t>
            </a:r>
            <a:r>
              <a:rPr lang="en-AU" sz="1800" dirty="0" smtClean="0"/>
              <a:t> </a:t>
            </a:r>
            <a:r>
              <a:rPr lang="en-AU" sz="1800" dirty="0" err="1" smtClean="0"/>
              <a:t>resoln</a:t>
            </a:r>
            <a:endParaRPr lang="en-AU" sz="1800" dirty="0" smtClean="0"/>
          </a:p>
          <a:p>
            <a:r>
              <a:rPr lang="en-AU" sz="1800" dirty="0" err="1" smtClean="0"/>
              <a:t>Bruker</a:t>
            </a:r>
            <a:r>
              <a:rPr lang="en-AU" sz="1800" dirty="0" smtClean="0"/>
              <a:t> </a:t>
            </a:r>
            <a:r>
              <a:rPr lang="en-AU" sz="1800" dirty="0" err="1" smtClean="0"/>
              <a:t>IRcube</a:t>
            </a:r>
            <a:endParaRPr lang="en-AU" sz="1800" dirty="0" smtClean="0"/>
          </a:p>
        </p:txBody>
      </p:sp>
      <p:cxnSp>
        <p:nvCxnSpPr>
          <p:cNvPr id="90" name="Straight Arrow Connector 89"/>
          <p:cNvCxnSpPr>
            <a:stCxn id="81" idx="8"/>
            <a:endCxn id="81" idx="9"/>
          </p:cNvCxnSpPr>
          <p:nvPr/>
        </p:nvCxnSpPr>
        <p:spPr bwMode="auto">
          <a:xfrm>
            <a:off x="2619375" y="3648075"/>
            <a:ext cx="114300" cy="9525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4" name="Straight Arrow Connector 93"/>
          <p:cNvCxnSpPr>
            <a:stCxn id="30" idx="12"/>
          </p:cNvCxnSpPr>
          <p:nvPr/>
        </p:nvCxnSpPr>
        <p:spPr bwMode="auto">
          <a:xfrm flipH="1" flipV="1">
            <a:off x="3252789" y="2919416"/>
            <a:ext cx="14286" cy="214309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5" name="Straight Arrow Connector 94"/>
          <p:cNvCxnSpPr/>
          <p:nvPr/>
        </p:nvCxnSpPr>
        <p:spPr bwMode="auto">
          <a:xfrm>
            <a:off x="3162300" y="2571749"/>
            <a:ext cx="57150" cy="95250"/>
          </a:xfrm>
          <a:prstGeom prst="straightConnector1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6" name="Straight Arrow Connector 95"/>
          <p:cNvCxnSpPr>
            <a:stCxn id="30" idx="14"/>
            <a:endCxn id="30" idx="16"/>
          </p:cNvCxnSpPr>
          <p:nvPr/>
        </p:nvCxnSpPr>
        <p:spPr bwMode="auto">
          <a:xfrm>
            <a:off x="3295650" y="3648075"/>
            <a:ext cx="19050" cy="257175"/>
          </a:xfrm>
          <a:prstGeom prst="straightConnector1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9158" name="Straight Arrow Connector 49157"/>
          <p:cNvCxnSpPr/>
          <p:nvPr/>
        </p:nvCxnSpPr>
        <p:spPr bwMode="auto">
          <a:xfrm>
            <a:off x="3943350" y="2414584"/>
            <a:ext cx="2316644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/>
          </a:ln>
          <a:effectLst/>
        </p:spPr>
      </p:cxnSp>
      <p:sp>
        <p:nvSpPr>
          <p:cNvPr id="49161" name="TextBox 49160"/>
          <p:cNvSpPr txBox="1"/>
          <p:nvPr/>
        </p:nvSpPr>
        <p:spPr>
          <a:xfrm>
            <a:off x="4553152" y="2045252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1-3 km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687485" y="3003715"/>
            <a:ext cx="545978" cy="545978"/>
            <a:chOff x="457200" y="4562472"/>
            <a:chExt cx="1050806" cy="1050806"/>
          </a:xfrm>
        </p:grpSpPr>
        <p:sp>
          <p:nvSpPr>
            <p:cNvPr id="3" name="Oval 2"/>
            <p:cNvSpPr/>
            <p:nvPr/>
          </p:nvSpPr>
          <p:spPr bwMode="auto">
            <a:xfrm>
              <a:off x="457200" y="4562472"/>
              <a:ext cx="1050806" cy="1050806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914400" y="4625974"/>
              <a:ext cx="165100" cy="1651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637567" y="4825999"/>
              <a:ext cx="165100" cy="1651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1167537" y="4827583"/>
              <a:ext cx="165100" cy="1651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37567" y="5167867"/>
              <a:ext cx="165100" cy="1651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1167537" y="5191125"/>
              <a:ext cx="165100" cy="1651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900053" y="5356225"/>
              <a:ext cx="165100" cy="1651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676681" y="4067969"/>
            <a:ext cx="442853" cy="442853"/>
            <a:chOff x="5267797" y="5591171"/>
            <a:chExt cx="1050806" cy="1050806"/>
          </a:xfrm>
        </p:grpSpPr>
        <p:sp>
          <p:nvSpPr>
            <p:cNvPr id="57" name="Oval 56"/>
            <p:cNvSpPr/>
            <p:nvPr/>
          </p:nvSpPr>
          <p:spPr bwMode="auto">
            <a:xfrm>
              <a:off x="5735603" y="6034024"/>
              <a:ext cx="165100" cy="165100"/>
            </a:xfrm>
            <a:prstGeom prst="ellipse">
              <a:avLst/>
            </a:prstGeom>
            <a:solidFill>
              <a:srgbClr val="0000FF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5267797" y="5591171"/>
              <a:ext cx="1050806" cy="1050806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032948" y="1806054"/>
            <a:ext cx="525403" cy="525403"/>
            <a:chOff x="3062029" y="1828798"/>
            <a:chExt cx="1050806" cy="1050806"/>
          </a:xfrm>
        </p:grpSpPr>
        <p:grpSp>
          <p:nvGrpSpPr>
            <p:cNvPr id="61" name="Group 60"/>
            <p:cNvGrpSpPr/>
            <p:nvPr/>
          </p:nvGrpSpPr>
          <p:grpSpPr>
            <a:xfrm>
              <a:off x="3062029" y="1828798"/>
              <a:ext cx="1050806" cy="1050806"/>
              <a:chOff x="457200" y="4562472"/>
              <a:chExt cx="1050806" cy="1050806"/>
            </a:xfrm>
          </p:grpSpPr>
          <p:sp>
            <p:nvSpPr>
              <p:cNvPr id="62" name="Oval 61"/>
              <p:cNvSpPr/>
              <p:nvPr/>
            </p:nvSpPr>
            <p:spPr bwMode="auto">
              <a:xfrm>
                <a:off x="457200" y="4562472"/>
                <a:ext cx="1050806" cy="1050806"/>
              </a:xfrm>
              <a:prstGeom prst="ellipse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3" name="Oval 62"/>
              <p:cNvSpPr/>
              <p:nvPr/>
            </p:nvSpPr>
            <p:spPr bwMode="auto">
              <a:xfrm>
                <a:off x="914400" y="4625974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4" name="Oval 63"/>
              <p:cNvSpPr/>
              <p:nvPr/>
            </p:nvSpPr>
            <p:spPr bwMode="auto">
              <a:xfrm>
                <a:off x="637567" y="4825999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5" name="Oval 64"/>
              <p:cNvSpPr/>
              <p:nvPr/>
            </p:nvSpPr>
            <p:spPr bwMode="auto">
              <a:xfrm>
                <a:off x="1167537" y="4827583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0" name="Oval 69"/>
              <p:cNvSpPr/>
              <p:nvPr/>
            </p:nvSpPr>
            <p:spPr bwMode="auto">
              <a:xfrm>
                <a:off x="637567" y="5167867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1" name="Oval 70"/>
              <p:cNvSpPr/>
              <p:nvPr/>
            </p:nvSpPr>
            <p:spPr bwMode="auto">
              <a:xfrm>
                <a:off x="1167537" y="5191125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2" name="Oval 71"/>
              <p:cNvSpPr/>
              <p:nvPr/>
            </p:nvSpPr>
            <p:spPr bwMode="auto">
              <a:xfrm>
                <a:off x="900053" y="5356225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73" name="Oval 72"/>
            <p:cNvSpPr/>
            <p:nvPr/>
          </p:nvSpPr>
          <p:spPr bwMode="auto">
            <a:xfrm>
              <a:off x="3502819" y="2229918"/>
              <a:ext cx="165100" cy="165100"/>
            </a:xfrm>
            <a:prstGeom prst="ellipse">
              <a:avLst/>
            </a:prstGeom>
            <a:solidFill>
              <a:srgbClr val="0000FF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443139" y="5960247"/>
            <a:ext cx="525403" cy="525403"/>
            <a:chOff x="3062029" y="1828798"/>
            <a:chExt cx="1050806" cy="1050806"/>
          </a:xfrm>
        </p:grpSpPr>
        <p:grpSp>
          <p:nvGrpSpPr>
            <p:cNvPr id="76" name="Group 75"/>
            <p:cNvGrpSpPr/>
            <p:nvPr/>
          </p:nvGrpSpPr>
          <p:grpSpPr>
            <a:xfrm>
              <a:off x="3062029" y="1828798"/>
              <a:ext cx="1050806" cy="1050806"/>
              <a:chOff x="457200" y="4562472"/>
              <a:chExt cx="1050806" cy="1050806"/>
            </a:xfrm>
          </p:grpSpPr>
          <p:sp>
            <p:nvSpPr>
              <p:cNvPr id="79" name="Oval 78"/>
              <p:cNvSpPr/>
              <p:nvPr/>
            </p:nvSpPr>
            <p:spPr bwMode="auto">
              <a:xfrm>
                <a:off x="457200" y="4562472"/>
                <a:ext cx="1050806" cy="1050806"/>
              </a:xfrm>
              <a:prstGeom prst="ellipse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9" name="Oval 88"/>
              <p:cNvSpPr/>
              <p:nvPr/>
            </p:nvSpPr>
            <p:spPr bwMode="auto">
              <a:xfrm>
                <a:off x="914400" y="4625974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1" name="Oval 90"/>
              <p:cNvSpPr/>
              <p:nvPr/>
            </p:nvSpPr>
            <p:spPr bwMode="auto">
              <a:xfrm>
                <a:off x="637567" y="4825999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2" name="Oval 91"/>
              <p:cNvSpPr/>
              <p:nvPr/>
            </p:nvSpPr>
            <p:spPr bwMode="auto">
              <a:xfrm>
                <a:off x="1167537" y="4827583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3" name="Oval 92"/>
              <p:cNvSpPr/>
              <p:nvPr/>
            </p:nvSpPr>
            <p:spPr bwMode="auto">
              <a:xfrm>
                <a:off x="637567" y="5167867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7" name="Oval 96"/>
              <p:cNvSpPr/>
              <p:nvPr/>
            </p:nvSpPr>
            <p:spPr bwMode="auto">
              <a:xfrm>
                <a:off x="1167537" y="5191125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8" name="Oval 97"/>
              <p:cNvSpPr/>
              <p:nvPr/>
            </p:nvSpPr>
            <p:spPr bwMode="auto">
              <a:xfrm>
                <a:off x="900053" y="5356225"/>
                <a:ext cx="165100" cy="16510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77" name="Oval 76"/>
            <p:cNvSpPr/>
            <p:nvPr/>
          </p:nvSpPr>
          <p:spPr bwMode="auto">
            <a:xfrm>
              <a:off x="3502819" y="2229918"/>
              <a:ext cx="165100" cy="165100"/>
            </a:xfrm>
            <a:prstGeom prst="ellipse">
              <a:avLst/>
            </a:prstGeom>
            <a:solidFill>
              <a:srgbClr val="0000FF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4" name="Oval 13"/>
          <p:cNvSpPr/>
          <p:nvPr/>
        </p:nvSpPr>
        <p:spPr bwMode="auto">
          <a:xfrm>
            <a:off x="6474222" y="6224171"/>
            <a:ext cx="100805" cy="100805"/>
          </a:xfrm>
          <a:prstGeom prst="ellipse">
            <a:avLst/>
          </a:prstGeom>
          <a:solidFill>
            <a:srgbClr val="0000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9" name="Oval 108"/>
          <p:cNvSpPr/>
          <p:nvPr/>
        </p:nvSpPr>
        <p:spPr bwMode="auto">
          <a:xfrm>
            <a:off x="6474222" y="5973743"/>
            <a:ext cx="100805" cy="100805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12701" y="5837641"/>
            <a:ext cx="2108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dirty="0" smtClean="0"/>
              <a:t>Illuminating bundle</a:t>
            </a:r>
          </a:p>
          <a:p>
            <a:pPr algn="l"/>
            <a:r>
              <a:rPr lang="en-AU" sz="1800" dirty="0" smtClean="0"/>
              <a:t>Receiving fibre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206" y="1879080"/>
            <a:ext cx="941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800" dirty="0" smtClean="0">
                <a:sym typeface="Symbol"/>
              </a:rPr>
              <a:t></a:t>
            </a:r>
          </a:p>
          <a:p>
            <a:r>
              <a:rPr lang="en-AU" sz="1800" dirty="0" smtClean="0"/>
              <a:t>30 cm</a:t>
            </a:r>
          </a:p>
          <a:p>
            <a:r>
              <a:rPr lang="en-AU" sz="1800" dirty="0" smtClean="0"/>
              <a:t>FL</a:t>
            </a:r>
          </a:p>
          <a:p>
            <a:r>
              <a:rPr lang="en-AU" sz="1800" dirty="0" smtClean="0"/>
              <a:t>150 cm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80859" y="3092038"/>
            <a:ext cx="1608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800" dirty="0" smtClean="0"/>
              <a:t>17 x 70mm</a:t>
            </a:r>
          </a:p>
          <a:p>
            <a:r>
              <a:rPr lang="en-AU" sz="1800" dirty="0" err="1" smtClean="0"/>
              <a:t>retroreflectors</a:t>
            </a:r>
            <a:endParaRPr lang="en-AU" sz="1800" dirty="0" smtClean="0"/>
          </a:p>
        </p:txBody>
      </p:sp>
    </p:spTree>
    <p:extLst>
      <p:ext uri="{BB962C8B-B14F-4D97-AF65-F5344CB8AC3E}">
        <p14:creationId xmlns:p14="http://schemas.microsoft.com/office/powerpoint/2010/main" val="362654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80" y="0"/>
            <a:ext cx="8017639" cy="685800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 bwMode="auto">
          <a:xfrm>
            <a:off x="1933575" y="1876425"/>
            <a:ext cx="5800725" cy="1076325"/>
          </a:xfrm>
          <a:prstGeom prst="straightConnector1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arrow" w="med" len="med"/>
            <a:tailEnd type="arrow"/>
          </a:ln>
          <a:effectLst/>
        </p:spPr>
      </p:cxnSp>
      <p:sp>
        <p:nvSpPr>
          <p:cNvPr id="3" name="TextBox 2"/>
          <p:cNvSpPr txBox="1"/>
          <p:nvPr/>
        </p:nvSpPr>
        <p:spPr>
          <a:xfrm>
            <a:off x="1771650" y="1386959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b="1" dirty="0" smtClean="0">
                <a:solidFill>
                  <a:srgbClr val="FFFF00"/>
                </a:solidFill>
              </a:rPr>
              <a:t>IUP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49606" y="2414587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1800" b="1" dirty="0" err="1" smtClean="0">
                <a:solidFill>
                  <a:srgbClr val="FFFF00"/>
                </a:solidFill>
              </a:rPr>
              <a:t>Retrorefl</a:t>
            </a:r>
            <a:r>
              <a:rPr lang="en-AU" sz="1800" b="1" dirty="0" smtClean="0">
                <a:solidFill>
                  <a:srgbClr val="FFFF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626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de-DE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de-DE" smtClean="0"/>
          </a:p>
        </p:txBody>
      </p:sp>
      <p:pic>
        <p:nvPicPr>
          <p:cNvPr id="17412" name="Picture 4" descr="DSCN01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2" t="1845" r="5536" b="5536"/>
          <a:stretch>
            <a:fillRect/>
          </a:stretch>
        </p:blipFill>
        <p:spPr bwMode="auto">
          <a:xfrm>
            <a:off x="-252413" y="-26988"/>
            <a:ext cx="10872788" cy="720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 bwMode="auto">
          <a:xfrm>
            <a:off x="3426246" y="4055695"/>
            <a:ext cx="320924" cy="371597"/>
          </a:xfrm>
          <a:prstGeom prst="ellipse">
            <a:avLst/>
          </a:prstGeom>
          <a:noFill/>
          <a:ln w="508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6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0" t="2809" r="18829" b="18153"/>
          <a:stretch/>
        </p:blipFill>
        <p:spPr>
          <a:xfrm>
            <a:off x="3675355" y="3761418"/>
            <a:ext cx="2333626" cy="21440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500812" y="1783698"/>
            <a:ext cx="2169914" cy="38576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685" y="1658294"/>
            <a:ext cx="3590241" cy="23964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" y="1729418"/>
            <a:ext cx="2712720" cy="4064000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FTIR-DOAS setup</a:t>
            </a:r>
            <a:endParaRPr lang="en-AU" dirty="0"/>
          </a:p>
        </p:txBody>
      </p:sp>
      <p:sp>
        <p:nvSpPr>
          <p:cNvPr id="7" name="Oval 6"/>
          <p:cNvSpPr/>
          <p:nvPr/>
        </p:nvSpPr>
        <p:spPr bwMode="auto">
          <a:xfrm>
            <a:off x="4555940" y="4833457"/>
            <a:ext cx="310041" cy="310041"/>
          </a:xfrm>
          <a:prstGeom prst="ellipse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328737" y="2689379"/>
            <a:ext cx="228601" cy="2243127"/>
            <a:chOff x="1328737" y="2689379"/>
            <a:chExt cx="228601" cy="2243127"/>
          </a:xfrm>
        </p:grpSpPr>
        <p:sp>
          <p:nvSpPr>
            <p:cNvPr id="10" name="Isosceles Triangle 9"/>
            <p:cNvSpPr/>
            <p:nvPr/>
          </p:nvSpPr>
          <p:spPr bwMode="auto">
            <a:xfrm>
              <a:off x="1328738" y="2689379"/>
              <a:ext cx="228600" cy="1072039"/>
            </a:xfrm>
            <a:prstGeom prst="triangle">
              <a:avLst/>
            </a:prstGeom>
            <a:solidFill>
              <a:srgbClr val="FF0000">
                <a:alpha val="50000"/>
              </a:srgb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Isosceles Triangle 10"/>
            <p:cNvSpPr/>
            <p:nvPr/>
          </p:nvSpPr>
          <p:spPr bwMode="auto">
            <a:xfrm rot="10800000">
              <a:off x="1328737" y="3860467"/>
              <a:ext cx="228600" cy="1072039"/>
            </a:xfrm>
            <a:prstGeom prst="triangle">
              <a:avLst/>
            </a:prstGeom>
            <a:solidFill>
              <a:srgbClr val="FF0000">
                <a:alpha val="50000"/>
              </a:srgb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cxnSp>
        <p:nvCxnSpPr>
          <p:cNvPr id="13" name="Straight Arrow Connector 12"/>
          <p:cNvCxnSpPr/>
          <p:nvPr/>
        </p:nvCxnSpPr>
        <p:spPr bwMode="auto">
          <a:xfrm flipV="1">
            <a:off x="4300538" y="2190750"/>
            <a:ext cx="485775" cy="285751"/>
          </a:xfrm>
          <a:prstGeom prst="straightConnector1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61499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pectrum_medium">
  <a:themeElements>
    <a:clrScheme name="">
      <a:dk1>
        <a:srgbClr val="000000"/>
      </a:dk1>
      <a:lt1>
        <a:srgbClr val="FFFFFF"/>
      </a:lt1>
      <a:dk2>
        <a:srgbClr val="081D58"/>
      </a:dk2>
      <a:lt2>
        <a:srgbClr val="919191"/>
      </a:lt2>
      <a:accent1>
        <a:srgbClr val="FC0128"/>
      </a:accent1>
      <a:accent2>
        <a:srgbClr val="063DE8"/>
      </a:accent2>
      <a:accent3>
        <a:srgbClr val="FFFFFF"/>
      </a:accent3>
      <a:accent4>
        <a:srgbClr val="000000"/>
      </a:accent4>
      <a:accent5>
        <a:srgbClr val="FDAAAC"/>
      </a:accent5>
      <a:accent6>
        <a:srgbClr val="0536D2"/>
      </a:accent6>
      <a:hlink>
        <a:srgbClr val="00DFCA"/>
      </a:hlink>
      <a:folHlink>
        <a:srgbClr val="EAEC5E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none" rtlCol="0">
        <a:spAutoFit/>
      </a:bodyPr>
      <a:lstStyle>
        <a:defPPr algn="l">
          <a:defRPr sz="1800" dirty="0" err="1" smtClean="0"/>
        </a:defPPr>
      </a:lstStyle>
    </a:txDef>
  </a:objectDefaults>
  <a:extraClrSchemeLst>
    <a:extraClrScheme>
      <a:clrScheme name="Spectrum_medium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ectrum_medium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ectrum_medium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ectrum_medium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ectrum_medium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ectrum_medium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ectrum_medium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Office\Templates\Spectrum_medium.pot</Template>
  <TotalTime>24523</TotalTime>
  <Words>664</Words>
  <Application>Microsoft Office PowerPoint</Application>
  <PresentationFormat>On-screen Show (4:3)</PresentationFormat>
  <Paragraphs>178</Paragraphs>
  <Slides>36</Slides>
  <Notes>32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Spectrum_medium</vt:lpstr>
      <vt:lpstr>Equation</vt:lpstr>
      <vt:lpstr>Long open path Fourier transform spectroscopy measurements of greenhouse gases in the Near-IR</vt:lpstr>
      <vt:lpstr>History: open path FTIR – mid IR Measuring greenhouse gases from agriculture</vt:lpstr>
      <vt:lpstr>OP-FTIR-tracer: results</vt:lpstr>
      <vt:lpstr>Because we are in Canada… Alberta 2013</vt:lpstr>
      <vt:lpstr>FTIR meets DOAS in the NIR</vt:lpstr>
      <vt:lpstr>Long path FTS setup</vt:lpstr>
      <vt:lpstr>PowerPoint Presentation</vt:lpstr>
      <vt:lpstr>PowerPoint Presentation</vt:lpstr>
      <vt:lpstr>FTIR-DOAS setup</vt:lpstr>
      <vt:lpstr>NIR long path spectrum 3.1 km return path IUP - Philosophen Weg</vt:lpstr>
      <vt:lpstr>“Strong” CO2 band 4900-5000 cm-1</vt:lpstr>
      <vt:lpstr>CH4 is weaker…</vt:lpstr>
      <vt:lpstr>O2</vt:lpstr>
      <vt:lpstr>Spectrum analysis : MALT least squares fit CO2</vt:lpstr>
      <vt:lpstr>Spectrum analysis : O2</vt:lpstr>
      <vt:lpstr>ILS:  short path H2O Fit H2O  7000-7400 cm-1  (Frey, Hase et al., AMTD 2015)</vt:lpstr>
      <vt:lpstr>O2 and temperature</vt:lpstr>
      <vt:lpstr>O2 and temperature</vt:lpstr>
      <vt:lpstr>O2 and temperature</vt:lpstr>
      <vt:lpstr>CO2 – 3 days in July </vt:lpstr>
      <vt:lpstr>CO2 4 months July-October 2014</vt:lpstr>
      <vt:lpstr>CH4  July-October 2014</vt:lpstr>
      <vt:lpstr>CO2  OP-in situ differences</vt:lpstr>
      <vt:lpstr>Summary: CO2 precision and accuracy</vt:lpstr>
      <vt:lpstr>Now – the residuals …</vt:lpstr>
      <vt:lpstr>Co-fitting fibre residual DCO2 in retrieval &lt;0.5 ppm</vt:lpstr>
      <vt:lpstr>An interesting artefact …</vt:lpstr>
      <vt:lpstr>PowerPoint Presentation</vt:lpstr>
      <vt:lpstr>Current setup</vt:lpstr>
      <vt:lpstr>A better setup</vt:lpstr>
      <vt:lpstr>Potential improvements &amp; future work</vt:lpstr>
      <vt:lpstr>PowerPoint Presentation</vt:lpstr>
      <vt:lpstr>PowerPoint Presentation</vt:lpstr>
      <vt:lpstr>Some applications</vt:lpstr>
      <vt:lpstr>Co-fitting residuals</vt:lpstr>
      <vt:lpstr>Co-fitting residuals</vt:lpstr>
    </vt:vector>
  </TitlesOfParts>
  <Company>University of Wollongong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Atmospheric N2O isotopes</dc:title>
  <dc:creator>David Griffith</dc:creator>
  <cp:lastModifiedBy>Dave</cp:lastModifiedBy>
  <cp:revision>621</cp:revision>
  <cp:lastPrinted>2013-10-03T05:20:44Z</cp:lastPrinted>
  <dcterms:created xsi:type="dcterms:W3CDTF">1999-11-02T06:43:50Z</dcterms:created>
  <dcterms:modified xsi:type="dcterms:W3CDTF">2015-06-10T16:29:31Z</dcterms:modified>
</cp:coreProperties>
</file>