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69" r:id="rId3"/>
    <p:sldId id="275" r:id="rId4"/>
    <p:sldId id="276" r:id="rId5"/>
    <p:sldId id="277" r:id="rId6"/>
    <p:sldId id="278" r:id="rId7"/>
    <p:sldId id="280" r:id="rId8"/>
    <p:sldId id="279" r:id="rId9"/>
    <p:sldId id="281" r:id="rId10"/>
    <p:sldId id="257" r:id="rId11"/>
    <p:sldId id="274" r:id="rId12"/>
    <p:sldId id="265" r:id="rId13"/>
    <p:sldId id="270" r:id="rId14"/>
    <p:sldId id="261" r:id="rId15"/>
    <p:sldId id="262" r:id="rId16"/>
    <p:sldId id="267" r:id="rId17"/>
    <p:sldId id="271" r:id="rId18"/>
    <p:sldId id="258" r:id="rId19"/>
    <p:sldId id="272" r:id="rId20"/>
    <p:sldId id="266" r:id="rId21"/>
    <p:sldId id="273" r:id="rId22"/>
    <p:sldId id="283" r:id="rId23"/>
    <p:sldId id="282" r:id="rId24"/>
    <p:sldId id="268" r:id="rId25"/>
    <p:sldId id="284" r:id="rId26"/>
    <p:sldId id="288" r:id="rId27"/>
    <p:sldId id="285" r:id="rId28"/>
    <p:sldId id="286" r:id="rId29"/>
    <p:sldId id="287" r:id="rId30"/>
    <p:sldId id="289" r:id="rId31"/>
    <p:sldId id="290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 snapToObjects="1">
      <p:cViewPr varScale="1">
        <p:scale>
          <a:sx n="82" d="100"/>
          <a:sy n="82" d="100"/>
        </p:scale>
        <p:origin x="-64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92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3.xml"/><Relationship Id="rId4" Type="http://schemas.openxmlformats.org/officeDocument/2006/relationships/slide" Target="slides/slide34.xml"/><Relationship Id="rId1" Type="http://schemas.openxmlformats.org/officeDocument/2006/relationships/slide" Target="slides/slide31.xml"/><Relationship Id="rId2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3DE56-E8A5-0641-B03E-9724BC8B25E9}" type="datetimeFigureOut">
              <a:rPr lang="en-US" smtClean="0"/>
              <a:t>6/10/15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A9EEE-271A-7F4F-8CF8-8D3D4EBD06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88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9EEE-271A-7F4F-8CF8-8D3D4EBD061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7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757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64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2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6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2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9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90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7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7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7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6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36E2F-D4DC-9D45-ABB7-0C51FCFF16DA}" type="datetimeFigureOut">
              <a:rPr lang="en-US" smtClean="0"/>
              <a:t>6/10/15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5FB6E-0A26-3D4E-A6F4-4B34AE7A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8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emf"/><Relationship Id="rId5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Relationship Id="rId3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image" Target="../media/image35.emf"/><Relationship Id="rId5" Type="http://schemas.openxmlformats.org/officeDocument/2006/relationships/image" Target="../media/image3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Relationship Id="rId3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Relationship Id="rId3" Type="http://schemas.openxmlformats.org/officeDocument/2006/relationships/image" Target="../media/image4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5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439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Spectroscopy Evaluation 2740-2830 cm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  <p:sp>
        <p:nvSpPr>
          <p:cNvPr id="3" name="TextBox 2"/>
          <p:cNvSpPr txBox="1"/>
          <p:nvPr/>
        </p:nvSpPr>
        <p:spPr>
          <a:xfrm>
            <a:off x="402695" y="3778390"/>
            <a:ext cx="84412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For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 this region provides the best spectral windows in the IR due to the presence of the ν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band of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 (CH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symmetric stretch) centered at 2783 cm</a:t>
            </a:r>
            <a:r>
              <a:rPr lang="en-US" sz="2000" baseline="30000" dirty="0" smtClean="0"/>
              <a:t>-1</a:t>
            </a:r>
            <a:r>
              <a:rPr lang="en-US" sz="2000" dirty="0" smtClean="0"/>
              <a:t>. 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This spectral region contains strong absorptions of several gases including:</a:t>
            </a:r>
          </a:p>
          <a:p>
            <a:r>
              <a:rPr lang="en-US" sz="2000" dirty="0"/>
              <a:t>CH</a:t>
            </a:r>
            <a:r>
              <a:rPr lang="en-US" sz="2000" baseline="-25000" dirty="0"/>
              <a:t>4</a:t>
            </a:r>
            <a:r>
              <a:rPr lang="en-US" sz="2000" dirty="0"/>
              <a:t>, HDO, N</a:t>
            </a:r>
            <a:r>
              <a:rPr lang="en-US" sz="2000" baseline="-25000" dirty="0"/>
              <a:t>2</a:t>
            </a:r>
            <a:r>
              <a:rPr lang="en-US" sz="2000" dirty="0"/>
              <a:t>O, O</a:t>
            </a:r>
            <a:r>
              <a:rPr lang="en-US" sz="2000" baseline="-25000" dirty="0"/>
              <a:t>3</a:t>
            </a:r>
            <a:r>
              <a:rPr lang="en-US" sz="2000" dirty="0"/>
              <a:t>, H</a:t>
            </a:r>
            <a:r>
              <a:rPr lang="en-US" sz="2000" baseline="-25000" dirty="0"/>
              <a:t>2</a:t>
            </a:r>
            <a:r>
              <a:rPr lang="en-US" sz="2000" dirty="0"/>
              <a:t>O, CO</a:t>
            </a:r>
            <a:r>
              <a:rPr lang="en-US" sz="2000" baseline="-25000" dirty="0"/>
              <a:t>2</a:t>
            </a:r>
            <a:r>
              <a:rPr lang="en-US" sz="2000" dirty="0"/>
              <a:t>, </a:t>
            </a:r>
            <a:r>
              <a:rPr lang="en-US" sz="2000" dirty="0" err="1"/>
              <a:t>HCl</a:t>
            </a:r>
            <a:r>
              <a:rPr lang="en-US" sz="2000" dirty="0"/>
              <a:t>, 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708200" y="1887639"/>
            <a:ext cx="36471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Geoffrey </a:t>
            </a:r>
            <a:r>
              <a:rPr lang="en-US" sz="2000" dirty="0" err="1" smtClean="0"/>
              <a:t>Toon</a:t>
            </a:r>
            <a:endParaRPr lang="en-US" sz="2000" dirty="0" smtClean="0"/>
          </a:p>
          <a:p>
            <a:pPr algn="ctr"/>
            <a:r>
              <a:rPr lang="en-US" sz="2000" dirty="0" smtClean="0"/>
              <a:t>Jet Propulsion Laboratory</a:t>
            </a:r>
          </a:p>
          <a:p>
            <a:pPr algn="ctr"/>
            <a:r>
              <a:rPr lang="en-US" sz="2000" dirty="0" smtClean="0"/>
              <a:t>California Institute of Technology</a:t>
            </a:r>
          </a:p>
          <a:p>
            <a:pPr algn="ctr"/>
            <a:r>
              <a:rPr lang="en-US" sz="2000" dirty="0" smtClean="0"/>
              <a:t>2015-06-10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9284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82002" y="27522"/>
            <a:ext cx="7772400" cy="103319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MkIV</a:t>
            </a:r>
            <a:r>
              <a:rPr lang="en-US" dirty="0" smtClean="0"/>
              <a:t> ground-based:</a:t>
            </a:r>
            <a:r>
              <a:rPr lang="en-US" baseline="0" dirty="0" smtClean="0"/>
              <a:t> </a:t>
            </a:r>
            <a:r>
              <a:rPr lang="en-US" dirty="0" smtClean="0"/>
              <a:t>HITRAN 2012</a:t>
            </a:r>
            <a:endParaRPr lang="en-US" dirty="0"/>
          </a:p>
        </p:txBody>
      </p:sp>
      <p:pic>
        <p:nvPicPr>
          <p:cNvPr id="4" name="Picture 3" descr="pfit_2740_2820_gnd_hit1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2" b="50084"/>
          <a:stretch/>
        </p:blipFill>
        <p:spPr>
          <a:xfrm>
            <a:off x="760890" y="1086370"/>
            <a:ext cx="7313876" cy="3698356"/>
          </a:xfrm>
          <a:prstGeom prst="rect">
            <a:avLst/>
          </a:prstGeom>
        </p:spPr>
      </p:pic>
      <p:pic>
        <p:nvPicPr>
          <p:cNvPr id="5" name="Picture 4" descr="pfit_2825_2830_gnd_hit13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t="9937" r="14088" b="49860"/>
          <a:stretch/>
        </p:blipFill>
        <p:spPr>
          <a:xfrm>
            <a:off x="6058408" y="4882263"/>
            <a:ext cx="2960730" cy="1975822"/>
          </a:xfrm>
          <a:prstGeom prst="rect">
            <a:avLst/>
          </a:prstGeom>
        </p:spPr>
      </p:pic>
      <p:pic>
        <p:nvPicPr>
          <p:cNvPr id="6" name="Picture 5" descr="pfit_2798_2803_gnd_hit13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10842" r="13964" b="50084"/>
          <a:stretch/>
        </p:blipFill>
        <p:spPr>
          <a:xfrm>
            <a:off x="2981209" y="4931784"/>
            <a:ext cx="2987395" cy="1885062"/>
          </a:xfrm>
          <a:prstGeom prst="rect">
            <a:avLst/>
          </a:prstGeom>
        </p:spPr>
      </p:pic>
      <p:pic>
        <p:nvPicPr>
          <p:cNvPr id="7" name="Picture 6" descr="pfit_2786_2791_gnd_hit13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1" t="9243" r="13564" b="50081"/>
          <a:stretch/>
        </p:blipFill>
        <p:spPr>
          <a:xfrm>
            <a:off x="52374" y="4866773"/>
            <a:ext cx="2867085" cy="193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1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60"/>
            <a:ext cx="8229600" cy="1143000"/>
          </a:xfrm>
        </p:spPr>
        <p:txBody>
          <a:bodyPr/>
          <a:lstStyle/>
          <a:p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CO absorption</a:t>
            </a:r>
            <a:endParaRPr lang="en-US" dirty="0"/>
          </a:p>
        </p:txBody>
      </p:sp>
      <p:pic>
        <p:nvPicPr>
          <p:cNvPr id="5" name="Picture 4" descr="pfit_00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10583" r="14264" b="50344"/>
          <a:stretch/>
        </p:blipFill>
        <p:spPr>
          <a:xfrm>
            <a:off x="3491" y="1152460"/>
            <a:ext cx="4963372" cy="3265881"/>
          </a:xfrm>
          <a:prstGeom prst="rect">
            <a:avLst/>
          </a:prstGeom>
        </p:spPr>
      </p:pic>
      <p:pic>
        <p:nvPicPr>
          <p:cNvPr id="6" name="Picture 5" descr="pfit_00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0" t="10379" r="13430" b="50344"/>
          <a:stretch/>
        </p:blipFill>
        <p:spPr>
          <a:xfrm>
            <a:off x="750255" y="4303916"/>
            <a:ext cx="3951765" cy="2517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42740" y="1543711"/>
            <a:ext cx="3709587" cy="513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CO never contributes more than 20% of the total absorption anywhere in the spectrum, at least at a column of 2.5x10</a:t>
            </a:r>
            <a:r>
              <a:rPr lang="en-US" baseline="30000" dirty="0" smtClean="0"/>
              <a:t>15</a:t>
            </a:r>
            <a:r>
              <a:rPr lang="en-US" dirty="0" smtClean="0"/>
              <a:t> </a:t>
            </a:r>
            <a:r>
              <a:rPr lang="en-US" dirty="0" err="1" smtClean="0"/>
              <a:t>molec</a:t>
            </a:r>
            <a:r>
              <a:rPr lang="en-US" dirty="0" smtClean="0"/>
              <a:t>/</a:t>
            </a:r>
            <a:r>
              <a:rPr lang="en-US" dirty="0" smtClean="0"/>
              <a:t>cm</a:t>
            </a:r>
            <a:r>
              <a:rPr lang="en-US" baseline="30000" dirty="0" smtClean="0"/>
              <a:t>2</a:t>
            </a:r>
            <a:endParaRPr lang="en-US" baseline="30000" dirty="0"/>
          </a:p>
          <a:p>
            <a:pPr>
              <a:spcBef>
                <a:spcPts val="1200"/>
              </a:spcBef>
            </a:pPr>
            <a:r>
              <a:rPr lang="en-US" dirty="0"/>
              <a:t>The retrieved column amounts will </a:t>
            </a:r>
            <a:r>
              <a:rPr lang="en-US" dirty="0" smtClean="0"/>
              <a:t>therefore </a:t>
            </a:r>
            <a:r>
              <a:rPr lang="en-US" dirty="0"/>
              <a:t>be critically </a:t>
            </a:r>
            <a:r>
              <a:rPr lang="en-US" dirty="0" smtClean="0"/>
              <a:t>dependent on the modeling of the strong interfering absorptions</a:t>
            </a:r>
            <a:r>
              <a:rPr lang="en-US" dirty="0" smtClean="0"/>
              <a:t>.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Traditionally narrow H</a:t>
            </a:r>
            <a:r>
              <a:rPr lang="en-US" baseline="-25000" dirty="0" smtClean="0"/>
              <a:t>2</a:t>
            </a:r>
            <a:r>
              <a:rPr lang="en-US" dirty="0" smtClean="0"/>
              <a:t>CO windows have been defined centered on the strongest H</a:t>
            </a:r>
            <a:r>
              <a:rPr lang="en-US" baseline="-25000" dirty="0" smtClean="0"/>
              <a:t>2</a:t>
            </a:r>
            <a:r>
              <a:rPr lang="en-US" dirty="0" smtClean="0"/>
              <a:t>CO absorption features.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But potentially much more H</a:t>
            </a:r>
            <a:r>
              <a:rPr lang="en-US" baseline="-25000" dirty="0" smtClean="0"/>
              <a:t>2</a:t>
            </a:r>
            <a:r>
              <a:rPr lang="en-US" dirty="0" smtClean="0"/>
              <a:t>CO information could be extracted if  a very wide window were fitted.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Would require all interfering gas absorptions to be well fitted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fit_00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" t="9816" r="13088" b="50251"/>
          <a:stretch/>
        </p:blipFill>
        <p:spPr>
          <a:xfrm>
            <a:off x="18865" y="4827883"/>
            <a:ext cx="3037591" cy="1988944"/>
          </a:xfrm>
          <a:prstGeom prst="rect">
            <a:avLst/>
          </a:prstGeom>
        </p:spPr>
      </p:pic>
      <p:pic>
        <p:nvPicPr>
          <p:cNvPr id="5" name="Picture 4" descr="pfit_004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6" t="9816" r="13608" b="50251"/>
          <a:stretch/>
        </p:blipFill>
        <p:spPr>
          <a:xfrm>
            <a:off x="6064596" y="4796133"/>
            <a:ext cx="3054434" cy="2020694"/>
          </a:xfrm>
          <a:prstGeom prst="rect">
            <a:avLst/>
          </a:prstGeom>
        </p:spPr>
      </p:pic>
      <p:pic>
        <p:nvPicPr>
          <p:cNvPr id="6" name="Picture 5" descr="pfit_005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1" t="9816" r="13091" b="48690"/>
          <a:stretch/>
        </p:blipFill>
        <p:spPr>
          <a:xfrm>
            <a:off x="2980930" y="4810402"/>
            <a:ext cx="3108739" cy="2099856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48095" y="34394"/>
            <a:ext cx="7772400" cy="975373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MkIV</a:t>
            </a:r>
            <a:r>
              <a:rPr lang="en-US" dirty="0" smtClean="0"/>
              <a:t> </a:t>
            </a:r>
            <a:r>
              <a:rPr lang="en-US" dirty="0" smtClean="0"/>
              <a:t>Balloon 30 km </a:t>
            </a:r>
            <a:r>
              <a:rPr lang="en-US" dirty="0" smtClean="0"/>
              <a:t>(HITRAN 2012)</a:t>
            </a:r>
            <a:endParaRPr lang="en-US" dirty="0"/>
          </a:p>
        </p:txBody>
      </p:sp>
      <p:pic>
        <p:nvPicPr>
          <p:cNvPr id="2" name="Picture 1" descr="pfit_2740_2820_bal_hit13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8" b="50008"/>
          <a:stretch/>
        </p:blipFill>
        <p:spPr>
          <a:xfrm>
            <a:off x="1030208" y="1009767"/>
            <a:ext cx="7290288" cy="378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73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9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Strategy for improving spectroscopy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2055" y="1683898"/>
            <a:ext cx="842962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1) Fit ground-based and balloon borne </a:t>
            </a:r>
            <a:r>
              <a:rPr lang="en-US" sz="2000" dirty="0" err="1" smtClean="0"/>
              <a:t>MkIV</a:t>
            </a:r>
            <a:r>
              <a:rPr lang="en-US" sz="2000" dirty="0" smtClean="0"/>
              <a:t> solar absorption spectra</a:t>
            </a:r>
          </a:p>
          <a:p>
            <a:endParaRPr lang="en-US" sz="2000" dirty="0"/>
          </a:p>
          <a:p>
            <a:r>
              <a:rPr lang="en-US" sz="2000" dirty="0" smtClean="0"/>
              <a:t>2) Examine large systematic residuals and find out which gas is responsible</a:t>
            </a:r>
          </a:p>
          <a:p>
            <a:endParaRPr lang="en-US" sz="2000" dirty="0"/>
          </a:p>
          <a:p>
            <a:r>
              <a:rPr lang="en-US" sz="2000" dirty="0" smtClean="0"/>
              <a:t>3) Fit laboratory spectra of responsible gas in same spectral region:</a:t>
            </a:r>
          </a:p>
          <a:p>
            <a:endParaRPr lang="en-US" sz="2000" dirty="0"/>
          </a:p>
          <a:p>
            <a:r>
              <a:rPr lang="en-US" sz="2000" dirty="0" smtClean="0"/>
              <a:t>4) Adjust spectroscopic parameters to improve fits to laboratory spectra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From low pressure spectra adjust positions and intensities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From air-broadened spectra adjust widths and shifts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r>
              <a:rPr lang="en-US" sz="2000" dirty="0" smtClean="0"/>
              <a:t>5) Go to 1 (until all large residuals have been removed)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i="1" dirty="0"/>
              <a:t>A</a:t>
            </a:r>
            <a:r>
              <a:rPr lang="en-US" b="1" i="1" dirty="0" smtClean="0"/>
              <a:t>lthough </a:t>
            </a:r>
            <a:r>
              <a:rPr lang="en-US" b="1" i="1" dirty="0" smtClean="0"/>
              <a:t>spectroscopic problems are identified from atmospheric spectral fits, the </a:t>
            </a:r>
            <a:r>
              <a:rPr lang="en-US" b="1" i="1" dirty="0" smtClean="0"/>
              <a:t>adjustments are </a:t>
            </a:r>
            <a:r>
              <a:rPr lang="en-US" b="1" i="1" dirty="0" smtClean="0"/>
              <a:t>based solely on laboratory spectra (except for weak H</a:t>
            </a:r>
            <a:r>
              <a:rPr lang="en-US" b="1" i="1" baseline="-25000" dirty="0" smtClean="0"/>
              <a:t>2</a:t>
            </a:r>
            <a:r>
              <a:rPr lang="en-US" b="1" i="1" dirty="0" smtClean="0"/>
              <a:t>O, O</a:t>
            </a:r>
            <a:r>
              <a:rPr lang="en-US" b="1" i="1" baseline="-25000" dirty="0" smtClean="0"/>
              <a:t>2</a:t>
            </a:r>
            <a:r>
              <a:rPr lang="en-US" b="1" i="1" dirty="0" smtClean="0"/>
              <a:t>, and N</a:t>
            </a:r>
            <a:r>
              <a:rPr lang="en-US" b="1" i="1" baseline="-25000" dirty="0" smtClean="0"/>
              <a:t>2</a:t>
            </a:r>
            <a:r>
              <a:rPr lang="en-US" b="1" i="1" dirty="0" smtClean="0"/>
              <a:t>).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72513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fit_00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" t="9593" r="12036" b="50583"/>
          <a:stretch/>
        </p:blipFill>
        <p:spPr>
          <a:xfrm>
            <a:off x="1587563" y="1110791"/>
            <a:ext cx="6032372" cy="3310874"/>
          </a:xfrm>
          <a:prstGeom prst="rect">
            <a:avLst/>
          </a:prstGeom>
        </p:spPr>
      </p:pic>
      <p:pic>
        <p:nvPicPr>
          <p:cNvPr id="4" name="Picture 3" descr="pfit_00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1" t="9593" r="11459" b="50027"/>
          <a:stretch/>
        </p:blipFill>
        <p:spPr>
          <a:xfrm>
            <a:off x="279430" y="4404778"/>
            <a:ext cx="3879820" cy="2373848"/>
          </a:xfrm>
          <a:prstGeom prst="rect">
            <a:avLst/>
          </a:prstGeom>
        </p:spPr>
      </p:pic>
      <p:pic>
        <p:nvPicPr>
          <p:cNvPr id="5" name="Picture 4" descr="pfit_003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8" t="11343" r="11868" b="50231"/>
          <a:stretch/>
        </p:blipFill>
        <p:spPr>
          <a:xfrm>
            <a:off x="4873624" y="4501041"/>
            <a:ext cx="3905251" cy="2277586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en-US" dirty="0" err="1" smtClean="0"/>
              <a:t>Kitt</a:t>
            </a:r>
            <a:r>
              <a:rPr lang="en-US" dirty="0" smtClean="0"/>
              <a:t> Peak Lab O</a:t>
            </a:r>
            <a:r>
              <a:rPr lang="en-US" baseline="-25000" dirty="0" smtClean="0"/>
              <a:t>3</a:t>
            </a:r>
            <a:r>
              <a:rPr lang="en-US" dirty="0" smtClean="0"/>
              <a:t> spectra (HIT 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70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fit_o3_kp_atm_2770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" t="9362" r="5048" b="48919"/>
          <a:stretch/>
        </p:blipFill>
        <p:spPr>
          <a:xfrm>
            <a:off x="726182" y="1520825"/>
            <a:ext cx="7772400" cy="443189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26182" y="50800"/>
            <a:ext cx="7772400" cy="1219343"/>
          </a:xfrm>
        </p:spPr>
        <p:txBody>
          <a:bodyPr/>
          <a:lstStyle/>
          <a:p>
            <a:r>
              <a:rPr lang="en-US" dirty="0" err="1" smtClean="0"/>
              <a:t>Kitt</a:t>
            </a:r>
            <a:r>
              <a:rPr lang="en-US" dirty="0" smtClean="0"/>
              <a:t> Peak lab O</a:t>
            </a:r>
            <a:r>
              <a:rPr lang="en-US" baseline="-25000" dirty="0" smtClean="0"/>
              <a:t>3</a:t>
            </a:r>
            <a:r>
              <a:rPr lang="en-US" dirty="0" smtClean="0"/>
              <a:t> spectra (ATM15)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6182" y="5990299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Peak residuals reduced from 3% to 1% by adjusting line positions. Offending O</a:t>
            </a:r>
            <a:r>
              <a:rPr lang="en-US" baseline="-25000" dirty="0" smtClean="0"/>
              <a:t>3</a:t>
            </a:r>
            <a:r>
              <a:rPr lang="en-US" dirty="0" smtClean="0"/>
              <a:t> lines are “in resonance” and so their calculated positions are inaccurate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919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547"/>
            <a:ext cx="8229600" cy="1143000"/>
          </a:xfrm>
        </p:spPr>
        <p:txBody>
          <a:bodyPr/>
          <a:lstStyle/>
          <a:p>
            <a:r>
              <a:rPr lang="en-US" dirty="0" err="1" smtClean="0"/>
              <a:t>Kitt</a:t>
            </a:r>
            <a:r>
              <a:rPr lang="en-US" dirty="0" smtClean="0"/>
              <a:t> Peak Lab CH</a:t>
            </a:r>
            <a:r>
              <a:rPr lang="en-US" baseline="-25000" dirty="0" smtClean="0"/>
              <a:t>4</a:t>
            </a:r>
            <a:endParaRPr lang="en-US" baseline="-25000" dirty="0"/>
          </a:p>
        </p:txBody>
      </p:sp>
      <p:pic>
        <p:nvPicPr>
          <p:cNvPr id="3" name="Picture 2" descr="pfit_2740_2820_kpch4_hit1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1" t="10851" r="10283" b="45263"/>
          <a:stretch/>
        </p:blipFill>
        <p:spPr>
          <a:xfrm>
            <a:off x="96446" y="1089589"/>
            <a:ext cx="5209944" cy="3536503"/>
          </a:xfrm>
          <a:prstGeom prst="rect">
            <a:avLst/>
          </a:prstGeom>
        </p:spPr>
      </p:pic>
      <p:pic>
        <p:nvPicPr>
          <p:cNvPr id="6" name="Picture 5" descr="pfit_2740_2820_kpch4_atm15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3" t="11251" r="10594" b="44863"/>
          <a:stretch/>
        </p:blipFill>
        <p:spPr>
          <a:xfrm>
            <a:off x="4131882" y="3245880"/>
            <a:ext cx="4951822" cy="35538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06390" y="1430676"/>
            <a:ext cx="3736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</a:t>
            </a:r>
            <a:r>
              <a:rPr lang="en-US" baseline="-25000" dirty="0" smtClean="0"/>
              <a:t>4</a:t>
            </a:r>
            <a:r>
              <a:rPr lang="en-US" dirty="0" smtClean="0"/>
              <a:t> at 24C N</a:t>
            </a:r>
            <a:r>
              <a:rPr lang="en-US" baseline="-25000" dirty="0" smtClean="0"/>
              <a:t>2</a:t>
            </a:r>
            <a:r>
              <a:rPr lang="en-US" dirty="0" smtClean="0"/>
              <a:t>-broadened to 400 </a:t>
            </a:r>
            <a:r>
              <a:rPr lang="en-US" dirty="0" err="1" smtClean="0"/>
              <a:t>Torr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9006" y="5079702"/>
            <a:ext cx="43433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ATM15 </a:t>
            </a:r>
            <a:r>
              <a:rPr lang="en-US" dirty="0" err="1" smtClean="0"/>
              <a:t>linelist</a:t>
            </a:r>
            <a:r>
              <a:rPr lang="en-US" dirty="0" smtClean="0"/>
              <a:t> gives residuals of 0.12% as</a:t>
            </a:r>
          </a:p>
          <a:p>
            <a:r>
              <a:rPr lang="en-US" dirty="0"/>
              <a:t>c</a:t>
            </a:r>
            <a:r>
              <a:rPr lang="en-US" dirty="0" smtClean="0"/>
              <a:t>ompared with 0.24% for HITRAN </a:t>
            </a:r>
            <a:r>
              <a:rPr lang="en-US" dirty="0" smtClean="0"/>
              <a:t>2012.</a:t>
            </a:r>
          </a:p>
          <a:p>
            <a:endParaRPr lang="en-US" dirty="0"/>
          </a:p>
          <a:p>
            <a:r>
              <a:rPr lang="en-US" dirty="0" smtClean="0"/>
              <a:t>Peak residuals are reduced from 4% to 1%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8839" y="3742950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04569" y="5889335"/>
            <a:ext cx="1148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ATM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878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104"/>
            <a:ext cx="8229600" cy="1143000"/>
          </a:xfrm>
        </p:spPr>
        <p:txBody>
          <a:bodyPr/>
          <a:lstStyle/>
          <a:p>
            <a:r>
              <a:rPr lang="en-US" dirty="0" err="1" smtClean="0"/>
              <a:t>Kitt</a:t>
            </a:r>
            <a:r>
              <a:rPr lang="en-US" dirty="0" smtClean="0"/>
              <a:t> Peak lab HDO</a:t>
            </a:r>
            <a:endParaRPr lang="en-US" dirty="0"/>
          </a:p>
        </p:txBody>
      </p:sp>
      <p:pic>
        <p:nvPicPr>
          <p:cNvPr id="4" name="Picture 3" descr="pfit_00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2" t="9593" r="7993" b="50251"/>
          <a:stretch/>
        </p:blipFill>
        <p:spPr>
          <a:xfrm>
            <a:off x="4061571" y="3678795"/>
            <a:ext cx="5123141" cy="3136398"/>
          </a:xfrm>
          <a:prstGeom prst="rect">
            <a:avLst/>
          </a:prstGeom>
        </p:spPr>
      </p:pic>
      <p:pic>
        <p:nvPicPr>
          <p:cNvPr id="5" name="Picture 4" descr="pfit_00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9593" r="8627" b="49805"/>
          <a:stretch/>
        </p:blipFill>
        <p:spPr>
          <a:xfrm>
            <a:off x="28542" y="1220023"/>
            <a:ext cx="5132934" cy="32128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181" y="3607450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38104" y="6050022"/>
            <a:ext cx="1148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ATM 2015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42" y="4942376"/>
            <a:ext cx="4314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adjusting </a:t>
            </a:r>
            <a:r>
              <a:rPr lang="en-US" dirty="0" smtClean="0"/>
              <a:t>widths and pressure </a:t>
            </a:r>
            <a:r>
              <a:rPr lang="en-US" dirty="0" smtClean="0"/>
              <a:t>shifts</a:t>
            </a:r>
          </a:p>
          <a:p>
            <a:r>
              <a:rPr lang="en-US" dirty="0" err="1" smtClean="0"/>
              <a:t>Rms</a:t>
            </a:r>
            <a:r>
              <a:rPr lang="en-US" dirty="0" smtClean="0"/>
              <a:t> residuals reduced from 0.21% to 0.15%</a:t>
            </a:r>
          </a:p>
          <a:p>
            <a:r>
              <a:rPr lang="en-US" dirty="0" smtClean="0"/>
              <a:t>Peak residuals reduced from 2% to 1%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681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3565"/>
            <a:ext cx="7772400" cy="1089020"/>
          </a:xfrm>
        </p:spPr>
        <p:txBody>
          <a:bodyPr/>
          <a:lstStyle/>
          <a:p>
            <a:r>
              <a:rPr lang="en-US" dirty="0" err="1" smtClean="0"/>
              <a:t>MkIV</a:t>
            </a:r>
            <a:r>
              <a:rPr lang="en-US" dirty="0" smtClean="0"/>
              <a:t> ground-based: ATM 2015</a:t>
            </a:r>
            <a:endParaRPr lang="en-US" dirty="0"/>
          </a:p>
        </p:txBody>
      </p:sp>
      <p:pic>
        <p:nvPicPr>
          <p:cNvPr id="4" name="Picture 3" descr="pfit_2740_2820_gnd_atm15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" t="9938" r="8757" b="49407"/>
          <a:stretch/>
        </p:blipFill>
        <p:spPr>
          <a:xfrm>
            <a:off x="639336" y="1006829"/>
            <a:ext cx="7610013" cy="4756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747" y="5776956"/>
            <a:ext cx="8689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Fits to </a:t>
            </a:r>
            <a:r>
              <a:rPr lang="en-US" dirty="0" err="1" smtClean="0"/>
              <a:t>MkIV</a:t>
            </a:r>
            <a:r>
              <a:rPr lang="en-US" dirty="0" smtClean="0"/>
              <a:t> ground-based spectra </a:t>
            </a:r>
            <a:r>
              <a:rPr lang="en-US" smtClean="0"/>
              <a:t>using empirically-adjusted </a:t>
            </a:r>
            <a:r>
              <a:rPr lang="en-US" dirty="0" smtClean="0"/>
              <a:t>ATM15 </a:t>
            </a:r>
            <a:r>
              <a:rPr lang="en-US" dirty="0" err="1" smtClean="0"/>
              <a:t>linelist</a:t>
            </a:r>
            <a:r>
              <a:rPr lang="en-US" dirty="0" smtClean="0"/>
              <a:t> are much better than using HITRAN 2012: 0.26% </a:t>
            </a:r>
            <a:r>
              <a:rPr lang="en-US" dirty="0" err="1" smtClean="0"/>
              <a:t>rms</a:t>
            </a:r>
            <a:r>
              <a:rPr lang="en-US" dirty="0" smtClean="0"/>
              <a:t> versus 0.40%</a:t>
            </a:r>
          </a:p>
          <a:p>
            <a:r>
              <a:rPr lang="en-US" dirty="0" smtClean="0"/>
              <a:t>Main remaining problem is line-mixing from N</a:t>
            </a:r>
            <a:r>
              <a:rPr lang="en-US" baseline="-25000" dirty="0" smtClean="0"/>
              <a:t>2</a:t>
            </a:r>
            <a:r>
              <a:rPr lang="en-US" dirty="0" smtClean="0"/>
              <a:t>O Q-branch at 2798 cm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1368198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82002" y="27522"/>
            <a:ext cx="7772400" cy="103319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MkIV</a:t>
            </a:r>
            <a:r>
              <a:rPr lang="en-US" dirty="0" smtClean="0"/>
              <a:t> ground-based:</a:t>
            </a:r>
            <a:r>
              <a:rPr lang="en-US" baseline="0" dirty="0" smtClean="0"/>
              <a:t> </a:t>
            </a:r>
            <a:r>
              <a:rPr lang="en-US" dirty="0" smtClean="0"/>
              <a:t>HITRAN 2012</a:t>
            </a:r>
            <a:endParaRPr lang="en-US" dirty="0"/>
          </a:p>
        </p:txBody>
      </p:sp>
      <p:pic>
        <p:nvPicPr>
          <p:cNvPr id="4" name="Picture 3" descr="pfit_2740_2820_gnd_hit13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" t="10842" r="9106" b="50084"/>
          <a:stretch/>
        </p:blipFill>
        <p:spPr>
          <a:xfrm>
            <a:off x="642188" y="1103522"/>
            <a:ext cx="7599003" cy="460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41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663"/>
            <a:ext cx="8229600" cy="1025819"/>
          </a:xfrm>
        </p:spPr>
        <p:txBody>
          <a:bodyPr/>
          <a:lstStyle/>
          <a:p>
            <a:r>
              <a:rPr lang="en-US" dirty="0" smtClean="0"/>
              <a:t>PNNL spectra of H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endParaRPr lang="en-US" dirty="0"/>
          </a:p>
        </p:txBody>
      </p:sp>
      <p:pic>
        <p:nvPicPr>
          <p:cNvPr id="4" name="Picture 3" descr="Screen Shot 2015-05-07 at 10.48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50" b="76435"/>
          <a:stretch/>
        </p:blipFill>
        <p:spPr>
          <a:xfrm>
            <a:off x="296161" y="1300457"/>
            <a:ext cx="8322534" cy="2112669"/>
          </a:xfrm>
          <a:prstGeom prst="rect">
            <a:avLst/>
          </a:prstGeom>
        </p:spPr>
      </p:pic>
      <p:pic>
        <p:nvPicPr>
          <p:cNvPr id="5" name="Picture 4" descr="Screen Shot 2015-05-07 at 10.48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5" r="16111" b="560"/>
          <a:stretch/>
        </p:blipFill>
        <p:spPr>
          <a:xfrm>
            <a:off x="296160" y="3752683"/>
            <a:ext cx="8062350" cy="1946128"/>
          </a:xfrm>
          <a:prstGeom prst="rect">
            <a:avLst/>
          </a:prstGeom>
        </p:spPr>
      </p:pic>
      <p:sp>
        <p:nvSpPr>
          <p:cNvPr id="6" name="Rectangle 5"/>
          <p:cNvSpPr>
            <a:spLocks noChangeAspect="1"/>
          </p:cNvSpPr>
          <p:nvPr/>
        </p:nvSpPr>
        <p:spPr>
          <a:xfrm>
            <a:off x="3259027" y="3780677"/>
            <a:ext cx="1636552" cy="14681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90204" y="4056338"/>
            <a:ext cx="2725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Region studied in this work</a:t>
            </a:r>
            <a:endParaRPr lang="en-US" dirty="0">
              <a:solidFill>
                <a:srgbClr val="FF66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895579" y="4326587"/>
            <a:ext cx="494625" cy="1248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>
            <a:spLocks/>
          </p:cNvSpPr>
          <p:nvPr/>
        </p:nvSpPr>
        <p:spPr>
          <a:xfrm>
            <a:off x="4673132" y="2092839"/>
            <a:ext cx="135256" cy="908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259027" y="3031859"/>
            <a:ext cx="1392371" cy="74881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4819099" y="3031859"/>
            <a:ext cx="76480" cy="74881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0064" y="5850928"/>
            <a:ext cx="8491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2740-2830 cm</a:t>
            </a:r>
            <a:r>
              <a:rPr lang="en-US" baseline="30000" dirty="0" smtClean="0"/>
              <a:t>-1</a:t>
            </a:r>
            <a:r>
              <a:rPr lang="en-US" dirty="0" smtClean="0"/>
              <a:t> region contains dozens of H</a:t>
            </a:r>
            <a:r>
              <a:rPr lang="en-US" baseline="-25000" dirty="0" smtClean="0"/>
              <a:t>2</a:t>
            </a:r>
            <a:r>
              <a:rPr lang="en-US" dirty="0" smtClean="0"/>
              <a:t>CO absorption features, all blended with much stronger absorption from HDO, CH</a:t>
            </a:r>
            <a:r>
              <a:rPr lang="en-US" baseline="-25000" dirty="0" smtClean="0"/>
              <a:t>4</a:t>
            </a:r>
            <a:r>
              <a:rPr lang="en-US" dirty="0" smtClean="0"/>
              <a:t>, N</a:t>
            </a:r>
            <a:r>
              <a:rPr lang="en-US" baseline="-25000" dirty="0" smtClean="0"/>
              <a:t>2</a:t>
            </a:r>
            <a:r>
              <a:rPr lang="en-US" dirty="0" smtClean="0"/>
              <a:t>O etc. If these interferences are well fitted, however, it might be possible, to nevertheless accurately infer H</a:t>
            </a:r>
            <a:r>
              <a:rPr lang="en-US" baseline="-25000" dirty="0" smtClean="0"/>
              <a:t>2</a:t>
            </a:r>
            <a:r>
              <a:rPr lang="en-US" dirty="0" smtClean="0"/>
              <a:t>CO column amounts.</a:t>
            </a:r>
            <a:endParaRPr lang="en-US" dirty="0"/>
          </a:p>
        </p:txBody>
      </p:sp>
      <p:pic>
        <p:nvPicPr>
          <p:cNvPr id="16" name="Picture 15" descr="Screen Shot 2015-05-07 at 10.48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50" b="76435"/>
          <a:stretch/>
        </p:blipFill>
        <p:spPr>
          <a:xfrm>
            <a:off x="296161" y="1300457"/>
            <a:ext cx="8322534" cy="2112669"/>
          </a:xfrm>
          <a:prstGeom prst="rect">
            <a:avLst/>
          </a:prstGeom>
        </p:spPr>
      </p:pic>
      <p:pic>
        <p:nvPicPr>
          <p:cNvPr id="17" name="Picture 16" descr="Screen Shot 2015-05-07 at 10.48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5" r="16111" b="560"/>
          <a:stretch/>
        </p:blipFill>
        <p:spPr>
          <a:xfrm>
            <a:off x="296160" y="3752683"/>
            <a:ext cx="8062350" cy="1946128"/>
          </a:xfrm>
          <a:prstGeom prst="rect">
            <a:avLst/>
          </a:prstGeom>
        </p:spPr>
      </p:pic>
      <p:sp>
        <p:nvSpPr>
          <p:cNvPr id="18" name="Rectangle 17"/>
          <p:cNvSpPr>
            <a:spLocks noChangeAspect="1"/>
          </p:cNvSpPr>
          <p:nvPr/>
        </p:nvSpPr>
        <p:spPr>
          <a:xfrm>
            <a:off x="3259027" y="3780677"/>
            <a:ext cx="1636552" cy="14681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>
            <a:spLocks/>
          </p:cNvSpPr>
          <p:nvPr/>
        </p:nvSpPr>
        <p:spPr>
          <a:xfrm>
            <a:off x="4673132" y="2092839"/>
            <a:ext cx="135256" cy="908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259027" y="3031859"/>
            <a:ext cx="1392371" cy="74881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4819099" y="3031859"/>
            <a:ext cx="76480" cy="74881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042185" y="1688765"/>
            <a:ext cx="541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ν</a:t>
            </a:r>
            <a:r>
              <a:rPr lang="en-US" baseline="-25000" dirty="0" smtClean="0">
                <a:solidFill>
                  <a:srgbClr val="0000FF"/>
                </a:solidFill>
              </a:rPr>
              <a:t>2</a:t>
            </a:r>
            <a:endParaRPr lang="en-US" baseline="-25000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38895" y="1799294"/>
            <a:ext cx="95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0000FF"/>
                </a:solidFill>
              </a:rPr>
              <a:t>ν</a:t>
            </a:r>
            <a:r>
              <a:rPr lang="en-US" baseline="-25000" dirty="0">
                <a:solidFill>
                  <a:srgbClr val="0000FF"/>
                </a:solidFill>
              </a:rPr>
              <a:t>1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&amp; </a:t>
            </a:r>
            <a:r>
              <a:rPr lang="en-US" dirty="0" smtClean="0">
                <a:solidFill>
                  <a:srgbClr val="0000FF"/>
                </a:solidFill>
              </a:rPr>
              <a:t>ν</a:t>
            </a:r>
            <a:r>
              <a:rPr lang="en-US" baseline="-25000" dirty="0" smtClean="0">
                <a:solidFill>
                  <a:srgbClr val="0000FF"/>
                </a:solidFill>
              </a:rPr>
              <a:t>4</a:t>
            </a:r>
            <a:endParaRPr lang="en-US" baseline="-250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65177" y="1366615"/>
            <a:ext cx="3770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Although </a:t>
            </a:r>
            <a:r>
              <a:rPr lang="en-US" dirty="0"/>
              <a:t>ν</a:t>
            </a:r>
            <a:r>
              <a:rPr lang="en-US" baseline="-25000" dirty="0"/>
              <a:t>2</a:t>
            </a:r>
            <a:r>
              <a:rPr lang="en-US" dirty="0"/>
              <a:t> band of H</a:t>
            </a:r>
            <a:r>
              <a:rPr lang="en-US" baseline="-25000" dirty="0"/>
              <a:t>2</a:t>
            </a:r>
            <a:r>
              <a:rPr lang="en-US" dirty="0"/>
              <a:t>CO (CO stretch) centered at 1746 cm</a:t>
            </a:r>
            <a:r>
              <a:rPr lang="en-US" baseline="30000" dirty="0"/>
              <a:t>-1 </a:t>
            </a:r>
            <a:r>
              <a:rPr lang="en-US" dirty="0"/>
              <a:t>is stronger, this region is blacked out by H</a:t>
            </a:r>
            <a:r>
              <a:rPr lang="en-US" baseline="-25000" dirty="0"/>
              <a:t>2</a:t>
            </a:r>
            <a:r>
              <a:rPr lang="en-US" dirty="0"/>
              <a:t>O at low altitudes, where most H</a:t>
            </a:r>
            <a:r>
              <a:rPr lang="en-US" baseline="-25000" dirty="0"/>
              <a:t>2</a:t>
            </a:r>
            <a:r>
              <a:rPr lang="en-US" dirty="0"/>
              <a:t>CO resides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732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823505" y="64994"/>
            <a:ext cx="7772400" cy="1176402"/>
          </a:xfrm>
        </p:spPr>
        <p:txBody>
          <a:bodyPr/>
          <a:lstStyle/>
          <a:p>
            <a:r>
              <a:rPr lang="en-US" dirty="0" err="1" smtClean="0"/>
              <a:t>MkIV</a:t>
            </a:r>
            <a:r>
              <a:rPr lang="en-US" dirty="0" smtClean="0"/>
              <a:t> Balloon (ATM 2015)</a:t>
            </a:r>
            <a:endParaRPr lang="en-US" dirty="0"/>
          </a:p>
        </p:txBody>
      </p:sp>
      <p:pic>
        <p:nvPicPr>
          <p:cNvPr id="3" name="Picture 2" descr="pfit_2740_2820_bal_atm15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9" b="49371"/>
          <a:stretch/>
        </p:blipFill>
        <p:spPr>
          <a:xfrm>
            <a:off x="2" y="1112979"/>
            <a:ext cx="9137219" cy="479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70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548095" y="105739"/>
            <a:ext cx="7772400" cy="975373"/>
          </a:xfrm>
        </p:spPr>
        <p:txBody>
          <a:bodyPr/>
          <a:lstStyle/>
          <a:p>
            <a:r>
              <a:rPr lang="en-US" dirty="0" err="1" smtClean="0"/>
              <a:t>MkIV</a:t>
            </a:r>
            <a:r>
              <a:rPr lang="en-US" dirty="0" smtClean="0"/>
              <a:t> Balloon (HITRAN 2012)</a:t>
            </a:r>
            <a:endParaRPr lang="en-US" dirty="0"/>
          </a:p>
        </p:txBody>
      </p:sp>
      <p:pic>
        <p:nvPicPr>
          <p:cNvPr id="2" name="Picture 1" descr="pfit_2740_2820_bal_hit1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8" b="50008"/>
          <a:stretch/>
        </p:blipFill>
        <p:spPr>
          <a:xfrm>
            <a:off x="-19291" y="1065595"/>
            <a:ext cx="9161448" cy="47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13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yplot_00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" t="7340" r="8094" b="4354"/>
          <a:stretch/>
        </p:blipFill>
        <p:spPr>
          <a:xfrm rot="16200000">
            <a:off x="1757403" y="96746"/>
            <a:ext cx="5747299" cy="777520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9743"/>
            <a:ext cx="8229600" cy="1143000"/>
          </a:xfrm>
        </p:spPr>
        <p:txBody>
          <a:bodyPr/>
          <a:lstStyle/>
          <a:p>
            <a:r>
              <a:rPr lang="en-US" dirty="0" err="1" smtClean="0"/>
              <a:t>MkIV</a:t>
            </a:r>
            <a:r>
              <a:rPr lang="en-US" dirty="0" smtClean="0"/>
              <a:t> ground-based H</a:t>
            </a:r>
            <a:r>
              <a:rPr lang="en-US" baseline="-25000" dirty="0" smtClean="0"/>
              <a:t>2</a:t>
            </a:r>
            <a:r>
              <a:rPr lang="en-US" dirty="0" smtClean="0"/>
              <a:t>CO column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8316" y="1263951"/>
            <a:ext cx="188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Barcroft</a:t>
            </a:r>
            <a:r>
              <a:rPr lang="en-US" dirty="0" smtClean="0"/>
              <a:t> (3.80 km)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61852" y="4056975"/>
            <a:ext cx="188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Barcroft</a:t>
            </a:r>
            <a:r>
              <a:rPr lang="en-US" dirty="0" smtClean="0"/>
              <a:t> (3.80 km)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84696" y="1283825"/>
            <a:ext cx="1417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JPL (0.35 km)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3508" y="4056975"/>
            <a:ext cx="1417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JPL (0.35 km)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12799" y="1674079"/>
            <a:ext cx="1831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00FF"/>
                </a:solidFill>
              </a:rPr>
              <a:t>N</a:t>
            </a:r>
            <a:r>
              <a:rPr lang="en-US" i="1" dirty="0" smtClean="0">
                <a:solidFill>
                  <a:srgbClr val="0000FF"/>
                </a:solidFill>
              </a:rPr>
              <a:t>arrow windows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Wide Window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921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yplot_00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4" t="7340" r="6339" b="5483"/>
          <a:stretch/>
        </p:blipFill>
        <p:spPr>
          <a:xfrm rot="16200000">
            <a:off x="1738082" y="136104"/>
            <a:ext cx="5847907" cy="765129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19742"/>
            <a:ext cx="8229600" cy="1143000"/>
          </a:xfrm>
        </p:spPr>
        <p:txBody>
          <a:bodyPr/>
          <a:lstStyle/>
          <a:p>
            <a:r>
              <a:rPr lang="en-US" dirty="0" err="1" smtClean="0"/>
              <a:t>MkIV</a:t>
            </a:r>
            <a:r>
              <a:rPr lang="en-US" dirty="0" smtClean="0"/>
              <a:t> ground-based H</a:t>
            </a:r>
            <a:r>
              <a:rPr lang="en-US" baseline="-25000" dirty="0" smtClean="0"/>
              <a:t>2</a:t>
            </a:r>
            <a:r>
              <a:rPr lang="en-US" dirty="0" smtClean="0"/>
              <a:t>CO column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08316" y="1263951"/>
            <a:ext cx="188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Barcroft</a:t>
            </a:r>
            <a:r>
              <a:rPr lang="en-US" dirty="0" smtClean="0"/>
              <a:t> (3.80 km)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12799" y="1674079"/>
            <a:ext cx="1831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00FF"/>
                </a:solidFill>
              </a:rPr>
              <a:t>N</a:t>
            </a:r>
            <a:r>
              <a:rPr lang="en-US" i="1" dirty="0" smtClean="0">
                <a:solidFill>
                  <a:srgbClr val="0000FF"/>
                </a:solidFill>
              </a:rPr>
              <a:t>arrow windows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Wide Window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7809" y="4111533"/>
            <a:ext cx="1543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TMF (2.26 km)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74123" y="4113421"/>
            <a:ext cx="1543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TMF (2.26 km)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59976" y="1231681"/>
            <a:ext cx="1417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JPL (0.35 km)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087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9882" y="1147236"/>
            <a:ext cx="8878855" cy="5570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CO spectroscopy </a:t>
            </a:r>
            <a:r>
              <a:rPr lang="en-US" dirty="0" smtClean="0"/>
              <a:t>was evaluated </a:t>
            </a:r>
            <a:r>
              <a:rPr lang="en-US" dirty="0" smtClean="0"/>
              <a:t>using </a:t>
            </a:r>
            <a:r>
              <a:rPr lang="en-US" dirty="0" err="1" smtClean="0"/>
              <a:t>Kitt</a:t>
            </a:r>
            <a:r>
              <a:rPr lang="en-US" dirty="0" smtClean="0"/>
              <a:t> Peak lab spectra.  HITRAN 2012 improved over 2008, but problem remain. No adjustments made.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Main inaccuracies in H</a:t>
            </a:r>
            <a:r>
              <a:rPr lang="en-US" baseline="-25000" dirty="0" smtClean="0"/>
              <a:t>2</a:t>
            </a:r>
            <a:r>
              <a:rPr lang="en-US" dirty="0" smtClean="0"/>
              <a:t>CO retrievals result from interfering gases (HDO, CH</a:t>
            </a:r>
            <a:r>
              <a:rPr lang="en-US" baseline="-25000" dirty="0" smtClean="0"/>
              <a:t>4</a:t>
            </a:r>
            <a:r>
              <a:rPr lang="en-US" dirty="0" smtClean="0"/>
              <a:t>, O</a:t>
            </a:r>
            <a:r>
              <a:rPr lang="en-US" baseline="-25000" dirty="0" smtClean="0"/>
              <a:t>3</a:t>
            </a:r>
            <a:r>
              <a:rPr lang="en-US" dirty="0" smtClean="0"/>
              <a:t>, N</a:t>
            </a:r>
            <a:r>
              <a:rPr lang="en-US" baseline="-25000" dirty="0" smtClean="0"/>
              <a:t>2</a:t>
            </a:r>
            <a:r>
              <a:rPr lang="en-US" dirty="0" smtClean="0"/>
              <a:t>O)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err="1" smtClean="0"/>
              <a:t>MkIV</a:t>
            </a:r>
            <a:r>
              <a:rPr lang="en-US" dirty="0" smtClean="0"/>
              <a:t> solar spectra acquired from the ground and balloon were fitted over 2740 to 2830 cm</a:t>
            </a:r>
            <a:r>
              <a:rPr lang="en-US" baseline="30000" dirty="0" smtClean="0"/>
              <a:t>-1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Balloon spectra good for evaluating line positions and relative intensities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Ground-based spectra good for evaluating widths and pressure shifts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Persistent fitting residuals were seen at several wavenumbers. Most of these same residuals also appeared in fits to </a:t>
            </a:r>
            <a:r>
              <a:rPr lang="en-US" dirty="0" err="1" smtClean="0"/>
              <a:t>Kitt</a:t>
            </a:r>
            <a:r>
              <a:rPr lang="en-US" dirty="0" smtClean="0"/>
              <a:t> Peak lab spectra of </a:t>
            </a:r>
            <a:r>
              <a:rPr lang="en-US" dirty="0" smtClean="0"/>
              <a:t>the </a:t>
            </a:r>
            <a:r>
              <a:rPr lang="en-US" dirty="0" smtClean="0"/>
              <a:t>absorbing gases.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Spectroscopic parameters were then adjusted to improve the fits to the KP lab spectra. In the vast majority of cases, also improved fits to the </a:t>
            </a:r>
            <a:r>
              <a:rPr lang="en-US" dirty="0" err="1" smtClean="0"/>
              <a:t>MkIV</a:t>
            </a:r>
            <a:r>
              <a:rPr lang="en-US" dirty="0" smtClean="0"/>
              <a:t> spectra.  The </a:t>
            </a:r>
            <a:r>
              <a:rPr lang="en-US" dirty="0"/>
              <a:t>main adjustments were: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 </a:t>
            </a:r>
            <a:r>
              <a:rPr lang="en-US" dirty="0" smtClean="0"/>
              <a:t>positions (resonance lines)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/>
              <a:t>CH</a:t>
            </a:r>
            <a:r>
              <a:rPr lang="en-US" baseline="-25000" dirty="0"/>
              <a:t>4</a:t>
            </a:r>
            <a:r>
              <a:rPr lang="en-US" dirty="0"/>
              <a:t> widths &amp; shifts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HDO </a:t>
            </a:r>
            <a:r>
              <a:rPr lang="en-US" dirty="0" smtClean="0"/>
              <a:t>widths &amp; Shifts</a:t>
            </a:r>
          </a:p>
          <a:p>
            <a:r>
              <a:rPr lang="en-US" dirty="0" smtClean="0"/>
              <a:t>[In HITRAN 2012, HDO shifts are currently all 0.000 in this region]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The largest remaining residuals are due to: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Incorrect HDO vertical profile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Neglect of Line Mixing in the N</a:t>
            </a:r>
            <a:r>
              <a:rPr lang="en-US" baseline="-25000" dirty="0" smtClean="0"/>
              <a:t>2</a:t>
            </a:r>
            <a:r>
              <a:rPr lang="en-US" dirty="0" smtClean="0"/>
              <a:t>O Q-branch at 2798 cm</a:t>
            </a:r>
            <a:r>
              <a:rPr lang="en-US" baseline="30000" dirty="0" smtClean="0"/>
              <a:t>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620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Spectroscopy 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28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Spectroscopy Bug Website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28600" y="1905000"/>
            <a:ext cx="85344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/>
              <a:t>Jim </a:t>
            </a:r>
            <a:r>
              <a:rPr lang="en-US" sz="2000" dirty="0" err="1"/>
              <a:t>Hannigan</a:t>
            </a:r>
            <a:r>
              <a:rPr lang="en-US" sz="2000" dirty="0"/>
              <a:t> and Eric </a:t>
            </a:r>
            <a:r>
              <a:rPr lang="en-US" sz="2000" dirty="0" err="1"/>
              <a:t>Nussbaumer</a:t>
            </a:r>
            <a:r>
              <a:rPr lang="en-US" sz="2000" dirty="0"/>
              <a:t> set up a </a:t>
            </a:r>
            <a:r>
              <a:rPr lang="en-US" sz="2000" dirty="0" err="1"/>
              <a:t>Bugzilla</a:t>
            </a:r>
            <a:r>
              <a:rPr lang="en-US" sz="2000" dirty="0"/>
              <a:t> site for reporting spectroscopic problems. So if a user sees persistent systematic residuals at a particular frequency, they should file a bug report. </a:t>
            </a:r>
          </a:p>
          <a:p>
            <a:pPr eaLnBrk="1" hangingPunct="1"/>
            <a:endParaRPr lang="en-US" sz="2000" dirty="0"/>
          </a:p>
          <a:p>
            <a:pPr eaLnBrk="1" hangingPunct="1"/>
            <a:r>
              <a:rPr lang="en-US" sz="2000" dirty="0"/>
              <a:t>http://</a:t>
            </a:r>
            <a:r>
              <a:rPr lang="en-US" sz="2000" dirty="0" err="1"/>
              <a:t>acd.ucar.edu</a:t>
            </a:r>
            <a:r>
              <a:rPr lang="en-US" sz="2000" dirty="0"/>
              <a:t>/~</a:t>
            </a:r>
            <a:r>
              <a:rPr lang="en-US" sz="2000" dirty="0" err="1"/>
              <a:t>ebaumer</a:t>
            </a:r>
            <a:r>
              <a:rPr lang="en-US" sz="2000" dirty="0"/>
              <a:t>/</a:t>
            </a:r>
            <a:r>
              <a:rPr lang="en-US" sz="2000" dirty="0" err="1"/>
              <a:t>bugzilla</a:t>
            </a:r>
            <a:r>
              <a:rPr lang="en-US" sz="2000" dirty="0"/>
              <a:t>/</a:t>
            </a:r>
            <a:r>
              <a:rPr lang="en-US" sz="2000" dirty="0" err="1"/>
              <a:t>index.cgi</a:t>
            </a:r>
            <a:endParaRPr lang="en-US" sz="2000" dirty="0"/>
          </a:p>
          <a:p>
            <a:pPr eaLnBrk="1" hangingPunct="1"/>
            <a:endParaRPr lang="en-US" sz="2000" dirty="0"/>
          </a:p>
          <a:p>
            <a:pPr eaLnBrk="1" hangingPunct="1"/>
            <a:r>
              <a:rPr lang="en-US" sz="2000" dirty="0"/>
              <a:t>This is to be used for both NDACC and TCCON</a:t>
            </a:r>
            <a:r>
              <a:rPr lang="en-US" sz="2000" dirty="0" smtClean="0"/>
              <a:t>.</a:t>
            </a:r>
          </a:p>
          <a:p>
            <a:pPr eaLnBrk="1" hangingPunct="1"/>
            <a:endParaRPr lang="en-US" sz="2000" i="1" dirty="0"/>
          </a:p>
          <a:p>
            <a:pPr eaLnBrk="1" hangingPunct="1"/>
            <a:r>
              <a:rPr lang="en-US" sz="2000" i="1" dirty="0" smtClean="0"/>
              <a:t>Unfortunately this site has seen very little use.</a:t>
            </a:r>
            <a:endParaRPr lang="en-US" sz="2000" i="1" dirty="0"/>
          </a:p>
          <a:p>
            <a:pPr eaLnBrk="1" hangingPunct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562527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Calibri" charset="0"/>
              </a:rPr>
              <a:t>Bugzilla</a:t>
            </a:r>
            <a:endParaRPr lang="en-US" dirty="0">
              <a:latin typeface="Calibri" charset="0"/>
            </a:endParaRPr>
          </a:p>
        </p:txBody>
      </p:sp>
      <p:pic>
        <p:nvPicPr>
          <p:cNvPr id="3" name="Picture 1" descr="Screen Shot 2014-05-12 at 1.55.2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63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2286000" y="3124200"/>
            <a:ext cx="1676400" cy="2133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2527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05-12 at 2.10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2400"/>
            <a:ext cx="9144000" cy="400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838200" y="1676400"/>
            <a:ext cx="762000" cy="533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252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creen Shot 2014-05-12 at 2.08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3400"/>
            <a:ext cx="9144000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533400" y="3930650"/>
            <a:ext cx="1905000" cy="457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252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7-10 at 12.11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1" y="4106609"/>
            <a:ext cx="4480164" cy="2692626"/>
          </a:xfrm>
          <a:prstGeom prst="rect">
            <a:avLst/>
          </a:prstGeom>
        </p:spPr>
      </p:pic>
      <p:pic>
        <p:nvPicPr>
          <p:cNvPr id="6" name="Picture 5" descr="Screen Shot 2014-07-10 at 12.11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8" y="1305020"/>
            <a:ext cx="4542018" cy="2692400"/>
          </a:xfrm>
          <a:prstGeom prst="rect">
            <a:avLst/>
          </a:prstGeom>
        </p:spPr>
      </p:pic>
      <p:pic>
        <p:nvPicPr>
          <p:cNvPr id="7" name="Picture 6" descr="Screen Shot 2014-07-10 at 12.10.3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93" y="1288540"/>
            <a:ext cx="4539939" cy="2737739"/>
          </a:xfrm>
          <a:prstGeom prst="rect">
            <a:avLst/>
          </a:prstGeom>
        </p:spPr>
      </p:pic>
      <p:pic>
        <p:nvPicPr>
          <p:cNvPr id="8" name="Picture 7" descr="Screen Shot 2014-07-10 at 3.49.1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910" y="4123848"/>
            <a:ext cx="4464915" cy="26961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7821" y="3299105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2008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409836" y="3315600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2008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80799" y="6123770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5717" y="6075009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457200" y="18440"/>
            <a:ext cx="8229600" cy="1143000"/>
          </a:xfrm>
        </p:spPr>
        <p:txBody>
          <a:bodyPr>
            <a:normAutofit/>
          </a:bodyPr>
          <a:lstStyle/>
          <a:p>
            <a:pPr rtl="0" eaLnBrk="1" latinLnBrk="0" hangingPunct="1"/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Spectral Fits to </a:t>
            </a:r>
            <a:r>
              <a:rPr lang="en-US" sz="4000" kern="1200" dirty="0" err="1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Kitt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 Peak H</a:t>
            </a:r>
            <a:r>
              <a:rPr lang="en-US" sz="4000" kern="1200" baseline="-250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2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CO v</a:t>
            </a:r>
            <a:r>
              <a:rPr lang="en-US" sz="4000" kern="1200" baseline="-250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2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 band</a:t>
            </a:r>
            <a:endParaRPr lang="en-US" sz="40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46980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pic>
        <p:nvPicPr>
          <p:cNvPr id="5" name="Picture 1" descr="Screen Shot 2014-05-12 at 2.00.2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6275"/>
            <a:ext cx="914400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152400" y="2576513"/>
            <a:ext cx="1676400" cy="38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018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5-12 at 2.01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000"/>
            <a:ext cx="9144000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3429000" y="3657600"/>
            <a:ext cx="4953000" cy="38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018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Screen Shot 2014-05-12 at 2.04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39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-14288" y="4603750"/>
            <a:ext cx="1676401" cy="228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0"/>
                </a:schemeClr>
              </a:gs>
              <a:gs pos="80000">
                <a:schemeClr val="accent1">
                  <a:shade val="93000"/>
                  <a:satMod val="130000"/>
                  <a:alpha val="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413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42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42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 Shot 2014-07-10 at 2.17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6" y="1170770"/>
            <a:ext cx="4489319" cy="2735590"/>
          </a:xfrm>
          <a:prstGeom prst="rect">
            <a:avLst/>
          </a:prstGeom>
        </p:spPr>
      </p:pic>
      <p:pic>
        <p:nvPicPr>
          <p:cNvPr id="13" name="Picture 12" descr="Screen Shot 2014-07-10 at 2.16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464" y="1170770"/>
            <a:ext cx="4546536" cy="2738254"/>
          </a:xfrm>
          <a:prstGeom prst="rect">
            <a:avLst/>
          </a:prstGeom>
        </p:spPr>
      </p:pic>
      <p:pic>
        <p:nvPicPr>
          <p:cNvPr id="14" name="Picture 13" descr="Screen Shot 2014-07-10 at 2.16.0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69" y="4057670"/>
            <a:ext cx="4553705" cy="2735707"/>
          </a:xfrm>
          <a:prstGeom prst="rect">
            <a:avLst/>
          </a:prstGeom>
        </p:spPr>
      </p:pic>
      <p:pic>
        <p:nvPicPr>
          <p:cNvPr id="15" name="Picture 14" descr="Screen Shot 2014-07-10 at 2.22.47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7" y="4067902"/>
            <a:ext cx="4573948" cy="271541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446775" y="6107275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914819" y="6078230"/>
            <a:ext cx="14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2012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819805" y="3178958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2008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372217" y="3211948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HITRAN 2008</a:t>
            </a:r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457200" y="39086"/>
            <a:ext cx="8229600" cy="1143000"/>
          </a:xfrm>
        </p:spPr>
        <p:txBody>
          <a:bodyPr>
            <a:normAutofit/>
          </a:bodyPr>
          <a:lstStyle/>
          <a:p>
            <a:pPr rtl="0" eaLnBrk="1" latinLnBrk="0" hangingPunct="1"/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Spectral Fits to KP H</a:t>
            </a:r>
            <a:r>
              <a:rPr lang="en-US" sz="4000" kern="1200" baseline="-250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2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CO v</a:t>
            </a:r>
            <a:r>
              <a:rPr lang="en-US" sz="4000" kern="1200" baseline="-250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1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 &amp; v</a:t>
            </a:r>
            <a:r>
              <a:rPr lang="en-US" sz="4000" kern="1200" baseline="-250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4</a:t>
            </a:r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  <a:ea typeface="+mn-ea"/>
                <a:cs typeface="+mn-cs"/>
              </a:rPr>
              <a:t> bands</a:t>
            </a:r>
            <a:endParaRPr lang="en-US" sz="40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99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3416"/>
            <a:ext cx="8229600" cy="1143000"/>
          </a:xfrm>
        </p:spPr>
        <p:txBody>
          <a:bodyPr/>
          <a:lstStyle/>
          <a:p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</a:t>
            </a:r>
            <a:r>
              <a:rPr lang="en-US" sz="4400" kern="1200" baseline="-250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</a:t>
            </a:r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CO Spectroscopy Conclusions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9770" y="1200683"/>
            <a:ext cx="86615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/>
              <a:t>Fits to </a:t>
            </a:r>
            <a:r>
              <a:rPr lang="en-US" sz="2000" dirty="0" err="1" smtClean="0"/>
              <a:t>Kitt</a:t>
            </a:r>
            <a:r>
              <a:rPr lang="en-US" sz="2000" dirty="0" smtClean="0"/>
              <a:t> Peak laboratory spectra of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 </a:t>
            </a:r>
            <a:r>
              <a:rPr lang="en-US" sz="2000" dirty="0" smtClean="0"/>
              <a:t>reveal</a:t>
            </a:r>
            <a:r>
              <a:rPr lang="en-US" sz="2000" dirty="0"/>
              <a:t> </a:t>
            </a:r>
            <a:r>
              <a:rPr lang="en-US" sz="2000" dirty="0" smtClean="0"/>
              <a:t>HITRAN 2012 an </a:t>
            </a:r>
            <a:r>
              <a:rPr lang="en-US" sz="2000" dirty="0" smtClean="0"/>
              <a:t>improvement over HITRAN 2008 due to the improved width parameters of </a:t>
            </a:r>
            <a:r>
              <a:rPr lang="en-US" sz="2000" dirty="0" err="1" smtClean="0"/>
              <a:t>Jacquemert</a:t>
            </a:r>
            <a:r>
              <a:rPr lang="en-US" sz="2000" dirty="0" smtClean="0"/>
              <a:t> et al. [2010].</a:t>
            </a:r>
            <a:r>
              <a:rPr lang="en-US" sz="2000" dirty="0"/>
              <a:t> </a:t>
            </a:r>
            <a:r>
              <a:rPr lang="en-US" sz="2000" dirty="0" smtClean="0"/>
              <a:t> This is true both in the v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band around 1745 cm</a:t>
            </a:r>
            <a:r>
              <a:rPr lang="en-US" sz="2000" baseline="30000" dirty="0" smtClean="0"/>
              <a:t>-1 </a:t>
            </a:r>
            <a:r>
              <a:rPr lang="en-US" sz="2000" dirty="0" smtClean="0"/>
              <a:t>and the v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</a:t>
            </a:r>
            <a:r>
              <a:rPr lang="en-US" sz="2000" dirty="0"/>
              <a:t>&amp;</a:t>
            </a:r>
            <a:r>
              <a:rPr lang="en-US" sz="2000" dirty="0" smtClean="0"/>
              <a:t> v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 bands around 2800 cm</a:t>
            </a:r>
            <a:r>
              <a:rPr lang="en-US" sz="2000" baseline="30000" dirty="0" smtClean="0"/>
              <a:t>-1 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There are still some obvious deficiencies in the HITRAN 2012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The missing ν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H</a:t>
            </a:r>
            <a:r>
              <a:rPr lang="en-US" sz="2000" baseline="-25000" dirty="0" smtClean="0"/>
              <a:t>2</a:t>
            </a:r>
            <a:r>
              <a:rPr lang="en-US" sz="2000" baseline="30000" dirty="0" smtClean="0"/>
              <a:t>13</a:t>
            </a:r>
            <a:r>
              <a:rPr lang="en-US" sz="2000" dirty="0" smtClean="0"/>
              <a:t>CO band with its Q-branch at 1708 cm</a:t>
            </a:r>
            <a:r>
              <a:rPr lang="en-US" sz="2000" baseline="30000" dirty="0" smtClean="0"/>
              <a:t>-1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Many lines throughout the bands have large intensity &amp; position errors.</a:t>
            </a:r>
            <a:endParaRPr lang="en-US" sz="2000" dirty="0"/>
          </a:p>
        </p:txBody>
      </p:sp>
      <p:pic>
        <p:nvPicPr>
          <p:cNvPr id="13" name="Picture 12" descr="Screen Shot 2015-05-23 at 3.16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47919"/>
            <a:ext cx="7922356" cy="318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fit_010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" t="10824" r="8405" b="50126"/>
          <a:stretch/>
        </p:blipFill>
        <p:spPr>
          <a:xfrm>
            <a:off x="65980" y="1247889"/>
            <a:ext cx="4502931" cy="2678055"/>
          </a:xfrm>
          <a:prstGeom prst="rect">
            <a:avLst/>
          </a:prstGeom>
        </p:spPr>
      </p:pic>
      <p:pic>
        <p:nvPicPr>
          <p:cNvPr id="13" name="Picture 12" descr="pfit_011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t="10583" r="7953" b="50211"/>
          <a:stretch/>
        </p:blipFill>
        <p:spPr>
          <a:xfrm>
            <a:off x="4535916" y="1237180"/>
            <a:ext cx="4552413" cy="2688764"/>
          </a:xfrm>
          <a:prstGeom prst="rect">
            <a:avLst/>
          </a:prstGeom>
        </p:spPr>
      </p:pic>
      <p:pic>
        <p:nvPicPr>
          <p:cNvPr id="14" name="Picture 13" descr="pfit_012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" t="10824" r="7641" b="50211"/>
          <a:stretch/>
        </p:blipFill>
        <p:spPr>
          <a:xfrm>
            <a:off x="82471" y="4107389"/>
            <a:ext cx="4535919" cy="2672269"/>
          </a:xfrm>
          <a:prstGeom prst="rect">
            <a:avLst/>
          </a:prstGeom>
        </p:spPr>
      </p:pic>
      <p:pic>
        <p:nvPicPr>
          <p:cNvPr id="15" name="Picture 14" descr="pfit_013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" t="10102" r="7330" b="49730"/>
          <a:stretch/>
        </p:blipFill>
        <p:spPr>
          <a:xfrm>
            <a:off x="4502931" y="4041409"/>
            <a:ext cx="4618390" cy="2754746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0" y="26805"/>
            <a:ext cx="9143999" cy="1143000"/>
          </a:xfrm>
        </p:spPr>
        <p:txBody>
          <a:bodyPr>
            <a:noAutofit/>
          </a:bodyPr>
          <a:lstStyle/>
          <a:p>
            <a:r>
              <a:rPr lang="en-US" sz="4000" kern="1200" dirty="0" smtClean="0">
                <a:solidFill>
                  <a:srgbClr val="000000"/>
                </a:solidFill>
                <a:effectLst/>
                <a:latin typeface="Calibri"/>
              </a:rPr>
              <a:t>Examples of large residuals 2800-3000 cm</a:t>
            </a:r>
            <a:r>
              <a:rPr lang="en-US" sz="4000" kern="1200" baseline="30000" dirty="0" smtClean="0">
                <a:solidFill>
                  <a:srgbClr val="000000"/>
                </a:solidFill>
                <a:effectLst/>
                <a:latin typeface="Calibri"/>
              </a:rPr>
              <a:t>-1</a:t>
            </a:r>
            <a:r>
              <a:rPr lang="en-US" sz="4000" dirty="0" smtClean="0"/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799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Examples of large residuals 2800-3000 cm</a:t>
            </a:r>
            <a:r>
              <a:rPr lang="en-US" sz="4400" kern="1200" baseline="300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-1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pfit_014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t="9353" r="8455" b="49954"/>
          <a:stretch/>
        </p:blipFill>
        <p:spPr>
          <a:xfrm>
            <a:off x="69775" y="1270065"/>
            <a:ext cx="4521413" cy="2790702"/>
          </a:xfrm>
          <a:prstGeom prst="rect">
            <a:avLst/>
          </a:prstGeom>
        </p:spPr>
      </p:pic>
      <p:pic>
        <p:nvPicPr>
          <p:cNvPr id="4" name="Picture 3" descr="pfit_015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7667" r="7836" b="49167"/>
          <a:stretch/>
        </p:blipFill>
        <p:spPr>
          <a:xfrm>
            <a:off x="4437684" y="1143000"/>
            <a:ext cx="4538858" cy="2960288"/>
          </a:xfrm>
          <a:prstGeom prst="rect">
            <a:avLst/>
          </a:prstGeom>
        </p:spPr>
      </p:pic>
      <p:pic>
        <p:nvPicPr>
          <p:cNvPr id="5" name="Picture 4" descr="pfit_016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" t="10590" b="48900"/>
          <a:stretch/>
        </p:blipFill>
        <p:spPr>
          <a:xfrm>
            <a:off x="69775" y="4060766"/>
            <a:ext cx="4969484" cy="2778249"/>
          </a:xfrm>
          <a:prstGeom prst="rect">
            <a:avLst/>
          </a:prstGeom>
        </p:spPr>
      </p:pic>
      <p:pic>
        <p:nvPicPr>
          <p:cNvPr id="6" name="Picture 5" descr="pfit_017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" t="11004" r="8363" b="49588"/>
          <a:stretch/>
        </p:blipFill>
        <p:spPr>
          <a:xfrm>
            <a:off x="4437684" y="4103287"/>
            <a:ext cx="4538858" cy="270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67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Examples of large residuals 2800-3000 cm</a:t>
            </a:r>
            <a:r>
              <a:rPr lang="en-US" sz="4400" kern="1200" baseline="300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-1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pfit_018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8729" r="7939" b="49530"/>
          <a:stretch/>
        </p:blipFill>
        <p:spPr>
          <a:xfrm>
            <a:off x="-1" y="1031345"/>
            <a:ext cx="4619099" cy="2862589"/>
          </a:xfrm>
          <a:prstGeom prst="rect">
            <a:avLst/>
          </a:prstGeom>
        </p:spPr>
      </p:pic>
      <p:pic>
        <p:nvPicPr>
          <p:cNvPr id="5" name="Picture 4" descr="pfit_019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8" t="10175" r="6968" b="49530"/>
          <a:stretch/>
        </p:blipFill>
        <p:spPr>
          <a:xfrm>
            <a:off x="4409773" y="1143000"/>
            <a:ext cx="4619098" cy="2763437"/>
          </a:xfrm>
          <a:prstGeom prst="rect">
            <a:avLst/>
          </a:prstGeom>
        </p:spPr>
      </p:pic>
      <p:pic>
        <p:nvPicPr>
          <p:cNvPr id="6" name="Picture 5" descr="pfit_020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9959" r="7939" b="49873"/>
          <a:stretch/>
        </p:blipFill>
        <p:spPr>
          <a:xfrm>
            <a:off x="-1" y="4103286"/>
            <a:ext cx="4619099" cy="2754714"/>
          </a:xfrm>
          <a:prstGeom prst="rect">
            <a:avLst/>
          </a:prstGeom>
        </p:spPr>
      </p:pic>
      <p:pic>
        <p:nvPicPr>
          <p:cNvPr id="7" name="Picture 6" descr="pfit_021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2" t="9832" r="7495" b="49466"/>
          <a:stretch/>
        </p:blipFill>
        <p:spPr>
          <a:xfrm>
            <a:off x="4608632" y="4066649"/>
            <a:ext cx="4535368" cy="27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6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Examples of large residuals 2800-3000 cm</a:t>
            </a:r>
            <a:r>
              <a:rPr lang="en-US" sz="4400" kern="1200" baseline="300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-1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pfit_02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" t="9972" r="7627" b="49733"/>
          <a:stretch/>
        </p:blipFill>
        <p:spPr>
          <a:xfrm>
            <a:off x="13955" y="1018845"/>
            <a:ext cx="4619098" cy="2763438"/>
          </a:xfrm>
          <a:prstGeom prst="rect">
            <a:avLst/>
          </a:prstGeom>
        </p:spPr>
      </p:pic>
      <p:pic>
        <p:nvPicPr>
          <p:cNvPr id="4" name="Picture 3" descr="pfit_023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10172" r="8692" b="49511"/>
          <a:stretch/>
        </p:blipFill>
        <p:spPr>
          <a:xfrm>
            <a:off x="4437684" y="1018845"/>
            <a:ext cx="4507460" cy="2764890"/>
          </a:xfrm>
          <a:prstGeom prst="rect">
            <a:avLst/>
          </a:prstGeom>
        </p:spPr>
      </p:pic>
      <p:pic>
        <p:nvPicPr>
          <p:cNvPr id="5" name="Picture 4" descr="pfit_024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" t="10461" r="7627" b="48836"/>
          <a:stretch/>
        </p:blipFill>
        <p:spPr>
          <a:xfrm>
            <a:off x="27910" y="4005589"/>
            <a:ext cx="4619098" cy="2791351"/>
          </a:xfrm>
          <a:prstGeom prst="rect">
            <a:avLst/>
          </a:prstGeom>
        </p:spPr>
      </p:pic>
      <p:pic>
        <p:nvPicPr>
          <p:cNvPr id="6" name="Picture 5" descr="pfit_025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10220" r="8692" b="49774"/>
          <a:stretch/>
        </p:blipFill>
        <p:spPr>
          <a:xfrm>
            <a:off x="4535368" y="3977675"/>
            <a:ext cx="4507461" cy="274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63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</TotalTime>
  <Words>1100</Words>
  <Application>Microsoft Macintosh PowerPoint</Application>
  <PresentationFormat>On-screen Show (4:3)</PresentationFormat>
  <Paragraphs>136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Spectroscopy Evaluation 2740-2830 cm-1</vt:lpstr>
      <vt:lpstr>PNNL spectra of H2CO</vt:lpstr>
      <vt:lpstr>Spectral Fits to Kitt Peak H2CO v2 band</vt:lpstr>
      <vt:lpstr>Spectral Fits to KP H2CO v1 &amp; v4 bands</vt:lpstr>
      <vt:lpstr>H2CO Spectroscopy Conclusions </vt:lpstr>
      <vt:lpstr>Examples of large residuals 2800-3000 cm-1 </vt:lpstr>
      <vt:lpstr>Examples of large residuals 2800-3000 cm-1 </vt:lpstr>
      <vt:lpstr>Examples of large residuals 2800-3000 cm-1 </vt:lpstr>
      <vt:lpstr>Examples of large residuals 2800-3000 cm-1 </vt:lpstr>
      <vt:lpstr>MkIV ground-based: HITRAN 2012</vt:lpstr>
      <vt:lpstr>H2CO absorption</vt:lpstr>
      <vt:lpstr>MkIV Balloon 30 km (HITRAN 2012)</vt:lpstr>
      <vt:lpstr>Strategy for improving spectroscopy</vt:lpstr>
      <vt:lpstr>Kitt Peak Lab O3 spectra (HIT 2012)</vt:lpstr>
      <vt:lpstr>Kitt Peak lab O3 spectra (ATM15)</vt:lpstr>
      <vt:lpstr>Kitt Peak Lab CH4</vt:lpstr>
      <vt:lpstr>Kitt Peak lab HDO</vt:lpstr>
      <vt:lpstr>MkIV ground-based: ATM 2015</vt:lpstr>
      <vt:lpstr>MkIV ground-based: HITRAN 2012</vt:lpstr>
      <vt:lpstr>MkIV Balloon (ATM 2015)</vt:lpstr>
      <vt:lpstr>MkIV Balloon (HITRAN 2012)</vt:lpstr>
      <vt:lpstr>MkIV ground-based H2CO column</vt:lpstr>
      <vt:lpstr>MkIV ground-based H2CO column</vt:lpstr>
      <vt:lpstr>Summary</vt:lpstr>
      <vt:lpstr>Spectroscopy Discussion</vt:lpstr>
      <vt:lpstr>Spectroscopy Bug Website</vt:lpstr>
      <vt:lpstr>Bugzilla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Improved O3 and CH4 spectroscopy 2740-2810 cm-1</dc:title>
  <dc:creator>JPL</dc:creator>
  <cp:lastModifiedBy>JPL</cp:lastModifiedBy>
  <cp:revision>61</cp:revision>
  <dcterms:created xsi:type="dcterms:W3CDTF">2015-04-24T23:00:37Z</dcterms:created>
  <dcterms:modified xsi:type="dcterms:W3CDTF">2015-06-10T17:51:24Z</dcterms:modified>
</cp:coreProperties>
</file>