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57" r:id="rId4"/>
    <p:sldId id="268" r:id="rId5"/>
    <p:sldId id="258" r:id="rId6"/>
    <p:sldId id="267" r:id="rId7"/>
    <p:sldId id="261" r:id="rId8"/>
    <p:sldId id="259" r:id="rId9"/>
    <p:sldId id="260" r:id="rId10"/>
    <p:sldId id="270" r:id="rId11"/>
    <p:sldId id="269" r:id="rId12"/>
    <p:sldId id="262" r:id="rId13"/>
    <p:sldId id="264" r:id="rId14"/>
    <p:sldId id="266" r:id="rId15"/>
  </p:sldIdLst>
  <p:sldSz cx="9144000" cy="6858000" type="screen4x3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7455" autoAdjust="0"/>
  </p:normalViewPr>
  <p:slideViewPr>
    <p:cSldViewPr>
      <p:cViewPr varScale="1">
        <p:scale>
          <a:sx n="69" d="100"/>
          <a:sy n="69" d="100"/>
        </p:scale>
        <p:origin x="-195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029453" cy="3509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4777" y="1"/>
            <a:ext cx="4029453" cy="3509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6257E1-1EF8-45B7-8BEB-98C1076AE98F}" type="datetimeFigureOut">
              <a:rPr lang="en-CA" smtClean="0"/>
              <a:pPr/>
              <a:t>14/11/2012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367"/>
            <a:ext cx="4029453" cy="3509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4777" y="6658367"/>
            <a:ext cx="4029453" cy="3509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BD2AC-76E7-4089-A46B-4D494CB19AF5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1311284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6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9FA75-1581-43E0-B6D3-A67286495F6F}" type="datetimeFigureOut">
              <a:rPr lang="en-US" smtClean="0"/>
              <a:pPr/>
              <a:t>11/14/2012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7" cy="3154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4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6" y="6658444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C9948-0E92-4D34-B65F-FA652DC6B0C9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017615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C9948-0E92-4D34-B65F-FA652DC6B0C9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11/14/2012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11/14/2012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11/14/2012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6"/>
            <a:ext cx="7543800" cy="2593975"/>
          </a:xfrm>
        </p:spPr>
        <p:txBody>
          <a:bodyPr/>
          <a:lstStyle/>
          <a:p>
            <a:r>
              <a:rPr lang="en-CA" dirty="0" smtClean="0"/>
              <a:t>Retrievals at U of T:</a:t>
            </a:r>
            <a:br>
              <a:rPr lang="en-CA" dirty="0" smtClean="0"/>
            </a:br>
            <a:r>
              <a:rPr lang="en-CA" dirty="0" smtClean="0"/>
              <a:t>Toronto and Eureka Stations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72000"/>
            <a:ext cx="7632848" cy="1881336"/>
          </a:xfrm>
        </p:spPr>
        <p:txBody>
          <a:bodyPr>
            <a:noAutofit/>
          </a:bodyPr>
          <a:lstStyle/>
          <a:p>
            <a:pPr algn="ctr"/>
            <a:r>
              <a:rPr lang="en-CA" sz="1800" dirty="0" smtClean="0">
                <a:solidFill>
                  <a:schemeClr val="tx2"/>
                </a:solidFill>
              </a:rPr>
              <a:t>Cyndi Whaley, Camille Viatte, Stephanie Conway, Pierre </a:t>
            </a:r>
            <a:r>
              <a:rPr lang="en-CA" sz="1800" dirty="0" err="1" smtClean="0">
                <a:solidFill>
                  <a:schemeClr val="tx2"/>
                </a:solidFill>
              </a:rPr>
              <a:t>Fogal</a:t>
            </a:r>
            <a:r>
              <a:rPr lang="en-CA" sz="1800" dirty="0" smtClean="0">
                <a:solidFill>
                  <a:schemeClr val="tx2"/>
                </a:solidFill>
              </a:rPr>
              <a:t>, Kimberly Strong</a:t>
            </a:r>
          </a:p>
          <a:p>
            <a:pPr algn="ctr"/>
            <a:r>
              <a:rPr lang="en-CA" sz="1800" smtClean="0">
                <a:solidFill>
                  <a:schemeClr val="tx2"/>
                </a:solidFill>
              </a:rPr>
              <a:t>November </a:t>
            </a:r>
            <a:r>
              <a:rPr lang="en-CA" sz="1800" smtClean="0">
                <a:solidFill>
                  <a:schemeClr val="tx2"/>
                </a:solidFill>
              </a:rPr>
              <a:t>14</a:t>
            </a:r>
            <a:r>
              <a:rPr lang="en-CA" sz="1800" baseline="30000" smtClean="0">
                <a:solidFill>
                  <a:schemeClr val="tx2"/>
                </a:solidFill>
              </a:rPr>
              <a:t>th </a:t>
            </a:r>
            <a:r>
              <a:rPr lang="en-CA" sz="1800" dirty="0" smtClean="0">
                <a:solidFill>
                  <a:schemeClr val="tx2"/>
                </a:solidFill>
              </a:rPr>
              <a:t>2012</a:t>
            </a:r>
          </a:p>
          <a:p>
            <a:pPr algn="ctr"/>
            <a:endParaRPr lang="en-CA" sz="1800" dirty="0" smtClean="0">
              <a:solidFill>
                <a:schemeClr val="tx2"/>
              </a:solidFill>
            </a:endParaRPr>
          </a:p>
          <a:p>
            <a:pPr algn="ctr"/>
            <a:r>
              <a:rPr lang="en-CA" sz="2400" dirty="0" smtClean="0">
                <a:solidFill>
                  <a:schemeClr val="tx2"/>
                </a:solidFill>
              </a:rPr>
              <a:t>Input for IRWG-NORS Workshop</a:t>
            </a:r>
            <a:endParaRPr lang="en-CA" sz="24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290" name="Picture 2" descr="http://www.ndsc.ncep.noaa.gov/pictures/Eure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240610"/>
            <a:ext cx="1905000" cy="1428750"/>
          </a:xfrm>
          <a:prstGeom prst="rect">
            <a:avLst/>
          </a:prstGeom>
          <a:noFill/>
        </p:spPr>
      </p:pic>
      <p:pic>
        <p:nvPicPr>
          <p:cNvPr id="12292" name="Picture 4" descr="http://www.ndsc.ncep.noaa.gov/pictures/toront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229200"/>
            <a:ext cx="1905000" cy="1428750"/>
          </a:xfrm>
          <a:prstGeom prst="rect">
            <a:avLst/>
          </a:prstGeom>
          <a:noFill/>
        </p:spPr>
      </p:pic>
      <p:pic>
        <p:nvPicPr>
          <p:cNvPr id="12294" name="Picture 6" descr="http://www.physics.utoronto.ca/logo-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70519"/>
            <a:ext cx="3810000" cy="8382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271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Batch Runs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620000" cy="5445224"/>
          </a:xfrm>
        </p:spPr>
        <p:txBody>
          <a:bodyPr>
            <a:noAutofit/>
          </a:bodyPr>
          <a:lstStyle/>
          <a:p>
            <a:r>
              <a:rPr lang="en-CA" dirty="0"/>
              <a:t>U</a:t>
            </a:r>
            <a:r>
              <a:rPr lang="en-CA" dirty="0" smtClean="0"/>
              <a:t>se python script to generate bash file </a:t>
            </a:r>
          </a:p>
          <a:p>
            <a:r>
              <a:rPr lang="en-CA" dirty="0" smtClean="0"/>
              <a:t>Or use pre-generated file lists (generated with LINUX command at the time of conversion to </a:t>
            </a:r>
            <a:r>
              <a:rPr lang="en-CA" dirty="0" err="1" smtClean="0"/>
              <a:t>bnr</a:t>
            </a:r>
            <a:r>
              <a:rPr lang="en-CA" dirty="0" smtClean="0"/>
              <a:t> file) to create bash file</a:t>
            </a:r>
          </a:p>
          <a:p>
            <a:r>
              <a:rPr lang="en-CA" dirty="0" smtClean="0"/>
              <a:t>Change mode to make file executable and run script in “screen” mode</a:t>
            </a:r>
            <a:endParaRPr lang="en-CA" dirty="0"/>
          </a:p>
          <a:p>
            <a:r>
              <a:rPr lang="en-CA" dirty="0" smtClean="0"/>
              <a:t>Example bash script:</a:t>
            </a:r>
          </a:p>
          <a:p>
            <a:pPr marL="114300" indent="0">
              <a:buNone/>
            </a:pPr>
            <a:r>
              <a:rPr lang="en-CA" dirty="0" smtClean="0"/>
              <a:t>------------------------------------------------------------------------------------</a:t>
            </a:r>
          </a:p>
          <a:p>
            <a:pPr marL="114300" indent="0">
              <a:buNone/>
            </a:pPr>
            <a:r>
              <a:rPr lang="en-CA" dirty="0" smtClean="0"/>
              <a:t>#!/bin/bash</a:t>
            </a:r>
          </a:p>
          <a:p>
            <a:pPr marL="114300" indent="0">
              <a:buNone/>
            </a:pPr>
            <a:endParaRPr lang="en-CA" dirty="0" smtClean="0"/>
          </a:p>
          <a:p>
            <a:pPr marL="114300" indent="0">
              <a:buNone/>
            </a:pPr>
            <a:r>
              <a:rPr lang="en-CA" dirty="0" smtClean="0"/>
              <a:t>zephyr2 zinput-o3 070304X2.S02.bnr</a:t>
            </a:r>
          </a:p>
          <a:p>
            <a:pPr marL="114300" indent="0">
              <a:buNone/>
            </a:pPr>
            <a:r>
              <a:rPr lang="en-CA" dirty="0"/>
              <a:t>zephyr2 zinput-o3 </a:t>
            </a:r>
            <a:r>
              <a:rPr lang="en-CA" dirty="0" smtClean="0"/>
              <a:t>070304X2.S17.bnr</a:t>
            </a:r>
            <a:endParaRPr lang="en-CA" dirty="0"/>
          </a:p>
          <a:p>
            <a:pPr marL="114300" indent="0">
              <a:buNone/>
            </a:pPr>
            <a:r>
              <a:rPr lang="en-CA" dirty="0"/>
              <a:t>zephyr2 zinput-o3 </a:t>
            </a:r>
            <a:r>
              <a:rPr lang="en-CA" dirty="0" smtClean="0"/>
              <a:t>070304X2.S29.bnr</a:t>
            </a:r>
            <a:endParaRPr lang="en-CA" dirty="0"/>
          </a:p>
          <a:p>
            <a:pPr marL="114300" indent="0">
              <a:buNone/>
            </a:pPr>
            <a:r>
              <a:rPr lang="en-CA" dirty="0"/>
              <a:t>zephyr2 zinput-o3 </a:t>
            </a:r>
            <a:r>
              <a:rPr lang="en-CA" dirty="0" smtClean="0"/>
              <a:t>070304X2.S44.bnr</a:t>
            </a:r>
            <a:endParaRPr lang="en-CA" dirty="0"/>
          </a:p>
          <a:p>
            <a:pPr marL="114300" indent="0">
              <a:buNone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502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Output and Plotting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Outputs: profiles, K, fits, averaging kernels…</a:t>
            </a:r>
          </a:p>
          <a:p>
            <a:endParaRPr lang="en-CA" dirty="0" smtClean="0"/>
          </a:p>
          <a:p>
            <a:r>
              <a:rPr lang="en-CA" dirty="0" smtClean="0"/>
              <a:t>Plotting:</a:t>
            </a:r>
          </a:p>
          <a:p>
            <a:pPr lvl="1"/>
            <a:r>
              <a:rPr lang="en-CA" dirty="0" smtClean="0"/>
              <a:t>IDL plots : profiles and spectral fits (sfit2plt.pro)</a:t>
            </a:r>
          </a:p>
          <a:p>
            <a:pPr lvl="1"/>
            <a:r>
              <a:rPr lang="en-CA" dirty="0" smtClean="0"/>
              <a:t>IDL program to summarizes in a single binary file all important information and produces a .</a:t>
            </a:r>
            <a:r>
              <a:rPr lang="en-CA" dirty="0" err="1" smtClean="0"/>
              <a:t>sav</a:t>
            </a:r>
            <a:r>
              <a:rPr lang="en-CA" dirty="0" smtClean="0"/>
              <a:t> file ** (sfit2rdz.pro)</a:t>
            </a:r>
          </a:p>
          <a:p>
            <a:pPr lvl="1"/>
            <a:r>
              <a:rPr lang="en-CA" dirty="0" smtClean="0"/>
              <a:t>Use output  .</a:t>
            </a:r>
            <a:r>
              <a:rPr lang="en-CA" dirty="0" err="1" smtClean="0"/>
              <a:t>sav</a:t>
            </a:r>
            <a:r>
              <a:rPr lang="en-CA" dirty="0" smtClean="0"/>
              <a:t> file to create ASCII files, which we use to produce plots with MATLAB </a:t>
            </a:r>
            <a:endParaRPr lang="en-CA" dirty="0"/>
          </a:p>
          <a:p>
            <a:pPr lvl="1"/>
            <a:endParaRPr lang="en-CA" dirty="0" smtClean="0"/>
          </a:p>
          <a:p>
            <a:pPr lvl="1"/>
            <a:endParaRPr lang="en-CA" dirty="0"/>
          </a:p>
          <a:p>
            <a:pPr lvl="1"/>
            <a:endParaRPr lang="en-CA" dirty="0" smtClean="0"/>
          </a:p>
          <a:p>
            <a:pPr marL="411480" lvl="1" indent="0">
              <a:buNone/>
            </a:pPr>
            <a:r>
              <a:rPr lang="en-CA" dirty="0" smtClean="0"/>
              <a:t>** This is where we apply the quality filter on retrievals.  Should this be done before analyzing all the spectra?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514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484784"/>
            <a:ext cx="7620000" cy="4786346"/>
          </a:xfrm>
        </p:spPr>
        <p:txBody>
          <a:bodyPr>
            <a:normAutofit/>
          </a:bodyPr>
          <a:lstStyle/>
          <a:p>
            <a:r>
              <a:rPr lang="en-CA" sz="2400" dirty="0" smtClean="0"/>
              <a:t>Use IDL functions to perturb parameters and zephyr2 to run sfit2 </a:t>
            </a:r>
          </a:p>
          <a:p>
            <a:r>
              <a:rPr lang="en-CA" sz="2400" dirty="0" smtClean="0"/>
              <a:t>Manually perturb SZA </a:t>
            </a:r>
          </a:p>
          <a:p>
            <a:r>
              <a:rPr lang="en-CA" sz="2400" dirty="0" smtClean="0"/>
              <a:t>awchcfgl.pro multiplies air broadened half width by 1.05</a:t>
            </a:r>
          </a:p>
          <a:p>
            <a:r>
              <a:rPr lang="en-CA" sz="2400" dirty="0" smtClean="0"/>
              <a:t>changecfgl.pro multiplies line intensity by 1.05</a:t>
            </a:r>
          </a:p>
          <a:p>
            <a:r>
              <a:rPr lang="en-CA" sz="2400" dirty="0" smtClean="0"/>
              <a:t>singleparameter.pro creates K vector for SZA, line width and line intensity</a:t>
            </a:r>
          </a:p>
          <a:p>
            <a:r>
              <a:rPr lang="en-CA" sz="2400" dirty="0" smtClean="0"/>
              <a:t>doptpert.pro perturbs the temperature of each layer individually by 2 K to determine the impact on the overall retrieval</a:t>
            </a:r>
          </a:p>
          <a:p>
            <a:r>
              <a:rPr lang="en-CA" sz="2400" dirty="0" smtClean="0"/>
              <a:t>errorcalc.pro calculates the error</a:t>
            </a:r>
            <a:endParaRPr lang="en-C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CA" dirty="0" smtClean="0"/>
              <a:t>Error Analysis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23100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Error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0688"/>
            <a:ext cx="7620000" cy="4800600"/>
          </a:xfrm>
        </p:spPr>
        <p:txBody>
          <a:bodyPr/>
          <a:lstStyle/>
          <a:p>
            <a:r>
              <a:rPr lang="en-CA" sz="2000" dirty="0" smtClean="0"/>
              <a:t>The error analysis is run on a representative dataset of spectra : about 10 spectra (of varying SZA, season, time of day and year) per species, and that average percent error is applied to the whole time series</a:t>
            </a:r>
          </a:p>
          <a:p>
            <a:r>
              <a:rPr lang="en-CA" sz="2000" dirty="0" smtClean="0"/>
              <a:t>List of errors summarize in this Table</a:t>
            </a:r>
          </a:p>
          <a:p>
            <a:endParaRPr lang="en-CA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771800" y="2924944"/>
          <a:ext cx="3097990" cy="3860376"/>
        </p:xfrm>
        <a:graphic>
          <a:graphicData uri="http://schemas.openxmlformats.org/drawingml/2006/table">
            <a:tbl>
              <a:tblPr/>
              <a:tblGrid>
                <a:gridCol w="1070215"/>
                <a:gridCol w="2027775"/>
              </a:tblGrid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Sm</a:t>
                      </a:r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measurement error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Ss(%)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smoothing error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Stemp(%)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uncertainty on temperature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Slineintens(%)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uncertainty on </a:t>
                      </a:r>
                      <a:r>
                        <a:rPr lang="en-CA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line intensity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Slinewidth(%)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uncertainty on </a:t>
                      </a:r>
                      <a:r>
                        <a:rPr lang="en-CA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line width</a:t>
                      </a:r>
                      <a:endParaRPr lang="en-CA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Sint1 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uncertainty on retrieval parameters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ret params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Sint2 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uncertainty on interfering species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intf. spec.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SSZA 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uncertainty on SZA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Stot 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random error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Stot 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random and spectral error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rand+spectr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Stot(%)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error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DOFS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6DD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Degrees of Freedom</a:t>
                      </a:r>
                    </a:p>
                  </a:txBody>
                  <a:tcPr marL="8449" marR="8449" marT="844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989">
                <a:tc>
                  <a:txBody>
                    <a:bodyPr/>
                    <a:lstStyle/>
                    <a:p>
                      <a:pPr algn="ctr" fontAlgn="ctr"/>
                      <a:r>
                        <a:rPr lang="en-CA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449" marR="8449" marT="844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Need to improve/change</a:t>
            </a:r>
          </a:p>
          <a:p>
            <a:pPr lvl="1"/>
            <a:r>
              <a:rPr lang="en-US" dirty="0" smtClean="0"/>
              <a:t>Flag to calculate (or not) error budget for each retrieval</a:t>
            </a:r>
          </a:p>
          <a:p>
            <a:pPr lvl="2"/>
            <a:r>
              <a:rPr lang="en-US" dirty="0" smtClean="0"/>
              <a:t>Feasible?</a:t>
            </a:r>
          </a:p>
          <a:p>
            <a:pPr lvl="2"/>
            <a:r>
              <a:rPr lang="en-US" dirty="0" smtClean="0"/>
              <a:t>Not with perturbation method?</a:t>
            </a:r>
          </a:p>
          <a:p>
            <a:pPr lvl="2"/>
            <a:r>
              <a:rPr lang="en-US" dirty="0" smtClean="0"/>
              <a:t>Comparable to PROFITT</a:t>
            </a:r>
          </a:p>
          <a:p>
            <a:pPr lvl="1"/>
            <a:r>
              <a:rPr lang="en-US" dirty="0" smtClean="0"/>
              <a:t>Error processing still requires too much manual effort/intervention</a:t>
            </a:r>
          </a:p>
          <a:p>
            <a:pPr lvl="1"/>
            <a:r>
              <a:rPr lang="en-US" dirty="0" smtClean="0"/>
              <a:t>Ability to convert spectra and calculate SZA on 64-bit computers</a:t>
            </a:r>
          </a:p>
          <a:p>
            <a:pPr lvl="1"/>
            <a:r>
              <a:rPr lang="en-US" dirty="0" smtClean="0"/>
              <a:t>Code to pre-filter spectra?</a:t>
            </a:r>
          </a:p>
          <a:p>
            <a:r>
              <a:rPr lang="en-US" dirty="0" smtClean="0"/>
              <a:t>Would like to improve/change (currently working on)</a:t>
            </a:r>
          </a:p>
          <a:p>
            <a:pPr lvl="1"/>
            <a:r>
              <a:rPr lang="en-US" dirty="0" smtClean="0"/>
              <a:t>Archiving in HDF format</a:t>
            </a:r>
          </a:p>
          <a:p>
            <a:r>
              <a:rPr lang="en-US" dirty="0" smtClean="0"/>
              <a:t>New Requirements</a:t>
            </a:r>
          </a:p>
          <a:p>
            <a:pPr lvl="1"/>
            <a:r>
              <a:rPr lang="en-US" dirty="0" smtClean="0"/>
              <a:t>K</a:t>
            </a:r>
            <a:r>
              <a:rPr lang="en-US" baseline="-25000" dirty="0" smtClean="0"/>
              <a:t>b</a:t>
            </a:r>
            <a:r>
              <a:rPr lang="en-US" dirty="0" smtClean="0"/>
              <a:t> for error components for each retrieval</a:t>
            </a:r>
          </a:p>
          <a:p>
            <a:pPr lvl="2"/>
            <a:r>
              <a:rPr lang="en-US" dirty="0" smtClean="0"/>
              <a:t>Probably at fit-time &amp; stored with standard fit output</a:t>
            </a:r>
          </a:p>
          <a:p>
            <a:pPr lvl="2"/>
            <a:r>
              <a:rPr lang="en-US" dirty="0" smtClean="0"/>
              <a:t>Or parameterized?</a:t>
            </a:r>
          </a:p>
          <a:p>
            <a:pPr lvl="1"/>
            <a:r>
              <a:rPr lang="en-US" dirty="0" smtClean="0"/>
              <a:t>Batching for error calculations &amp; HDF build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r>
              <a:rPr lang="en-US" sz="4800" dirty="0" smtClean="0"/>
              <a:t>Future Work / Needs</a:t>
            </a:r>
            <a:endParaRPr lang="en-US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31788" y="5648960"/>
            <a:ext cx="548640" cy="396240"/>
          </a:xfrm>
        </p:spPr>
        <p:txBody>
          <a:bodyPr/>
          <a:lstStyle/>
          <a:p>
            <a:fld id="{6E2D2B3B-882E-40F3-A32F-6DD51691504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7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392" y="1724744"/>
            <a:ext cx="7620000" cy="4800600"/>
          </a:xfrm>
        </p:spPr>
        <p:txBody>
          <a:bodyPr/>
          <a:lstStyle/>
          <a:p>
            <a:r>
              <a:rPr lang="en-CA" sz="2400" dirty="0" smtClean="0"/>
              <a:t>We use a bit of everything</a:t>
            </a:r>
          </a:p>
          <a:p>
            <a:pPr lvl="1"/>
            <a:r>
              <a:rPr lang="en-CA" sz="2200" dirty="0" err="1" smtClean="0"/>
              <a:t>Matlab</a:t>
            </a:r>
            <a:r>
              <a:rPr lang="en-CA" sz="2200" dirty="0" smtClean="0"/>
              <a:t> and DOS executables to prepare files</a:t>
            </a:r>
          </a:p>
          <a:p>
            <a:pPr lvl="1"/>
            <a:r>
              <a:rPr lang="en-CA" sz="2200" dirty="0" smtClean="0"/>
              <a:t>Fortran90 and C codes for retrievals</a:t>
            </a:r>
          </a:p>
          <a:p>
            <a:pPr lvl="1"/>
            <a:r>
              <a:rPr lang="en-CA" sz="2200" dirty="0" smtClean="0"/>
              <a:t>IDL codes for error analysis</a:t>
            </a:r>
          </a:p>
          <a:p>
            <a:pPr lvl="1"/>
            <a:r>
              <a:rPr lang="en-CA" sz="2200" dirty="0" smtClean="0"/>
              <a:t>IDL and </a:t>
            </a:r>
            <a:r>
              <a:rPr lang="en-CA" sz="2200" dirty="0" err="1" smtClean="0"/>
              <a:t>Matlab</a:t>
            </a:r>
            <a:r>
              <a:rPr lang="en-CA" sz="2200" dirty="0" smtClean="0"/>
              <a:t> codes for plotting results</a:t>
            </a:r>
          </a:p>
          <a:p>
            <a:pPr lvl="1"/>
            <a:r>
              <a:rPr lang="en-CA" sz="2200" dirty="0" smtClean="0"/>
              <a:t>Python codes or </a:t>
            </a:r>
            <a:r>
              <a:rPr lang="en-CA" sz="2200" dirty="0" err="1" smtClean="0"/>
              <a:t>linux</a:t>
            </a:r>
            <a:r>
              <a:rPr lang="en-CA" sz="2200" dirty="0" smtClean="0"/>
              <a:t> commands for creating files list and bash scripts to run batches of files </a:t>
            </a:r>
          </a:p>
          <a:p>
            <a:r>
              <a:rPr lang="en-CA" sz="2400" dirty="0" smtClean="0"/>
              <a:t>Procedures vary slightly between the two sites…</a:t>
            </a:r>
          </a:p>
          <a:p>
            <a:pPr lvl="1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5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Species Currently Archived on the NDACC Database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787208" cy="5069160"/>
          </a:xfrm>
        </p:spPr>
        <p:txBody>
          <a:bodyPr>
            <a:noAutofit/>
          </a:bodyPr>
          <a:lstStyle/>
          <a:p>
            <a:r>
              <a:rPr lang="en-CA" sz="1800" dirty="0" smtClean="0"/>
              <a:t>Eureka:</a:t>
            </a:r>
          </a:p>
          <a:p>
            <a:endParaRPr lang="en-CA" sz="1800" dirty="0" smtClean="0"/>
          </a:p>
          <a:p>
            <a:endParaRPr lang="en-CA" sz="1800" dirty="0" smtClean="0"/>
          </a:p>
          <a:p>
            <a:endParaRPr lang="en-CA" sz="1800" dirty="0"/>
          </a:p>
          <a:p>
            <a:endParaRPr lang="en-CA" sz="1800" dirty="0" smtClean="0"/>
          </a:p>
          <a:p>
            <a:endParaRPr lang="en-CA" sz="1800" dirty="0" smtClean="0"/>
          </a:p>
          <a:p>
            <a:r>
              <a:rPr lang="en-CA" sz="1800" dirty="0" smtClean="0"/>
              <a:t>Toronto</a:t>
            </a:r>
          </a:p>
          <a:p>
            <a:endParaRPr lang="en-CA" sz="1800" dirty="0"/>
          </a:p>
          <a:p>
            <a:endParaRPr lang="en-CA" sz="1800" dirty="0" smtClean="0"/>
          </a:p>
          <a:p>
            <a:pPr marL="114300" indent="0">
              <a:buNone/>
            </a:pPr>
            <a:endParaRPr lang="en-CA" sz="1800" dirty="0"/>
          </a:p>
          <a:p>
            <a:r>
              <a:rPr lang="en-CA" sz="1800" dirty="0" smtClean="0"/>
              <a:t>Archived </a:t>
            </a:r>
            <a:r>
              <a:rPr lang="en-CA" sz="1800" dirty="0"/>
              <a:t>in </a:t>
            </a:r>
            <a:r>
              <a:rPr lang="en-CA" sz="1800" dirty="0" smtClean="0"/>
              <a:t>NASA Ames </a:t>
            </a:r>
            <a:r>
              <a:rPr lang="en-CA" sz="1800" dirty="0"/>
              <a:t>format </a:t>
            </a:r>
            <a:r>
              <a:rPr lang="en-CA" sz="1800" dirty="0" smtClean="0"/>
              <a:t>(archived data uses </a:t>
            </a:r>
            <a:r>
              <a:rPr lang="en-CA" sz="1800" dirty="0"/>
              <a:t>old a </a:t>
            </a:r>
            <a:r>
              <a:rPr lang="en-CA" sz="1800" dirty="0" smtClean="0"/>
              <a:t>priori profiles, not WACCM and not necessarily the IRWG-recommended </a:t>
            </a:r>
            <a:r>
              <a:rPr lang="en-CA" sz="1800" dirty="0" err="1" smtClean="0"/>
              <a:t>microwindows</a:t>
            </a:r>
            <a:r>
              <a:rPr lang="en-CA" sz="1800" dirty="0" smtClean="0"/>
              <a:t>)</a:t>
            </a:r>
            <a:endParaRPr lang="en-CA" sz="1800" dirty="0"/>
          </a:p>
          <a:p>
            <a:r>
              <a:rPr lang="en-CA" sz="1800" dirty="0" smtClean="0"/>
              <a:t>Plan to </a:t>
            </a:r>
            <a:r>
              <a:rPr lang="en-CA" sz="1800" dirty="0"/>
              <a:t>move to </a:t>
            </a:r>
            <a:r>
              <a:rPr lang="en-CA" sz="1800" dirty="0" smtClean="0"/>
              <a:t>HDF with full </a:t>
            </a:r>
            <a:r>
              <a:rPr lang="en-CA" sz="1800" dirty="0" err="1" smtClean="0"/>
              <a:t>reproccessing</a:t>
            </a:r>
            <a:r>
              <a:rPr lang="en-CA" sz="1800" dirty="0" smtClean="0"/>
              <a:t> of both datasets</a:t>
            </a:r>
          </a:p>
          <a:p>
            <a:r>
              <a:rPr lang="en-CA" sz="1800" dirty="0" smtClean="0"/>
              <a:t>*We have acquired all Eureka </a:t>
            </a:r>
            <a:r>
              <a:rPr lang="en-CA" sz="1800" dirty="0" err="1" smtClean="0"/>
              <a:t>Bomem</a:t>
            </a:r>
            <a:r>
              <a:rPr lang="en-CA" sz="1800" dirty="0" smtClean="0"/>
              <a:t> DA8 spectra from Environment Canada and have begun to reanalyze with SFIT2/4 using the same retrieval parameters as used for the Eureka </a:t>
            </a:r>
            <a:r>
              <a:rPr lang="en-CA" sz="1800" dirty="0" err="1" smtClean="0"/>
              <a:t>Bruker</a:t>
            </a:r>
            <a:r>
              <a:rPr lang="en-CA" sz="1800" dirty="0" smtClean="0"/>
              <a:t> 125HR (Pierre)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89997298"/>
              </p:ext>
            </p:extLst>
          </p:nvPr>
        </p:nvGraphicFramePr>
        <p:xfrm>
          <a:off x="683568" y="2026920"/>
          <a:ext cx="7416824" cy="1402080"/>
        </p:xfrm>
        <a:graphic>
          <a:graphicData uri="http://schemas.openxmlformats.org/drawingml/2006/table">
            <a:tbl>
              <a:tblPr/>
              <a:tblGrid>
                <a:gridCol w="5472608"/>
                <a:gridCol w="1080120"/>
                <a:gridCol w="864096"/>
              </a:tblGrid>
              <a:tr h="0">
                <a:tc>
                  <a:txBody>
                    <a:bodyPr/>
                    <a:lstStyle/>
                    <a:p>
                      <a:r>
                        <a:rPr lang="pt-BR" sz="1800" dirty="0" smtClean="0">
                          <a:effectLst/>
                          <a:latin typeface="+mn-lt"/>
                        </a:rPr>
                        <a:t>Total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 and Partial 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Columns: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  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CH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4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, CO, 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ClONO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, 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HCl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, 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/>
                      </a:r>
                      <a:br>
                        <a:rPr lang="pt-BR" sz="1800" dirty="0" smtClean="0">
                          <a:effectLst/>
                          <a:latin typeface="+mn-lt"/>
                        </a:rPr>
                      </a:br>
                      <a:r>
                        <a:rPr lang="pt-BR" sz="1800" dirty="0" smtClean="0">
                          <a:effectLst/>
                          <a:latin typeface="+mn-lt"/>
                        </a:rPr>
                        <a:t>HF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, HNO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3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, N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O, O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3</a:t>
                      </a:r>
                      <a:endParaRPr lang="pt-BR" sz="1800" dirty="0">
                        <a:effectLst/>
                        <a:latin typeface="+mn-lt"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 err="1">
                          <a:effectLst/>
                          <a:latin typeface="+mn-lt"/>
                        </a:rPr>
                        <a:t>Bruker</a:t>
                      </a:r>
                      <a:r>
                        <a:rPr lang="en-CA" sz="1800" dirty="0">
                          <a:effectLst/>
                          <a:latin typeface="+mn-lt"/>
                        </a:rPr>
                        <a:t> 125HR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effectLst/>
                          <a:latin typeface="+mn-lt"/>
                        </a:rPr>
                        <a:t>2006 - 2011</a:t>
                      </a:r>
                      <a:endParaRPr lang="en-CA" sz="1800" dirty="0">
                        <a:effectLst/>
                        <a:latin typeface="+mn-lt"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pt-BR" sz="1800" dirty="0" smtClean="0">
                          <a:effectLst/>
                          <a:latin typeface="+mn-lt"/>
                        </a:rPr>
                        <a:t>Total colums: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  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HCl, HF, CH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4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, N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O, O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, HNO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 ClONO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, NO, NO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, ClO, COF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   (analyzed with SFIT1 by Hans Fast)</a:t>
                      </a:r>
                      <a:endParaRPr lang="pt-BR" sz="1800" dirty="0">
                        <a:effectLst/>
                        <a:latin typeface="+mn-lt"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>
                          <a:effectLst/>
                          <a:latin typeface="+mn-lt"/>
                        </a:rPr>
                        <a:t>*</a:t>
                      </a:r>
                      <a:r>
                        <a:rPr lang="en-CA" sz="1800" dirty="0" err="1" smtClean="0">
                          <a:effectLst/>
                          <a:latin typeface="+mn-lt"/>
                        </a:rPr>
                        <a:t>Bomem</a:t>
                      </a:r>
                      <a:r>
                        <a:rPr lang="en-CA" sz="1800" dirty="0" smtClean="0">
                          <a:effectLst/>
                          <a:latin typeface="+mn-lt"/>
                        </a:rPr>
                        <a:t> DA8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effectLst/>
                          <a:latin typeface="+mn-lt"/>
                        </a:rPr>
                        <a:t>1996-2006</a:t>
                      </a:r>
                      <a:endParaRPr lang="en-CA" sz="1800" dirty="0">
                        <a:effectLst/>
                        <a:latin typeface="+mn-lt"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8820728"/>
              </p:ext>
            </p:extLst>
          </p:nvPr>
        </p:nvGraphicFramePr>
        <p:xfrm>
          <a:off x="683568" y="4005064"/>
          <a:ext cx="7416823" cy="701040"/>
        </p:xfrm>
        <a:graphic>
          <a:graphicData uri="http://schemas.openxmlformats.org/drawingml/2006/table">
            <a:tbl>
              <a:tblPr/>
              <a:tblGrid>
                <a:gridCol w="5472608"/>
                <a:gridCol w="1008112"/>
                <a:gridCol w="936103"/>
              </a:tblGrid>
              <a:tr h="0">
                <a:tc>
                  <a:txBody>
                    <a:bodyPr/>
                    <a:lstStyle/>
                    <a:p>
                      <a:r>
                        <a:rPr lang="pt-BR" sz="1800" dirty="0">
                          <a:effectLst/>
                          <a:latin typeface="+mn-lt"/>
                        </a:rPr>
                        <a:t>Total </a:t>
                      </a:r>
                      <a:r>
                        <a:rPr lang="pt-BR" sz="1800" baseline="0" dirty="0" smtClean="0">
                          <a:effectLst/>
                          <a:latin typeface="+mn-lt"/>
                        </a:rPr>
                        <a:t>and Partial </a:t>
                      </a:r>
                      <a:r>
                        <a:rPr lang="pt-BR" sz="1800" dirty="0" smtClean="0">
                          <a:effectLst/>
                          <a:latin typeface="+mn-lt"/>
                        </a:rPr>
                        <a:t>Columns: CH</a:t>
                      </a:r>
                      <a:r>
                        <a:rPr lang="pt-BR" sz="1800" baseline="-25000" dirty="0" smtClean="0">
                          <a:effectLst/>
                          <a:latin typeface="+mn-lt"/>
                        </a:rPr>
                        <a:t>4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, HCl, HF, N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O, NO, NO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2</a:t>
                      </a:r>
                      <a:r>
                        <a:rPr lang="pt-BR" sz="1800" dirty="0">
                          <a:effectLst/>
                          <a:latin typeface="+mn-lt"/>
                        </a:rPr>
                        <a:t>, O</a:t>
                      </a:r>
                      <a:r>
                        <a:rPr lang="pt-BR" sz="1800" baseline="-25000" dirty="0">
                          <a:effectLst/>
                          <a:latin typeface="+mn-lt"/>
                        </a:rPr>
                        <a:t>3</a:t>
                      </a:r>
                      <a:endParaRPr lang="pt-BR" sz="1800" dirty="0">
                        <a:effectLst/>
                        <a:latin typeface="+mn-lt"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 err="1">
                          <a:effectLst/>
                          <a:latin typeface="+mn-lt"/>
                        </a:rPr>
                        <a:t>Bomem</a:t>
                      </a:r>
                      <a:r>
                        <a:rPr lang="en-CA" sz="1800" dirty="0">
                          <a:effectLst/>
                          <a:latin typeface="+mn-lt"/>
                        </a:rPr>
                        <a:t> DA8</a:t>
                      </a: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 smtClean="0">
                          <a:effectLst/>
                          <a:latin typeface="+mn-lt"/>
                        </a:rPr>
                        <a:t>2001 - 2009</a:t>
                      </a:r>
                      <a:endParaRPr lang="en-CA" sz="1800" dirty="0">
                        <a:effectLst/>
                        <a:latin typeface="+mn-lt"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7E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3545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Work in Progress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620000" cy="5060032"/>
          </a:xfrm>
        </p:spPr>
        <p:txBody>
          <a:bodyPr>
            <a:normAutofit fontScale="92500"/>
          </a:bodyPr>
          <a:lstStyle/>
          <a:p>
            <a:pPr marL="88900" indent="0">
              <a:buNone/>
            </a:pPr>
            <a:r>
              <a:rPr lang="en-CA" dirty="0" smtClean="0"/>
              <a:t>We have done a lot of work implementing and testing the retrieval parameters recommended by the IRWG:</a:t>
            </a:r>
          </a:p>
          <a:p>
            <a:r>
              <a:rPr lang="en-CA" dirty="0" smtClean="0"/>
              <a:t>Eureka:</a:t>
            </a:r>
          </a:p>
          <a:p>
            <a:pPr lvl="1" algn="just"/>
            <a:r>
              <a:rPr lang="en-CA" dirty="0" smtClean="0"/>
              <a:t>CO, C</a:t>
            </a:r>
            <a:r>
              <a:rPr lang="en-CA" baseline="-25000" dirty="0" smtClean="0"/>
              <a:t>2</a:t>
            </a:r>
            <a:r>
              <a:rPr lang="en-CA" dirty="0" smtClean="0"/>
              <a:t>H</a:t>
            </a:r>
            <a:r>
              <a:rPr lang="en-CA" baseline="-25000" dirty="0" smtClean="0"/>
              <a:t>6</a:t>
            </a:r>
            <a:r>
              <a:rPr lang="en-CA" dirty="0" smtClean="0"/>
              <a:t>, HCN, CH</a:t>
            </a:r>
            <a:r>
              <a:rPr lang="en-CA" baseline="-25000" dirty="0" smtClean="0"/>
              <a:t>4</a:t>
            </a:r>
            <a:r>
              <a:rPr lang="en-CA" dirty="0" smtClean="0"/>
              <a:t>, and O</a:t>
            </a:r>
            <a:r>
              <a:rPr lang="en-CA" baseline="-25000" dirty="0" smtClean="0"/>
              <a:t>3</a:t>
            </a:r>
            <a:r>
              <a:rPr lang="en-CA" dirty="0" smtClean="0"/>
              <a:t> retrieved for all years with IRWG </a:t>
            </a:r>
            <a:r>
              <a:rPr lang="en-CA" dirty="0" err="1" smtClean="0"/>
              <a:t>microwindows</a:t>
            </a:r>
            <a:r>
              <a:rPr lang="en-CA" dirty="0" smtClean="0"/>
              <a:t> and WACCM a priori information, and error analysis performed (Camille)</a:t>
            </a:r>
          </a:p>
          <a:p>
            <a:pPr lvl="1" algn="just"/>
            <a:r>
              <a:rPr lang="en-CA" dirty="0" err="1" smtClean="0"/>
              <a:t>HCl</a:t>
            </a:r>
            <a:r>
              <a:rPr lang="en-CA" dirty="0" smtClean="0"/>
              <a:t>, HNO</a:t>
            </a:r>
            <a:r>
              <a:rPr lang="en-CA" baseline="-25000" dirty="0" smtClean="0"/>
              <a:t>3</a:t>
            </a:r>
            <a:r>
              <a:rPr lang="en-CA" dirty="0" smtClean="0"/>
              <a:t>, HF, ClONO</a:t>
            </a:r>
            <a:r>
              <a:rPr lang="en-CA" baseline="-25000" dirty="0" smtClean="0"/>
              <a:t>2</a:t>
            </a:r>
            <a:r>
              <a:rPr lang="en-CA" dirty="0" smtClean="0"/>
              <a:t>, and N</a:t>
            </a:r>
            <a:r>
              <a:rPr lang="en-CA" baseline="-25000" dirty="0" smtClean="0"/>
              <a:t>2</a:t>
            </a:r>
            <a:r>
              <a:rPr lang="en-CA" dirty="0" smtClean="0"/>
              <a:t>O retrieved for 1 year without error analysis to evaluate the new strategy (</a:t>
            </a:r>
            <a:r>
              <a:rPr lang="en-CA" dirty="0" err="1" smtClean="0"/>
              <a:t>Rodica</a:t>
            </a:r>
            <a:r>
              <a:rPr lang="en-CA" dirty="0" smtClean="0"/>
              <a:t>)</a:t>
            </a:r>
          </a:p>
          <a:p>
            <a:r>
              <a:rPr lang="en-CA" dirty="0" smtClean="0"/>
              <a:t>Toronto:</a:t>
            </a:r>
          </a:p>
          <a:p>
            <a:pPr lvl="1" algn="just"/>
            <a:r>
              <a:rPr lang="en-CA" dirty="0" smtClean="0"/>
              <a:t>N</a:t>
            </a:r>
            <a:r>
              <a:rPr lang="en-CA" baseline="-25000" dirty="0" smtClean="0"/>
              <a:t>2</a:t>
            </a:r>
            <a:r>
              <a:rPr lang="en-CA" dirty="0" smtClean="0"/>
              <a:t>O, CO, C</a:t>
            </a:r>
            <a:r>
              <a:rPr lang="en-CA" baseline="-25000" dirty="0" smtClean="0"/>
              <a:t>2</a:t>
            </a:r>
            <a:r>
              <a:rPr lang="en-CA" dirty="0" smtClean="0"/>
              <a:t>H</a:t>
            </a:r>
            <a:r>
              <a:rPr lang="en-CA" baseline="-25000" dirty="0" smtClean="0"/>
              <a:t>6</a:t>
            </a:r>
            <a:r>
              <a:rPr lang="en-CA" dirty="0" smtClean="0"/>
              <a:t>, CH</a:t>
            </a:r>
            <a:r>
              <a:rPr lang="en-CA" baseline="-25000" dirty="0" smtClean="0"/>
              <a:t>4</a:t>
            </a:r>
            <a:r>
              <a:rPr lang="en-CA" dirty="0" smtClean="0"/>
              <a:t>, O</a:t>
            </a:r>
            <a:r>
              <a:rPr lang="en-CA" baseline="-25000" dirty="0" smtClean="0"/>
              <a:t>3</a:t>
            </a:r>
            <a:r>
              <a:rPr lang="en-CA" dirty="0" smtClean="0"/>
              <a:t>, </a:t>
            </a:r>
            <a:r>
              <a:rPr lang="en-CA" dirty="0" err="1" smtClean="0"/>
              <a:t>HCl</a:t>
            </a:r>
            <a:r>
              <a:rPr lang="en-CA" dirty="0" smtClean="0"/>
              <a:t>, and HF retrieved for all years with IRWG </a:t>
            </a:r>
            <a:r>
              <a:rPr lang="en-CA" dirty="0" err="1" smtClean="0"/>
              <a:t>microwindows</a:t>
            </a:r>
            <a:r>
              <a:rPr lang="en-CA" dirty="0" smtClean="0"/>
              <a:t> and WACCM a priori information, and error analysis performed (Cyndi)</a:t>
            </a:r>
          </a:p>
          <a:p>
            <a:pPr lvl="1" algn="just"/>
            <a:r>
              <a:rPr lang="en-CA" dirty="0" smtClean="0"/>
              <a:t>HCN retrieved with new strategy (different a priori profile and different 3</a:t>
            </a:r>
            <a:r>
              <a:rPr lang="en-CA" baseline="30000" dirty="0" smtClean="0"/>
              <a:t>rd</a:t>
            </a:r>
            <a:r>
              <a:rPr lang="en-CA" dirty="0" smtClean="0"/>
              <a:t> MW) for all years without error analysis (Cyndi)</a:t>
            </a:r>
          </a:p>
          <a:p>
            <a:r>
              <a:rPr lang="en-CA" dirty="0" smtClean="0"/>
              <a:t>Need to complete reanalysis of datasets, convert to HDF and archive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65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File Conversion for Spectra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7848872" cy="4968552"/>
          </a:xfrm>
        </p:spPr>
        <p:txBody>
          <a:bodyPr>
            <a:noAutofit/>
          </a:bodyPr>
          <a:lstStyle/>
          <a:p>
            <a:r>
              <a:rPr lang="en-CA" sz="2000" dirty="0" smtClean="0"/>
              <a:t>Eureka: </a:t>
            </a:r>
          </a:p>
          <a:p>
            <a:pPr lvl="1"/>
            <a:r>
              <a:rPr lang="en-CA" dirty="0" smtClean="0"/>
              <a:t>For 125HR:  IDL functions and DOS executables* to convert OPUS format spectra (.0, .1, …) to a binary file (.BNR) and metadata file (.</a:t>
            </a:r>
            <a:r>
              <a:rPr lang="en-CA" dirty="0" err="1" smtClean="0"/>
              <a:t>mdb</a:t>
            </a:r>
            <a:r>
              <a:rPr lang="en-CA" dirty="0" smtClean="0"/>
              <a:t>)</a:t>
            </a:r>
          </a:p>
          <a:p>
            <a:pPr lvl="1"/>
            <a:r>
              <a:rPr lang="en-CA" dirty="0" smtClean="0"/>
              <a:t>For DA8 historical dataset:  have new python2 program (spc_convert2.py) to read the binary GRAMS .SPC files.  Testing the option to read older </a:t>
            </a:r>
            <a:r>
              <a:rPr lang="en-CA" dirty="0" err="1" smtClean="0"/>
              <a:t>labcalc</a:t>
            </a:r>
            <a:r>
              <a:rPr lang="en-CA" dirty="0" smtClean="0"/>
              <a:t> .SPC files</a:t>
            </a:r>
          </a:p>
          <a:p>
            <a:endParaRPr lang="en-CA" sz="1600" dirty="0" smtClean="0"/>
          </a:p>
          <a:p>
            <a:r>
              <a:rPr lang="en-CA" sz="2000" dirty="0" smtClean="0"/>
              <a:t>Toronto:</a:t>
            </a:r>
          </a:p>
          <a:p>
            <a:pPr lvl="1"/>
            <a:r>
              <a:rPr lang="en-CA" dirty="0" err="1" smtClean="0"/>
              <a:t>Matlab</a:t>
            </a:r>
            <a:r>
              <a:rPr lang="en-CA" dirty="0" smtClean="0"/>
              <a:t> functions &amp; DOS executables* to convert </a:t>
            </a:r>
            <a:r>
              <a:rPr lang="en-CA" dirty="0" err="1" smtClean="0"/>
              <a:t>Bomem</a:t>
            </a:r>
            <a:r>
              <a:rPr lang="en-CA" dirty="0" smtClean="0"/>
              <a:t> DA8 files (.SPC) to binary files (.BNR) and calculate SZAs </a:t>
            </a:r>
          </a:p>
          <a:p>
            <a:pPr lvl="1"/>
            <a:endParaRPr lang="en-CA" sz="1600" dirty="0" smtClean="0"/>
          </a:p>
          <a:p>
            <a:pPr marL="411480" lvl="1" indent="0">
              <a:buNone/>
            </a:pPr>
            <a:r>
              <a:rPr lang="en-CA" dirty="0" smtClean="0"/>
              <a:t>*sun_moon.exe, specinfo.exe, opu2sfit.exe</a:t>
            </a:r>
          </a:p>
          <a:p>
            <a:pPr marL="411480" lvl="1" indent="0">
              <a:buNone/>
            </a:pPr>
            <a:r>
              <a:rPr lang="en-CA" dirty="0" smtClean="0"/>
              <a:t>Note: these executables only work on 32-bit computers. We have not been able to run the spectral conversion on 64-bit computers.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8384" y="3762250"/>
            <a:ext cx="7620000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237060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Temperature and </a:t>
            </a:r>
            <a:r>
              <a:rPr lang="en-CA" dirty="0" smtClean="0"/>
              <a:t>Pressure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Eureka</a:t>
            </a:r>
          </a:p>
          <a:p>
            <a:pPr lvl="1"/>
            <a:r>
              <a:rPr lang="en-CA" dirty="0" smtClean="0"/>
              <a:t>Linear interpolation of </a:t>
            </a:r>
            <a:r>
              <a:rPr lang="en-CA" dirty="0" err="1" smtClean="0"/>
              <a:t>radiosondes</a:t>
            </a:r>
            <a:r>
              <a:rPr lang="en-CA" dirty="0" smtClean="0"/>
              <a:t>  for z &lt; 35 km </a:t>
            </a:r>
          </a:p>
          <a:p>
            <a:pPr lvl="1"/>
            <a:r>
              <a:rPr lang="en-CA" dirty="0" smtClean="0"/>
              <a:t>NCEP  (everyday at noon) for 35 km &lt; z &lt; 50 km: reformatted with IDL code create_ncep.pro</a:t>
            </a:r>
          </a:p>
          <a:p>
            <a:pPr lvl="1"/>
            <a:r>
              <a:rPr lang="en-CA" dirty="0" smtClean="0"/>
              <a:t>MSIS (Mass Spectrometer Incoherent Scatter radar extended modes solar activity index) used for z &gt; 50 km</a:t>
            </a:r>
          </a:p>
          <a:p>
            <a:pPr lvl="1"/>
            <a:r>
              <a:rPr lang="en-CA" dirty="0" smtClean="0"/>
              <a:t>All meteorological data combined together using three MATLAB codes: </a:t>
            </a:r>
          </a:p>
          <a:p>
            <a:pPr lvl="1">
              <a:buNone/>
            </a:pPr>
            <a:r>
              <a:rPr lang="en-CA" dirty="0" smtClean="0"/>
              <a:t> 	 - CreateZPT_205_to61L_Becs.m</a:t>
            </a:r>
          </a:p>
          <a:p>
            <a:pPr marL="411480" lvl="1" indent="0">
              <a:buNone/>
            </a:pPr>
            <a:r>
              <a:rPr lang="en-CA" dirty="0" smtClean="0"/>
              <a:t>     - </a:t>
            </a:r>
            <a:r>
              <a:rPr lang="en-CA" dirty="0" err="1" smtClean="0"/>
              <a:t>CreateZPT_Becs.m</a:t>
            </a:r>
            <a:endParaRPr lang="en-CA" dirty="0" smtClean="0"/>
          </a:p>
          <a:p>
            <a:pPr marL="411480" lvl="1" indent="0">
              <a:buNone/>
            </a:pPr>
            <a:r>
              <a:rPr lang="en-CA" dirty="0" smtClean="0"/>
              <a:t>     - </a:t>
            </a:r>
            <a:r>
              <a:rPr lang="en-CA" dirty="0" err="1" smtClean="0"/>
              <a:t>CreateZPT_finalsub_Becs.m</a:t>
            </a:r>
            <a:endParaRPr lang="en-CA" dirty="0" smtClean="0"/>
          </a:p>
          <a:p>
            <a:endParaRPr lang="en-CA" sz="2400" dirty="0" smtClean="0"/>
          </a:p>
          <a:p>
            <a:r>
              <a:rPr lang="en-CA" sz="2400" dirty="0" smtClean="0"/>
              <a:t>Toronto</a:t>
            </a:r>
          </a:p>
          <a:p>
            <a:pPr lvl="1"/>
            <a:r>
              <a:rPr lang="en-CA" dirty="0" smtClean="0"/>
              <a:t>Goddard </a:t>
            </a:r>
            <a:r>
              <a:rPr lang="en-CA" dirty="0" err="1"/>
              <a:t>Automailer</a:t>
            </a:r>
            <a:r>
              <a:rPr lang="en-CA" dirty="0"/>
              <a:t> </a:t>
            </a:r>
            <a:r>
              <a:rPr lang="en-CA" dirty="0" smtClean="0"/>
              <a:t>to </a:t>
            </a:r>
            <a:r>
              <a:rPr lang="en-CA" dirty="0"/>
              <a:t>get the </a:t>
            </a:r>
            <a:r>
              <a:rPr lang="en-CA" dirty="0" smtClean="0"/>
              <a:t>Toronto temperature </a:t>
            </a:r>
            <a:r>
              <a:rPr lang="en-CA" dirty="0"/>
              <a:t>and pressure from </a:t>
            </a:r>
            <a:r>
              <a:rPr lang="en-CA" dirty="0" smtClean="0"/>
              <a:t>NCEP and </a:t>
            </a:r>
            <a:r>
              <a:rPr lang="en-CA" dirty="0" err="1" smtClean="0"/>
              <a:t>Matlab</a:t>
            </a:r>
            <a:r>
              <a:rPr lang="en-CA" dirty="0" smtClean="0"/>
              <a:t> function (makezpt_v2.m) to add WACCM T and P for z &gt; 50 km, and convert </a:t>
            </a:r>
            <a:r>
              <a:rPr lang="en-CA" dirty="0"/>
              <a:t>to </a:t>
            </a:r>
            <a:r>
              <a:rPr lang="en-CA" dirty="0" err="1"/>
              <a:t>zpt</a:t>
            </a:r>
            <a:r>
              <a:rPr lang="en-CA" dirty="0"/>
              <a:t> files. 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141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Zephyr2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Zephyr2 to organize and automate </a:t>
            </a:r>
            <a:r>
              <a:rPr lang="en-CA" dirty="0" smtClean="0"/>
              <a:t>SFIT2 v3.94 </a:t>
            </a:r>
            <a:r>
              <a:rPr lang="en-CA" dirty="0"/>
              <a:t>analysis and internally runs fitman2, based on </a:t>
            </a:r>
            <a:r>
              <a:rPr lang="en-CA" dirty="0" err="1"/>
              <a:t>fitman</a:t>
            </a:r>
            <a:r>
              <a:rPr lang="en-CA" dirty="0"/>
              <a:t> by Paul Johnson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84643444"/>
              </p:ext>
            </p:extLst>
          </p:nvPr>
        </p:nvGraphicFramePr>
        <p:xfrm>
          <a:off x="1331640" y="2348880"/>
          <a:ext cx="5760640" cy="4303950"/>
        </p:xfrm>
        <a:graphic>
          <a:graphicData uri="http://schemas.openxmlformats.org/presentationml/2006/ole">
            <p:oleObj spid="_x0000_s4102" name="Slide" r:id="rId3" imgW="4571323" imgH="3428148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71999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72845768"/>
              </p:ext>
            </p:extLst>
          </p:nvPr>
        </p:nvGraphicFramePr>
        <p:xfrm>
          <a:off x="107504" y="620688"/>
          <a:ext cx="8136904" cy="5804400"/>
        </p:xfrm>
        <a:graphic>
          <a:graphicData uri="http://schemas.openxmlformats.org/presentationml/2006/ole">
            <p:oleObj spid="_x0000_s3078" name="Slide" r:id="rId3" imgW="4632325" imgH="3471863" progId="PowerPoint.Slide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0791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51" y="4284"/>
            <a:ext cx="9116698" cy="6849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620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506</TotalTime>
  <Words>1038</Words>
  <Application>Microsoft Office PowerPoint</Application>
  <PresentationFormat>On-screen Show (4:3)</PresentationFormat>
  <Paragraphs>170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Adjacency</vt:lpstr>
      <vt:lpstr>Slide</vt:lpstr>
      <vt:lpstr>Retrievals at U of T: Toronto and Eureka Stations</vt:lpstr>
      <vt:lpstr>Overview</vt:lpstr>
      <vt:lpstr>Species Currently Archived on the NDACC Database</vt:lpstr>
      <vt:lpstr>Work in Progress</vt:lpstr>
      <vt:lpstr>File Conversion for Spectra</vt:lpstr>
      <vt:lpstr>Temperature and Pressure</vt:lpstr>
      <vt:lpstr>Zephyr2</vt:lpstr>
      <vt:lpstr>Slide 8</vt:lpstr>
      <vt:lpstr>Slide 9</vt:lpstr>
      <vt:lpstr>Batch Runs</vt:lpstr>
      <vt:lpstr>Output and Plotting</vt:lpstr>
      <vt:lpstr>Error Analysis</vt:lpstr>
      <vt:lpstr>Error Analysis</vt:lpstr>
      <vt:lpstr>Future Work / Needs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Retrivals at U of T</dc:title>
  <dc:creator>catris</dc:creator>
  <cp:lastModifiedBy>Kimberly Strong</cp:lastModifiedBy>
  <cp:revision>52</cp:revision>
  <cp:lastPrinted>2012-11-12T18:37:42Z</cp:lastPrinted>
  <dcterms:created xsi:type="dcterms:W3CDTF">2012-11-08T19:56:33Z</dcterms:created>
  <dcterms:modified xsi:type="dcterms:W3CDTF">2012-11-15T02:33:03Z</dcterms:modified>
</cp:coreProperties>
</file>