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5" r:id="rId2"/>
    <p:sldId id="266" r:id="rId3"/>
    <p:sldId id="257" r:id="rId4"/>
    <p:sldId id="263" r:id="rId5"/>
    <p:sldId id="256" r:id="rId6"/>
    <p:sldId id="259" r:id="rId7"/>
    <p:sldId id="260" r:id="rId8"/>
    <p:sldId id="264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10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1" d="100"/>
        <a:sy n="14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t>Dec/19/2012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282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t>Dec/19/2012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889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t>Dec/19/2012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858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t>Dec/19/2012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654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t>Dec/19/2012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909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t>Dec/19/2012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66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t>Dec/19/2012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073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t>Dec/19/2012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554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t>Dec/19/2012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889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t>Dec/19/2012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15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79989-14C7-5D4B-81A6-C59ACBBA415D}" type="datetimeFigureOut">
              <a:rPr lang="en-US" smtClean="0"/>
              <a:t>Dec/19/2012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4443C-B6DD-A54A-A22F-53300DFA0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344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79989-14C7-5D4B-81A6-C59ACBBA415D}" type="datetimeFigureOut">
              <a:rPr lang="en-US" smtClean="0"/>
              <a:t>Dec/19/2012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4443C-B6DD-A54A-A22F-53300DFA02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310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4760"/>
            <a:ext cx="8229600" cy="511556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Relies heavily on shell scripts (</a:t>
            </a:r>
            <a:r>
              <a:rPr lang="en-US" dirty="0" err="1" smtClean="0"/>
              <a:t>korn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Always has been </a:t>
            </a:r>
            <a:r>
              <a:rPr lang="en-US" dirty="0" err="1" smtClean="0"/>
              <a:t>unix</a:t>
            </a:r>
            <a:r>
              <a:rPr lang="en-US" dirty="0" smtClean="0"/>
              <a:t> based</a:t>
            </a:r>
          </a:p>
          <a:p>
            <a:pPr lvl="1"/>
            <a:r>
              <a:rPr lang="en-US" dirty="0" smtClean="0"/>
              <a:t>Uses standard utilities: </a:t>
            </a:r>
            <a:r>
              <a:rPr lang="en-US" dirty="0" err="1" smtClean="0"/>
              <a:t>sed</a:t>
            </a:r>
            <a:r>
              <a:rPr lang="en-US" dirty="0" smtClean="0"/>
              <a:t>, </a:t>
            </a:r>
            <a:r>
              <a:rPr lang="en-US" dirty="0" err="1" smtClean="0"/>
              <a:t>tr</a:t>
            </a:r>
            <a:r>
              <a:rPr lang="en-US" dirty="0" smtClean="0"/>
              <a:t>, head, tail, </a:t>
            </a:r>
            <a:r>
              <a:rPr lang="en-US" dirty="0" err="1" smtClean="0"/>
              <a:t>grep</a:t>
            </a:r>
            <a:r>
              <a:rPr lang="en-US" dirty="0" smtClean="0"/>
              <a:t>…</a:t>
            </a:r>
          </a:p>
          <a:p>
            <a:pPr lvl="1"/>
            <a:r>
              <a:rPr lang="en-US" dirty="0" smtClean="0"/>
              <a:t>Uses nested scripts : </a:t>
            </a:r>
          </a:p>
          <a:p>
            <a:pPr lvl="2"/>
            <a:r>
              <a:rPr lang="en-US" dirty="0" smtClean="0"/>
              <a:t>run 1 retrieval to multiple years &amp; gases with same scripts &amp; naming conventions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Uses C &amp; FORTRAN codes to prep spectra</a:t>
            </a:r>
          </a:p>
          <a:p>
            <a:pPr lvl="1"/>
            <a:r>
              <a:rPr lang="en-US" dirty="0" err="1" smtClean="0"/>
              <a:t>ckopus.c</a:t>
            </a:r>
            <a:r>
              <a:rPr lang="en-US" dirty="0" smtClean="0"/>
              <a:t> – converts opus to .</a:t>
            </a:r>
            <a:r>
              <a:rPr lang="en-US" sz="2700" dirty="0" err="1" smtClean="0"/>
              <a:t>bnr</a:t>
            </a:r>
            <a:r>
              <a:rPr lang="en-US" sz="2700" dirty="0" smtClean="0"/>
              <a:t> (simple intermediate binary spectra file)</a:t>
            </a:r>
            <a:endParaRPr lang="en-US" sz="2700" dirty="0"/>
          </a:p>
          <a:p>
            <a:pPr lvl="2"/>
            <a:r>
              <a:rPr lang="en-US" dirty="0" smtClean="0"/>
              <a:t>Calculates SZA, radius of earth, FOV …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pecasc6.f90 – converts .</a:t>
            </a:r>
            <a:r>
              <a:rPr lang="en-US" dirty="0" err="1" smtClean="0"/>
              <a:t>bnr</a:t>
            </a:r>
            <a:r>
              <a:rPr lang="en-US" dirty="0" smtClean="0"/>
              <a:t> to t15asc (for </a:t>
            </a:r>
            <a:r>
              <a:rPr lang="en-US" dirty="0" err="1" smtClean="0"/>
              <a:t>sfit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Ratio with filter envelope, baseline correct, reduce resolution, </a:t>
            </a:r>
            <a:r>
              <a:rPr lang="en-US" dirty="0" err="1" smtClean="0"/>
              <a:t>zerofill</a:t>
            </a:r>
            <a:endParaRPr lang="en-US" dirty="0" smtClean="0"/>
          </a:p>
          <a:p>
            <a:pPr lvl="1"/>
            <a:r>
              <a:rPr lang="en-US" dirty="0" err="1" smtClean="0"/>
              <a:t>coad.c</a:t>
            </a:r>
            <a:r>
              <a:rPr lang="en-US" dirty="0" smtClean="0"/>
              <a:t> – averages multiple .</a:t>
            </a:r>
            <a:r>
              <a:rPr lang="en-US" dirty="0" err="1" smtClean="0"/>
              <a:t>bnr</a:t>
            </a:r>
            <a:r>
              <a:rPr lang="en-US" dirty="0" smtClean="0"/>
              <a:t> files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Uses IDL 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lotting (</a:t>
            </a:r>
            <a:r>
              <a:rPr lang="en-US" dirty="0" err="1" smtClean="0"/>
              <a:t>oex</a:t>
            </a:r>
            <a:r>
              <a:rPr lang="en-US" dirty="0" smtClean="0"/>
              <a:t>, </a:t>
            </a:r>
            <a:r>
              <a:rPr lang="en-US" dirty="0" err="1" smtClean="0"/>
              <a:t>cprf</a:t>
            </a:r>
            <a:r>
              <a:rPr lang="en-US" dirty="0" smtClean="0"/>
              <a:t>…)</a:t>
            </a:r>
          </a:p>
          <a:p>
            <a:pPr lvl="1"/>
            <a:r>
              <a:rPr lang="en-US" dirty="0" smtClean="0"/>
              <a:t>All error codes </a:t>
            </a:r>
          </a:p>
          <a:p>
            <a:pPr lvl="2"/>
            <a:r>
              <a:rPr lang="en-US" dirty="0" smtClean="0"/>
              <a:t>Perturbation codes </a:t>
            </a:r>
            <a:r>
              <a:rPr lang="en-US" dirty="0" err="1" smtClean="0"/>
              <a:t>dspec</a:t>
            </a:r>
            <a:r>
              <a:rPr lang="en-US" dirty="0" smtClean="0"/>
              <a:t>, </a:t>
            </a:r>
            <a:r>
              <a:rPr lang="en-US" dirty="0" err="1" smtClean="0"/>
              <a:t>dpoint</a:t>
            </a:r>
            <a:r>
              <a:rPr lang="en-US" dirty="0" smtClean="0"/>
              <a:t>…</a:t>
            </a:r>
          </a:p>
          <a:p>
            <a:pPr lvl="2"/>
            <a:r>
              <a:rPr lang="en-US" dirty="0" err="1" smtClean="0"/>
              <a:t>Errorcalc</a:t>
            </a:r>
            <a:r>
              <a:rPr lang="en-US" dirty="0" smtClean="0"/>
              <a:t> – combines perturbation output with each retrieval data structure</a:t>
            </a:r>
          </a:p>
          <a:p>
            <a:pPr lvl="2"/>
            <a:r>
              <a:rPr lang="en-US" dirty="0" smtClean="0"/>
              <a:t>Idlcr8hdf from AVDC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79120" y="435094"/>
            <a:ext cx="7955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/>
              <a:t>Existing </a:t>
            </a:r>
            <a:r>
              <a:rPr lang="en-US" sz="2400" u="sng" dirty="0"/>
              <a:t>NCAR </a:t>
            </a:r>
            <a:r>
              <a:rPr lang="en-US" sz="2400" u="sng" dirty="0" smtClean="0"/>
              <a:t>Retrieval Processing </a:t>
            </a:r>
            <a:r>
              <a:rPr lang="en-US" sz="2400" u="sng" dirty="0"/>
              <a:t>for MLO &amp; </a:t>
            </a:r>
            <a:r>
              <a:rPr lang="en-US" sz="2400" u="sng" dirty="0" smtClean="0"/>
              <a:t>TAB at a Glance</a:t>
            </a:r>
            <a:endParaRPr lang="en-US" sz="2400" u="sng" dirty="0"/>
          </a:p>
        </p:txBody>
      </p:sp>
    </p:spTree>
    <p:extLst>
      <p:ext uri="{BB962C8B-B14F-4D97-AF65-F5344CB8AC3E}">
        <p14:creationId xmlns:p14="http://schemas.microsoft.com/office/powerpoint/2010/main" val="3600656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cument 4"/>
          <p:cNvSpPr/>
          <p:nvPr/>
        </p:nvSpPr>
        <p:spPr>
          <a:xfrm>
            <a:off x="241300" y="976885"/>
            <a:ext cx="2908300" cy="3555999"/>
          </a:xfrm>
          <a:prstGeom prst="flowChart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For this Gas:</a:t>
            </a:r>
          </a:p>
          <a:p>
            <a:endParaRPr lang="en-US" sz="1400" dirty="0"/>
          </a:p>
          <a:p>
            <a:pPr marL="285750" indent="-285750">
              <a:buFont typeface="Arial"/>
              <a:buChar char="•"/>
            </a:pPr>
            <a:r>
              <a:rPr lang="en-US" dirty="0" err="1" smtClean="0">
                <a:solidFill>
                  <a:srgbClr val="C0504D"/>
                </a:solidFill>
              </a:rPr>
              <a:t>Mygas.sav</a:t>
            </a:r>
            <a:endParaRPr lang="en-US" dirty="0" smtClean="0">
              <a:solidFill>
                <a:srgbClr val="C0504D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400" dirty="0" err="1" smtClean="0"/>
              <a:t>Timeseries</a:t>
            </a:r>
            <a:r>
              <a:rPr lang="en-US" sz="1400" dirty="0" smtClean="0"/>
              <a:t> of retrieval data structures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>
                <a:solidFill>
                  <a:schemeClr val="accent2"/>
                </a:solidFill>
              </a:rPr>
              <a:t>Ran.covariance</a:t>
            </a:r>
            <a:endParaRPr lang="en-US" dirty="0">
              <a:solidFill>
                <a:schemeClr val="accent2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err="1" smtClean="0">
                <a:solidFill>
                  <a:srgbClr val="C0504D"/>
                </a:solidFill>
              </a:rPr>
              <a:t>Sys.covariance</a:t>
            </a:r>
            <a:endParaRPr lang="en-US" dirty="0">
              <a:solidFill>
                <a:srgbClr val="C0504D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err="1">
                <a:solidFill>
                  <a:srgbClr val="C0504D"/>
                </a:solidFill>
              </a:rPr>
              <a:t>Col_Ran.err</a:t>
            </a:r>
            <a:endParaRPr lang="en-US" dirty="0">
              <a:solidFill>
                <a:srgbClr val="C0504D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err="1">
                <a:solidFill>
                  <a:srgbClr val="C0504D"/>
                </a:solidFill>
              </a:rPr>
              <a:t>Col_Sys.err</a:t>
            </a:r>
            <a:endParaRPr lang="en-US" dirty="0">
              <a:solidFill>
                <a:srgbClr val="C0504D"/>
              </a:solidFill>
            </a:endParaRPr>
          </a:p>
        </p:txBody>
      </p:sp>
      <p:sp>
        <p:nvSpPr>
          <p:cNvPr id="6" name="Alternate Process 5"/>
          <p:cNvSpPr/>
          <p:nvPr/>
        </p:nvSpPr>
        <p:spPr>
          <a:xfrm>
            <a:off x="4345432" y="1065784"/>
            <a:ext cx="2184400" cy="812800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Makehdfdata.pro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>
          <a:xfrm>
            <a:off x="3278124" y="1229868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5421376" y="2025396"/>
            <a:ext cx="484632" cy="9784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cument 8"/>
          <p:cNvSpPr/>
          <p:nvPr/>
        </p:nvSpPr>
        <p:spPr>
          <a:xfrm>
            <a:off x="3721608" y="3161284"/>
            <a:ext cx="2184400" cy="612648"/>
          </a:xfrm>
          <a:prstGeom prst="flowChartDocument">
            <a:avLst/>
          </a:prstGeom>
          <a:solidFill>
            <a:schemeClr val="accent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Gas.year.Hdf.input</a:t>
            </a:r>
            <a:endParaRPr lang="en-US" dirty="0"/>
          </a:p>
        </p:txBody>
      </p:sp>
      <p:sp>
        <p:nvSpPr>
          <p:cNvPr id="10" name="Document 9"/>
          <p:cNvSpPr/>
          <p:nvPr/>
        </p:nvSpPr>
        <p:spPr>
          <a:xfrm>
            <a:off x="2438908" y="4755388"/>
            <a:ext cx="3467100" cy="612648"/>
          </a:xfrm>
          <a:prstGeom prst="flowChartDocument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tableattrvalue_03R005_idl.dat</a:t>
            </a:r>
          </a:p>
        </p:txBody>
      </p:sp>
      <p:sp>
        <p:nvSpPr>
          <p:cNvPr id="11" name="Document 10"/>
          <p:cNvSpPr/>
          <p:nvPr/>
        </p:nvSpPr>
        <p:spPr>
          <a:xfrm>
            <a:off x="3721608" y="3964940"/>
            <a:ext cx="2184400" cy="612648"/>
          </a:xfrm>
          <a:prstGeom prst="flowChartDocument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molec_mdata.meta</a:t>
            </a:r>
            <a:endParaRPr lang="en-US" dirty="0"/>
          </a:p>
        </p:txBody>
      </p:sp>
      <p:sp>
        <p:nvSpPr>
          <p:cNvPr id="12" name="Right Brace 11"/>
          <p:cNvSpPr/>
          <p:nvPr/>
        </p:nvSpPr>
        <p:spPr>
          <a:xfrm>
            <a:off x="6070600" y="3118104"/>
            <a:ext cx="320548" cy="2139696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lternate Process 12"/>
          <p:cNvSpPr/>
          <p:nvPr/>
        </p:nvSpPr>
        <p:spPr>
          <a:xfrm>
            <a:off x="6529832" y="3764788"/>
            <a:ext cx="2184400" cy="812800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Idlcr8hdf.pro</a:t>
            </a:r>
            <a:endParaRPr lang="en-US" dirty="0"/>
          </a:p>
        </p:txBody>
      </p:sp>
      <p:sp>
        <p:nvSpPr>
          <p:cNvPr id="14" name="Down Arrow 13"/>
          <p:cNvSpPr/>
          <p:nvPr/>
        </p:nvSpPr>
        <p:spPr>
          <a:xfrm>
            <a:off x="7797800" y="4724400"/>
            <a:ext cx="484632" cy="10668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cument 14"/>
          <p:cNvSpPr/>
          <p:nvPr/>
        </p:nvSpPr>
        <p:spPr>
          <a:xfrm>
            <a:off x="558800" y="5872988"/>
            <a:ext cx="8267700" cy="612648"/>
          </a:xfrm>
          <a:prstGeom prst="flowChartDocument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groundbased_ftir.o3_ncar002_mauna.loa.hi_19950827t163411z_19951230t175759z_001.hdf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1734205" y="193040"/>
            <a:ext cx="5687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HDF Archive Process: After </a:t>
            </a:r>
            <a:r>
              <a:rPr lang="en-US" sz="2400" u="sng" dirty="0"/>
              <a:t>r</a:t>
            </a:r>
            <a:r>
              <a:rPr lang="en-US" sz="2400" u="sng" dirty="0" smtClean="0"/>
              <a:t>etrievals to </a:t>
            </a:r>
            <a:r>
              <a:rPr lang="en-US" sz="2400" u="sng" dirty="0" smtClean="0"/>
              <a:t>HDF</a:t>
            </a:r>
            <a:endParaRPr lang="en-US" sz="2400" u="sng" dirty="0"/>
          </a:p>
        </p:txBody>
      </p:sp>
    </p:spTree>
    <p:extLst>
      <p:ext uri="{BB962C8B-B14F-4D97-AF65-F5344CB8AC3E}">
        <p14:creationId xmlns:p14="http://schemas.microsoft.com/office/powerpoint/2010/main" val="684891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4760"/>
            <a:ext cx="8229600" cy="503428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Need to improve/change</a:t>
            </a:r>
          </a:p>
          <a:p>
            <a:pPr lvl="1"/>
            <a:r>
              <a:rPr lang="en-US" dirty="0" smtClean="0"/>
              <a:t>Require error calculation for each retrieval</a:t>
            </a:r>
          </a:p>
          <a:p>
            <a:pPr lvl="1"/>
            <a:r>
              <a:rPr lang="en-US" dirty="0" smtClean="0"/>
              <a:t>Error processing still requires too much manual effort/intervention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Would like to improve/change</a:t>
            </a:r>
          </a:p>
          <a:p>
            <a:pPr lvl="1"/>
            <a:r>
              <a:rPr lang="en-US" dirty="0" smtClean="0"/>
              <a:t>Like to not build input for idlcr8hfd</a:t>
            </a:r>
          </a:p>
          <a:p>
            <a:pPr lvl="2"/>
            <a:r>
              <a:rPr lang="en-US" dirty="0" smtClean="0"/>
              <a:t>Incorporate into </a:t>
            </a:r>
            <a:r>
              <a:rPr lang="en-US" dirty="0" err="1" smtClean="0"/>
              <a:t>errorcalc</a:t>
            </a:r>
            <a:r>
              <a:rPr lang="en-US" dirty="0" smtClean="0"/>
              <a:t> program?</a:t>
            </a:r>
          </a:p>
          <a:p>
            <a:pPr lvl="2"/>
            <a:r>
              <a:rPr lang="en-US" dirty="0" smtClean="0"/>
              <a:t>Or new program…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We like the flexibility and simplicity of scripts</a:t>
            </a:r>
          </a:p>
          <a:p>
            <a:pPr lvl="1"/>
            <a:r>
              <a:rPr lang="en-US" dirty="0" smtClean="0"/>
              <a:t>Would </a:t>
            </a:r>
            <a:r>
              <a:rPr lang="en-US" u="sng" dirty="0" smtClean="0"/>
              <a:t>not</a:t>
            </a:r>
            <a:r>
              <a:rPr lang="en-US" dirty="0" smtClean="0"/>
              <a:t> move to compiled code, IDL or </a:t>
            </a:r>
            <a:r>
              <a:rPr lang="en-US" dirty="0" err="1" smtClean="0"/>
              <a:t>Matlab</a:t>
            </a:r>
            <a:r>
              <a:rPr lang="en-US" dirty="0" smtClean="0"/>
              <a:t> for batching</a:t>
            </a:r>
          </a:p>
          <a:p>
            <a:pPr lvl="1"/>
            <a:r>
              <a:rPr lang="en-US" dirty="0" smtClean="0"/>
              <a:t>Would consider using python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New Requirements</a:t>
            </a:r>
          </a:p>
          <a:p>
            <a:pPr lvl="1"/>
            <a:r>
              <a:rPr lang="en-US" dirty="0" smtClean="0"/>
              <a:t>K</a:t>
            </a:r>
            <a:r>
              <a:rPr lang="en-US" baseline="-25000" dirty="0" smtClean="0"/>
              <a:t>b</a:t>
            </a:r>
            <a:r>
              <a:rPr lang="en-US" dirty="0" smtClean="0"/>
              <a:t> for error components for each retrieval</a:t>
            </a:r>
          </a:p>
          <a:p>
            <a:pPr lvl="2"/>
            <a:r>
              <a:rPr lang="en-US" dirty="0" smtClean="0"/>
              <a:t>Probably at fit-time &amp; stored with standard fit output</a:t>
            </a:r>
          </a:p>
          <a:p>
            <a:pPr lvl="2"/>
            <a:r>
              <a:rPr lang="en-US" dirty="0" smtClean="0"/>
              <a:t>Or parameterized?</a:t>
            </a:r>
          </a:p>
          <a:p>
            <a:pPr lvl="1"/>
            <a:r>
              <a:rPr lang="en-US" dirty="0" smtClean="0"/>
              <a:t>Batching for error calculations &amp; HDF build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11680" y="435094"/>
            <a:ext cx="4309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Limitations / Needs / Keep / Toss</a:t>
            </a:r>
            <a:endParaRPr lang="en-US" sz="2400" u="sng" dirty="0"/>
          </a:p>
        </p:txBody>
      </p:sp>
    </p:spTree>
    <p:extLst>
      <p:ext uri="{BB962C8B-B14F-4D97-AF65-F5344CB8AC3E}">
        <p14:creationId xmlns:p14="http://schemas.microsoft.com/office/powerpoint/2010/main" val="12475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31516" y="800248"/>
            <a:ext cx="7764784" cy="5958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Download data </a:t>
            </a:r>
            <a:r>
              <a:rPr lang="en-US" dirty="0"/>
              <a:t>to local server </a:t>
            </a:r>
            <a:r>
              <a:rPr lang="en-US" dirty="0" smtClean="0"/>
              <a:t>(every week or 2)</a:t>
            </a:r>
          </a:p>
          <a:p>
            <a:pPr marL="742950" lvl="1" indent="-285750">
              <a:lnSpc>
                <a:spcPct val="120000"/>
              </a:lnSpc>
              <a:buFont typeface="Lucida Grande"/>
              <a:buChar char="-"/>
            </a:pPr>
            <a:r>
              <a:rPr lang="en-US" sz="1400" dirty="0" smtClean="0"/>
              <a:t>This is OPUS data, housekeeping files (</a:t>
            </a:r>
            <a:r>
              <a:rPr lang="en-US" sz="1400" dirty="0" err="1" smtClean="0"/>
              <a:t>eg</a:t>
            </a:r>
            <a:r>
              <a:rPr lang="en-US" sz="1400" dirty="0" smtClean="0"/>
              <a:t>. </a:t>
            </a:r>
            <a:r>
              <a:rPr lang="en-US" sz="1400" dirty="0" err="1" smtClean="0"/>
              <a:t>wx</a:t>
            </a:r>
            <a:r>
              <a:rPr lang="en-US" sz="1400" dirty="0" smtClean="0"/>
              <a:t> data) and log files </a:t>
            </a:r>
          </a:p>
          <a:p>
            <a:pPr marL="742950" lvl="1" indent="-285750">
              <a:lnSpc>
                <a:spcPct val="120000"/>
              </a:lnSpc>
              <a:buFont typeface="Lucida Grande"/>
              <a:buChar char="-"/>
            </a:pPr>
            <a:r>
              <a:rPr lang="en-US" sz="1400" dirty="0" smtClean="0"/>
              <a:t>Store in a directory by day (</a:t>
            </a:r>
            <a:r>
              <a:rPr lang="en-US" sz="1400" dirty="0" err="1" smtClean="0"/>
              <a:t>yyyymmdd</a:t>
            </a:r>
            <a:r>
              <a:rPr lang="en-US" sz="1400" dirty="0"/>
              <a:t>/ or </a:t>
            </a:r>
            <a:r>
              <a:rPr lang="en-US" sz="1400" dirty="0" smtClean="0"/>
              <a:t>referred as a </a:t>
            </a:r>
            <a:r>
              <a:rPr lang="en-US" sz="1400" dirty="0" err="1" smtClean="0"/>
              <a:t>daydir</a:t>
            </a:r>
            <a:r>
              <a:rPr lang="en-US" sz="1400" dirty="0" smtClean="0"/>
              <a:t>) (this is an intermediate stop)</a:t>
            </a:r>
            <a:endParaRPr lang="en-US" sz="1400" dirty="0"/>
          </a:p>
          <a:p>
            <a:pPr marL="742950" lvl="1" indent="-285750">
              <a:lnSpc>
                <a:spcPct val="120000"/>
              </a:lnSpc>
              <a:buFont typeface="Arial"/>
              <a:buChar char="•"/>
            </a:pPr>
            <a:r>
              <a:rPr lang="en-US" i="1" dirty="0" smtClean="0">
                <a:solidFill>
                  <a:srgbClr val="0000FF"/>
                </a:solidFill>
              </a:rPr>
              <a:t>Code: shell script using </a:t>
            </a:r>
            <a:r>
              <a:rPr lang="en-US" i="1" dirty="0" err="1" smtClean="0">
                <a:solidFill>
                  <a:srgbClr val="0000FF"/>
                </a:solidFill>
              </a:rPr>
              <a:t>wget</a:t>
            </a:r>
            <a:r>
              <a:rPr lang="en-US" i="1" dirty="0" smtClean="0">
                <a:solidFill>
                  <a:srgbClr val="0000FF"/>
                </a:solidFill>
              </a:rPr>
              <a:t> or </a:t>
            </a:r>
            <a:r>
              <a:rPr lang="en-US" i="1" dirty="0" err="1" smtClean="0">
                <a:solidFill>
                  <a:srgbClr val="0000FF"/>
                </a:solidFill>
              </a:rPr>
              <a:t>rsync</a:t>
            </a:r>
            <a:endParaRPr lang="en-US" i="1" dirty="0">
              <a:solidFill>
                <a:srgbClr val="0000FF"/>
              </a:solidFill>
            </a:endParaRPr>
          </a:p>
          <a:p>
            <a:pPr marL="742950" lvl="1" indent="-285750">
              <a:lnSpc>
                <a:spcPct val="120000"/>
              </a:lnSpc>
              <a:buFont typeface="Arial"/>
              <a:buChar char="•"/>
            </a:pPr>
            <a:endParaRPr lang="en-US" sz="1200" i="1" dirty="0" smtClean="0">
              <a:solidFill>
                <a:srgbClr val="0000FF"/>
              </a:solidFill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Check OPUS data visually (intermittent but by month max)</a:t>
            </a:r>
          </a:p>
          <a:p>
            <a:pPr marL="742950" lvl="1" indent="-285750">
              <a:lnSpc>
                <a:spcPct val="120000"/>
              </a:lnSpc>
              <a:buFont typeface="Lucida Grande"/>
              <a:buChar char="-"/>
            </a:pPr>
            <a:r>
              <a:rPr lang="en-US" sz="1400" dirty="0"/>
              <a:t>D</a:t>
            </a:r>
            <a:r>
              <a:rPr lang="en-US" sz="1400" dirty="0" smtClean="0"/>
              <a:t>elete bad spectra (typically bad baseline, excess noise, clouds…)</a:t>
            </a:r>
          </a:p>
          <a:p>
            <a:pPr marL="742950" lvl="1" indent="-285750">
              <a:lnSpc>
                <a:spcPct val="120000"/>
              </a:lnSpc>
              <a:buFont typeface="Arial"/>
              <a:buChar char="•"/>
            </a:pPr>
            <a:r>
              <a:rPr lang="en-US" i="1" dirty="0" smtClean="0">
                <a:solidFill>
                  <a:srgbClr val="0000FF"/>
                </a:solidFill>
              </a:rPr>
              <a:t>Code: IDL, C : read, plot &amp; delete opus files quickly</a:t>
            </a:r>
          </a:p>
          <a:p>
            <a:pPr marL="742950" lvl="1" indent="-285750">
              <a:lnSpc>
                <a:spcPct val="120000"/>
              </a:lnSpc>
              <a:buFont typeface="Arial"/>
              <a:buChar char="•"/>
            </a:pPr>
            <a:endParaRPr lang="en-US" sz="1200" i="1" dirty="0" smtClean="0">
              <a:solidFill>
                <a:srgbClr val="0000FF"/>
              </a:solidFill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System level  pre</a:t>
            </a:r>
            <a:r>
              <a:rPr lang="en-US" dirty="0"/>
              <a:t>-processing (intermittent but by month max</a:t>
            </a:r>
            <a:r>
              <a:rPr lang="en-US" dirty="0" smtClean="0"/>
              <a:t>)</a:t>
            </a:r>
          </a:p>
          <a:p>
            <a:pPr marL="742950" lvl="1" indent="-285750">
              <a:lnSpc>
                <a:spcPct val="120000"/>
              </a:lnSpc>
              <a:buFont typeface="Lucida Grande"/>
              <a:buChar char="-"/>
            </a:pPr>
            <a:r>
              <a:rPr lang="en-US" sz="1400" dirty="0" smtClean="0"/>
              <a:t>Archive data to mass storage system</a:t>
            </a:r>
          </a:p>
          <a:p>
            <a:pPr marL="742950" lvl="1" indent="-285750">
              <a:lnSpc>
                <a:spcPct val="120000"/>
              </a:lnSpc>
              <a:buFont typeface="Lucida Grande"/>
              <a:buChar char="-"/>
            </a:pPr>
            <a:r>
              <a:rPr lang="en-US" sz="1400" dirty="0"/>
              <a:t>C</a:t>
            </a:r>
            <a:r>
              <a:rPr lang="en-US" sz="1400" dirty="0" smtClean="0"/>
              <a:t>hange filenames (lower case…)</a:t>
            </a:r>
          </a:p>
          <a:p>
            <a:pPr marL="742950" lvl="1" indent="-285750">
              <a:lnSpc>
                <a:spcPct val="120000"/>
              </a:lnSpc>
              <a:buFont typeface="Lucida Grande"/>
              <a:buChar char="-"/>
            </a:pPr>
            <a:r>
              <a:rPr lang="en-US" sz="1400" dirty="0"/>
              <a:t>S</a:t>
            </a:r>
            <a:r>
              <a:rPr lang="en-US" sz="1400" dirty="0" smtClean="0"/>
              <a:t>et permissions (can get messed up in ftp process)</a:t>
            </a:r>
          </a:p>
          <a:p>
            <a:pPr marL="742950" lvl="1" indent="-285750">
              <a:lnSpc>
                <a:spcPct val="120000"/>
              </a:lnSpc>
              <a:buFont typeface="Lucida Grande"/>
              <a:buChar char="-"/>
            </a:pPr>
            <a:r>
              <a:rPr lang="en-US" sz="1400" dirty="0"/>
              <a:t>C</a:t>
            </a:r>
            <a:r>
              <a:rPr lang="en-US" sz="1400" dirty="0" smtClean="0"/>
              <a:t>opy to working directory – new directory of &lt;</a:t>
            </a:r>
            <a:r>
              <a:rPr lang="en-US" sz="1400" dirty="0" err="1" smtClean="0"/>
              <a:t>daydirs</a:t>
            </a:r>
            <a:r>
              <a:rPr lang="en-US" sz="1400" dirty="0" smtClean="0"/>
              <a:t>&gt; with only good spectra</a:t>
            </a:r>
          </a:p>
          <a:p>
            <a:pPr marL="742950" lvl="1" indent="-285750">
              <a:lnSpc>
                <a:spcPct val="120000"/>
              </a:lnSpc>
              <a:buFont typeface="Arial"/>
              <a:buChar char="•"/>
            </a:pPr>
            <a:r>
              <a:rPr lang="en-US" i="1" dirty="0" smtClean="0">
                <a:solidFill>
                  <a:srgbClr val="0000FF"/>
                </a:solidFill>
              </a:rPr>
              <a:t>Code: shell scripts</a:t>
            </a:r>
          </a:p>
          <a:p>
            <a:pPr marL="742950" lvl="1" indent="-285750">
              <a:lnSpc>
                <a:spcPct val="120000"/>
              </a:lnSpc>
              <a:buFont typeface="Arial"/>
              <a:buChar char="•"/>
            </a:pPr>
            <a:endParaRPr lang="en-US" sz="1200" i="1" dirty="0" smtClean="0">
              <a:solidFill>
                <a:srgbClr val="0000FF"/>
              </a:solidFill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dirty="0" smtClean="0"/>
              <a:t>Create listing of spectra (several months or year!)</a:t>
            </a:r>
          </a:p>
          <a:p>
            <a:pPr marL="742950" lvl="1" indent="-285750">
              <a:lnSpc>
                <a:spcPct val="120000"/>
              </a:lnSpc>
              <a:buFont typeface="Lucida Grande"/>
              <a:buChar char="-"/>
            </a:pPr>
            <a:r>
              <a:rPr lang="en-US" sz="1400" dirty="0" smtClean="0"/>
              <a:t>Output 1 : </a:t>
            </a:r>
            <a:r>
              <a:rPr lang="en-US" sz="1400" dirty="0" err="1" smtClean="0"/>
              <a:t>spectra.YY.list</a:t>
            </a:r>
            <a:r>
              <a:rPr lang="en-US" sz="1400" dirty="0" smtClean="0"/>
              <a:t> - date, time, </a:t>
            </a:r>
            <a:r>
              <a:rPr lang="en-US" sz="1400" dirty="0" err="1" smtClean="0"/>
              <a:t>bandpass</a:t>
            </a:r>
            <a:r>
              <a:rPr lang="en-US" sz="1400" dirty="0" smtClean="0"/>
              <a:t>, </a:t>
            </a:r>
            <a:r>
              <a:rPr lang="en-US" sz="1400" dirty="0" err="1" smtClean="0"/>
              <a:t>snr</a:t>
            </a:r>
            <a:r>
              <a:rPr lang="en-US" sz="1400" dirty="0" smtClean="0"/>
              <a:t>, SZA, AZM, Duration…</a:t>
            </a:r>
          </a:p>
          <a:p>
            <a:pPr marL="742950" lvl="1" indent="-285750">
              <a:lnSpc>
                <a:spcPct val="120000"/>
              </a:lnSpc>
              <a:buFont typeface="Lucida Grande"/>
              <a:buChar char="-"/>
            </a:pPr>
            <a:r>
              <a:rPr lang="en-US" sz="1400" dirty="0" smtClean="0"/>
              <a:t>Output 2 : </a:t>
            </a:r>
            <a:r>
              <a:rPr lang="en-US" sz="1400" dirty="0" err="1" smtClean="0"/>
              <a:t>slist.YY</a:t>
            </a:r>
            <a:r>
              <a:rPr lang="en-US" sz="1400" dirty="0" smtClean="0"/>
              <a:t> – directory path to data, filename, opus data block, UTC offset</a:t>
            </a:r>
          </a:p>
          <a:p>
            <a:pPr marL="742950" lvl="1" indent="-285750">
              <a:lnSpc>
                <a:spcPct val="120000"/>
              </a:lnSpc>
              <a:buFont typeface="Arial"/>
              <a:buChar char="•"/>
            </a:pPr>
            <a:r>
              <a:rPr lang="en-US" i="1" dirty="0" smtClean="0">
                <a:solidFill>
                  <a:srgbClr val="0000FF"/>
                </a:solidFill>
              </a:rPr>
              <a:t>Code:  shell script, C</a:t>
            </a:r>
          </a:p>
          <a:p>
            <a:pPr marL="742950" lvl="1" indent="-285750">
              <a:lnSpc>
                <a:spcPct val="120000"/>
              </a:lnSpc>
              <a:buFont typeface="Arial"/>
              <a:buChar char="•"/>
            </a:pPr>
            <a:endParaRPr lang="en-US" sz="1200" i="1" dirty="0" smtClean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12135" y="217261"/>
            <a:ext cx="5684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Process Outline </a:t>
            </a:r>
            <a:r>
              <a:rPr lang="en-US" sz="2400" u="sng" dirty="0"/>
              <a:t>T</a:t>
            </a:r>
            <a:r>
              <a:rPr lang="en-US" sz="2400" u="sng" dirty="0" smtClean="0"/>
              <a:t>hrough to Fit of a Gas   1/2</a:t>
            </a:r>
            <a:endParaRPr lang="en-US" sz="2400" u="sng" dirty="0"/>
          </a:p>
        </p:txBody>
      </p:sp>
    </p:spTree>
    <p:extLst>
      <p:ext uri="{BB962C8B-B14F-4D97-AF65-F5344CB8AC3E}">
        <p14:creationId xmlns:p14="http://schemas.microsoft.com/office/powerpoint/2010/main" val="3820770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39800"/>
            <a:ext cx="8229600" cy="5524500"/>
          </a:xfrm>
        </p:spPr>
        <p:txBody>
          <a:bodyPr>
            <a:noAutofit/>
          </a:bodyPr>
          <a:lstStyle/>
          <a:p>
            <a:pPr marL="285750" indent="-285750">
              <a:lnSpc>
                <a:spcPct val="120000"/>
              </a:lnSpc>
            </a:pPr>
            <a:r>
              <a:rPr lang="en-US" sz="1800" dirty="0" smtClean="0"/>
              <a:t>Create </a:t>
            </a:r>
            <a:r>
              <a:rPr lang="en-US" sz="1800" dirty="0"/>
              <a:t>z-p-t</a:t>
            </a:r>
            <a:r>
              <a:rPr lang="en-US" sz="1800" dirty="0" smtClean="0"/>
              <a:t>-</a:t>
            </a:r>
            <a:r>
              <a:rPr lang="en-US" sz="1800" dirty="0"/>
              <a:t>w</a:t>
            </a:r>
            <a:r>
              <a:rPr lang="en-US" sz="1800" dirty="0" smtClean="0"/>
              <a:t> </a:t>
            </a:r>
            <a:r>
              <a:rPr lang="en-US" sz="1800" dirty="0"/>
              <a:t>profiles for </a:t>
            </a:r>
            <a:r>
              <a:rPr lang="en-US" sz="1800" dirty="0" smtClean="0"/>
              <a:t>day (</a:t>
            </a:r>
            <a:r>
              <a:rPr lang="en-US" sz="1800" dirty="0"/>
              <a:t>several months or year!</a:t>
            </a:r>
            <a:r>
              <a:rPr lang="en-US" sz="1800" dirty="0" smtClean="0"/>
              <a:t>)</a:t>
            </a:r>
            <a:endParaRPr lang="en-US" sz="1800" dirty="0"/>
          </a:p>
          <a:p>
            <a:pPr marL="685800" lvl="1"/>
            <a:r>
              <a:rPr lang="en-US" sz="1400" dirty="0" smtClean="0"/>
              <a:t>Extract </a:t>
            </a:r>
            <a:r>
              <a:rPr lang="en-US" sz="1400" dirty="0"/>
              <a:t>surface p, T, w</a:t>
            </a:r>
            <a:r>
              <a:rPr lang="en-US" sz="1400" dirty="0" smtClean="0"/>
              <a:t> </a:t>
            </a:r>
            <a:r>
              <a:rPr lang="en-US" sz="1400" dirty="0"/>
              <a:t>from house-keeping file (TAB) </a:t>
            </a:r>
            <a:r>
              <a:rPr lang="en-US" sz="1400" dirty="0" smtClean="0"/>
              <a:t>or site archive (CMDL </a:t>
            </a:r>
            <a:r>
              <a:rPr lang="en-US" sz="1400" dirty="0"/>
              <a:t>(MLO) or EOL (FL0</a:t>
            </a:r>
            <a:r>
              <a:rPr lang="en-US" sz="1400" dirty="0" smtClean="0"/>
              <a:t>))</a:t>
            </a:r>
          </a:p>
          <a:p>
            <a:pPr marL="685800" lvl="1"/>
            <a:r>
              <a:rPr lang="en-US" sz="1400" dirty="0"/>
              <a:t>Download NCEP p T z from </a:t>
            </a:r>
            <a:r>
              <a:rPr lang="en-US" sz="1400" dirty="0" err="1"/>
              <a:t>ndacc.org</a:t>
            </a:r>
            <a:r>
              <a:rPr lang="en-US" sz="1400" dirty="0"/>
              <a:t> (or </a:t>
            </a:r>
            <a:r>
              <a:rPr lang="en-US" sz="1400" dirty="0" err="1"/>
              <a:t>automailer</a:t>
            </a:r>
            <a:r>
              <a:rPr lang="en-US" sz="1400" dirty="0"/>
              <a:t>) </a:t>
            </a:r>
            <a:endParaRPr lang="en-US" sz="1400" dirty="0" smtClean="0"/>
          </a:p>
          <a:p>
            <a:pPr marL="685800" lvl="1"/>
            <a:r>
              <a:rPr lang="en-US" sz="1400" dirty="0" smtClean="0"/>
              <a:t>Interpolate NCEP data and spline in WACCM monthly mean p &amp; T above</a:t>
            </a:r>
          </a:p>
          <a:p>
            <a:pPr marL="685800" lvl="1"/>
            <a:r>
              <a:rPr lang="en-US" sz="1400" dirty="0" smtClean="0"/>
              <a:t>Store </a:t>
            </a:r>
            <a:r>
              <a:rPr lang="en-US" sz="1400" dirty="0" err="1" smtClean="0"/>
              <a:t>refmod</a:t>
            </a:r>
            <a:r>
              <a:rPr lang="en-US" sz="1400" dirty="0" smtClean="0"/>
              <a:t> formatted z-p-T-w file in &lt;</a:t>
            </a:r>
            <a:r>
              <a:rPr lang="en-US" sz="1400" dirty="0" err="1" smtClean="0"/>
              <a:t>daydir</a:t>
            </a:r>
            <a:r>
              <a:rPr lang="en-US" sz="1400" dirty="0" smtClean="0"/>
              <a:t>&gt;</a:t>
            </a:r>
          </a:p>
          <a:p>
            <a:pPr marL="685800" lvl="1"/>
            <a:r>
              <a:rPr lang="en-US" sz="1400" dirty="0" smtClean="0"/>
              <a:t>Create WACCM </a:t>
            </a:r>
            <a:r>
              <a:rPr lang="en-US" sz="1400" dirty="0" err="1" smtClean="0"/>
              <a:t>refmod</a:t>
            </a:r>
            <a:r>
              <a:rPr lang="en-US" sz="1400" dirty="0" smtClean="0"/>
              <a:t> formatted water profile from monthly mean profiles</a:t>
            </a:r>
            <a:endParaRPr lang="en-US" sz="1400" dirty="0"/>
          </a:p>
          <a:p>
            <a:pPr lvl="1">
              <a:buFont typeface="Arial"/>
              <a:buChar char="•"/>
            </a:pPr>
            <a:r>
              <a:rPr lang="en-US" sz="1400" i="1" dirty="0">
                <a:solidFill>
                  <a:srgbClr val="0000FF"/>
                </a:solidFill>
              </a:rPr>
              <a:t>Code: </a:t>
            </a:r>
            <a:r>
              <a:rPr lang="en-US" sz="1400" i="1" dirty="0" smtClean="0">
                <a:solidFill>
                  <a:srgbClr val="0000FF"/>
                </a:solidFill>
              </a:rPr>
              <a:t>IDL, </a:t>
            </a:r>
            <a:r>
              <a:rPr lang="en-US" sz="1400" i="1" dirty="0" err="1" smtClean="0">
                <a:solidFill>
                  <a:srgbClr val="0000FF"/>
                </a:solidFill>
              </a:rPr>
              <a:t>netcdf</a:t>
            </a:r>
            <a:r>
              <a:rPr lang="en-US" sz="1400" i="1" dirty="0" smtClean="0">
                <a:solidFill>
                  <a:srgbClr val="0000FF"/>
                </a:solidFill>
              </a:rPr>
              <a:t>, </a:t>
            </a:r>
            <a:r>
              <a:rPr lang="en-US" sz="1400" i="1" dirty="0">
                <a:solidFill>
                  <a:srgbClr val="0000FF"/>
                </a:solidFill>
              </a:rPr>
              <a:t>FORTRAN, shell </a:t>
            </a:r>
            <a:r>
              <a:rPr lang="en-US" sz="1400" i="1" dirty="0" smtClean="0">
                <a:solidFill>
                  <a:srgbClr val="0000FF"/>
                </a:solidFill>
              </a:rPr>
              <a:t>scripts</a:t>
            </a:r>
            <a:endParaRPr lang="en-US" sz="1400" i="1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1200" dirty="0" smtClean="0"/>
          </a:p>
          <a:p>
            <a:pPr marL="285750" indent="-285750"/>
            <a:r>
              <a:rPr lang="en-US" sz="1800" dirty="0" smtClean="0"/>
              <a:t>Run </a:t>
            </a:r>
            <a:r>
              <a:rPr lang="en-US" sz="1800" dirty="0" err="1"/>
              <a:t>sfit</a:t>
            </a:r>
            <a:r>
              <a:rPr lang="en-US" sz="1800" dirty="0"/>
              <a:t> from spectra list &amp; </a:t>
            </a:r>
            <a:r>
              <a:rPr lang="en-US" sz="1800" dirty="0" err="1" smtClean="0"/>
              <a:t>gas.region</a:t>
            </a:r>
            <a:r>
              <a:rPr lang="en-US" sz="1800" dirty="0" smtClean="0"/>
              <a:t> </a:t>
            </a:r>
            <a:r>
              <a:rPr lang="en-US" sz="1800" dirty="0"/>
              <a:t>list </a:t>
            </a:r>
            <a:r>
              <a:rPr lang="en-US" sz="1800" dirty="0" smtClean="0"/>
              <a:t>files </a:t>
            </a:r>
            <a:r>
              <a:rPr lang="en-US" sz="1800" dirty="0"/>
              <a:t>(several months or year!</a:t>
            </a:r>
            <a:r>
              <a:rPr lang="en-US" sz="1800" dirty="0" smtClean="0"/>
              <a:t>)</a:t>
            </a:r>
          </a:p>
          <a:p>
            <a:pPr marL="685800" lvl="1"/>
            <a:r>
              <a:rPr lang="en-US" sz="1400" dirty="0"/>
              <a:t>Spectra </a:t>
            </a:r>
            <a:r>
              <a:rPr lang="en-US" sz="1400" dirty="0" smtClean="0"/>
              <a:t>list (</a:t>
            </a:r>
            <a:r>
              <a:rPr lang="en-US" sz="1400" dirty="0" err="1" smtClean="0"/>
              <a:t>slist.YY</a:t>
            </a:r>
            <a:r>
              <a:rPr lang="en-US" sz="1400" dirty="0" smtClean="0"/>
              <a:t>) </a:t>
            </a:r>
            <a:r>
              <a:rPr lang="en-US" sz="1400" dirty="0"/>
              <a:t>has spectrum type, location of opus file, opus data block, UTC time offset</a:t>
            </a:r>
            <a:r>
              <a:rPr lang="en-US" sz="1400" dirty="0" smtClean="0"/>
              <a:t>…</a:t>
            </a:r>
          </a:p>
          <a:p>
            <a:pPr marL="685800" lvl="1"/>
            <a:r>
              <a:rPr lang="en-US" sz="1400" dirty="0" err="1" smtClean="0"/>
              <a:t>Gas.region</a:t>
            </a:r>
            <a:r>
              <a:rPr lang="en-US" sz="1400" dirty="0" smtClean="0"/>
              <a:t> list (</a:t>
            </a:r>
            <a:r>
              <a:rPr lang="en-US" sz="1400" dirty="0" err="1" smtClean="0"/>
              <a:t>rlist</a:t>
            </a:r>
            <a:r>
              <a:rPr lang="en-US" sz="1400" dirty="0" smtClean="0"/>
              <a:t>) list </a:t>
            </a:r>
            <a:r>
              <a:rPr lang="en-US" sz="1400" dirty="0"/>
              <a:t>has output directive, location of </a:t>
            </a:r>
            <a:r>
              <a:rPr lang="en-US" sz="1400" dirty="0" err="1"/>
              <a:t>binput</a:t>
            </a:r>
            <a:r>
              <a:rPr lang="en-US" sz="1400" dirty="0"/>
              <a:t>, fit spectral region, filter </a:t>
            </a:r>
            <a:r>
              <a:rPr lang="en-US" sz="1400" dirty="0" smtClean="0"/>
              <a:t>#</a:t>
            </a:r>
          </a:p>
          <a:p>
            <a:pPr marL="685800" lvl="1"/>
            <a:r>
              <a:rPr lang="en-US" sz="1400" dirty="0" smtClean="0"/>
              <a:t>Site directory (</a:t>
            </a:r>
            <a:r>
              <a:rPr lang="en-US" sz="1400" dirty="0" err="1" smtClean="0"/>
              <a:t>mlo</a:t>
            </a:r>
            <a:r>
              <a:rPr lang="en-US" sz="1400" dirty="0" smtClean="0"/>
              <a:t>) has WACCM profiles </a:t>
            </a:r>
            <a:r>
              <a:rPr lang="en-US" sz="1400" dirty="0"/>
              <a:t>(</a:t>
            </a:r>
            <a:r>
              <a:rPr lang="en-US" sz="1400" dirty="0" err="1"/>
              <a:t>refmod</a:t>
            </a:r>
            <a:r>
              <a:rPr lang="en-US" sz="1400" dirty="0"/>
              <a:t>)</a:t>
            </a:r>
            <a:r>
              <a:rPr lang="en-US" sz="1400" dirty="0" smtClean="0"/>
              <a:t>, </a:t>
            </a:r>
            <a:r>
              <a:rPr lang="en-US" sz="1400" dirty="0" err="1" smtClean="0"/>
              <a:t>ILS.dat</a:t>
            </a:r>
            <a:r>
              <a:rPr lang="en-US" sz="1400" dirty="0" smtClean="0"/>
              <a:t>, </a:t>
            </a:r>
            <a:r>
              <a:rPr lang="en-US" sz="1400" dirty="0" err="1" smtClean="0"/>
              <a:t>fastcode</a:t>
            </a:r>
            <a:r>
              <a:rPr lang="en-US" sz="1400" dirty="0" smtClean="0"/>
              <a:t> template</a:t>
            </a:r>
          </a:p>
          <a:p>
            <a:pPr marL="685800" lvl="1"/>
            <a:r>
              <a:rPr lang="en-US" sz="1400" dirty="0"/>
              <a:t>Output saved to &lt;</a:t>
            </a:r>
            <a:r>
              <a:rPr lang="en-US" sz="1400" dirty="0" err="1"/>
              <a:t>daydir</a:t>
            </a:r>
            <a:r>
              <a:rPr lang="en-US" sz="1400" dirty="0"/>
              <a:t>&gt;/&lt;</a:t>
            </a:r>
            <a:r>
              <a:rPr lang="en-US" sz="1400" dirty="0" err="1"/>
              <a:t>gas.region</a:t>
            </a:r>
            <a:r>
              <a:rPr lang="en-US" sz="1400" dirty="0"/>
              <a:t>&gt;/&lt;</a:t>
            </a:r>
            <a:r>
              <a:rPr lang="en-US" sz="1400" dirty="0" err="1"/>
              <a:t>obstime</a:t>
            </a:r>
            <a:r>
              <a:rPr lang="en-US" sz="1400" dirty="0" smtClean="0"/>
              <a:t>&gt; (all </a:t>
            </a:r>
            <a:r>
              <a:rPr lang="en-US" sz="1400" dirty="0" err="1" smtClean="0"/>
              <a:t>sfit</a:t>
            </a:r>
            <a:r>
              <a:rPr lang="en-US" sz="1400" dirty="0" smtClean="0"/>
              <a:t> output + all inputs to run again)</a:t>
            </a:r>
          </a:p>
          <a:p>
            <a:pPr marL="685800" lvl="1"/>
            <a:r>
              <a:rPr lang="en-US" sz="1400" dirty="0" err="1" smtClean="0"/>
              <a:t>Rslt.l</a:t>
            </a:r>
            <a:r>
              <a:rPr lang="en-US" sz="1400" dirty="0" smtClean="0"/>
              <a:t> </a:t>
            </a:r>
            <a:r>
              <a:rPr lang="en-US" sz="1400" dirty="0"/>
              <a:t>: location of output, </a:t>
            </a:r>
            <a:r>
              <a:rPr lang="en-US" sz="1400" dirty="0" smtClean="0"/>
              <a:t>date, time, SZA, column</a:t>
            </a:r>
            <a:r>
              <a:rPr lang="en-US" sz="1400" dirty="0"/>
              <a:t>, </a:t>
            </a:r>
            <a:r>
              <a:rPr lang="en-US" sz="1400" dirty="0" err="1"/>
              <a:t>snr</a:t>
            </a:r>
            <a:r>
              <a:rPr lang="en-US" sz="1400" dirty="0"/>
              <a:t>, </a:t>
            </a:r>
            <a:r>
              <a:rPr lang="en-US" sz="1400" dirty="0" err="1" smtClean="0"/>
              <a:t>fitrms</a:t>
            </a:r>
            <a:r>
              <a:rPr lang="en-US" sz="1400" dirty="0" smtClean="0"/>
              <a:t>, …</a:t>
            </a:r>
          </a:p>
          <a:p>
            <a:pPr marL="685800" lvl="1"/>
            <a:r>
              <a:rPr lang="en-US" sz="1400" dirty="0" err="1" smtClean="0"/>
              <a:t>Rslt.q</a:t>
            </a:r>
            <a:r>
              <a:rPr lang="en-US" sz="1400" dirty="0" smtClean="0"/>
              <a:t> </a:t>
            </a:r>
            <a:r>
              <a:rPr lang="en-US" sz="1400" dirty="0"/>
              <a:t>: location of output, date, time, SZA, column, </a:t>
            </a:r>
            <a:r>
              <a:rPr lang="en-US" sz="1400" dirty="0" err="1"/>
              <a:t>snr</a:t>
            </a:r>
            <a:r>
              <a:rPr lang="en-US" sz="1400" dirty="0"/>
              <a:t>, </a:t>
            </a:r>
            <a:r>
              <a:rPr lang="en-US" sz="1400" dirty="0" err="1"/>
              <a:t>fitrms</a:t>
            </a:r>
            <a:r>
              <a:rPr lang="en-US" sz="1400" dirty="0" smtClean="0"/>
              <a:t>, </a:t>
            </a:r>
            <a:r>
              <a:rPr lang="en-US" sz="1400" dirty="0" err="1" smtClean="0"/>
              <a:t>vmr</a:t>
            </a:r>
            <a:r>
              <a:rPr lang="en-US" sz="1400" dirty="0" smtClean="0"/>
              <a:t>(1:nlayers) </a:t>
            </a:r>
            <a:r>
              <a:rPr lang="en-US" sz="1400" dirty="0"/>
              <a:t>…</a:t>
            </a:r>
          </a:p>
          <a:p>
            <a:pPr marL="685800" lvl="1"/>
            <a:r>
              <a:rPr lang="en-US" sz="1400" dirty="0" err="1" smtClean="0"/>
              <a:t>Rslt.qc</a:t>
            </a:r>
            <a:r>
              <a:rPr lang="en-US" sz="1400" dirty="0" smtClean="0"/>
              <a:t> </a:t>
            </a:r>
            <a:r>
              <a:rPr lang="en-US" sz="1400" dirty="0"/>
              <a:t>: location of output, date, time, SZA, column, </a:t>
            </a:r>
            <a:r>
              <a:rPr lang="en-US" sz="1400" dirty="0" err="1"/>
              <a:t>snr</a:t>
            </a:r>
            <a:r>
              <a:rPr lang="en-US" sz="1400" dirty="0"/>
              <a:t>, </a:t>
            </a:r>
            <a:r>
              <a:rPr lang="en-US" sz="1400" dirty="0" err="1"/>
              <a:t>fitrms</a:t>
            </a:r>
            <a:r>
              <a:rPr lang="en-US" sz="1400" dirty="0" err="1" smtClean="0"/>
              <a:t>,partial_columns</a:t>
            </a:r>
            <a:r>
              <a:rPr lang="en-US" sz="1400" dirty="0" smtClean="0"/>
              <a:t>(1:nlayers) …</a:t>
            </a:r>
            <a:endParaRPr lang="en-US" sz="1400" dirty="0"/>
          </a:p>
          <a:p>
            <a:pPr lvl="1">
              <a:buFont typeface="Arial"/>
              <a:buChar char="•"/>
            </a:pPr>
            <a:r>
              <a:rPr lang="en-US" sz="1400" i="1" dirty="0" smtClean="0">
                <a:solidFill>
                  <a:srgbClr val="0000FF"/>
                </a:solidFill>
              </a:rPr>
              <a:t>Code</a:t>
            </a:r>
            <a:r>
              <a:rPr lang="en-US" sz="1400" i="1" dirty="0">
                <a:solidFill>
                  <a:srgbClr val="0000FF"/>
                </a:solidFill>
              </a:rPr>
              <a:t>: shell script, C, </a:t>
            </a:r>
            <a:r>
              <a:rPr lang="en-US" sz="1400" i="1" dirty="0" smtClean="0">
                <a:solidFill>
                  <a:srgbClr val="0000FF"/>
                </a:solidFill>
              </a:rPr>
              <a:t>FORTRAN</a:t>
            </a:r>
          </a:p>
          <a:p>
            <a:r>
              <a:rPr lang="en-US" sz="1800" dirty="0" smtClean="0"/>
              <a:t>View outputs</a:t>
            </a:r>
          </a:p>
          <a:p>
            <a:pPr lvl="1"/>
            <a:r>
              <a:rPr lang="en-US" sz="1400" dirty="0" smtClean="0"/>
              <a:t>Plot a single retrieval: fits, </a:t>
            </a:r>
            <a:r>
              <a:rPr lang="en-US" sz="1400" dirty="0" err="1" smtClean="0"/>
              <a:t>vmrs</a:t>
            </a:r>
            <a:r>
              <a:rPr lang="en-US" sz="1400" dirty="0" smtClean="0"/>
              <a:t>, K matrix, AK’s </a:t>
            </a:r>
            <a:r>
              <a:rPr lang="en-US" sz="1400" dirty="0" err="1" smtClean="0"/>
              <a:t>etc</a:t>
            </a:r>
            <a:endParaRPr lang="en-US" sz="1400" dirty="0" smtClean="0"/>
          </a:p>
          <a:p>
            <a:pPr lvl="1"/>
            <a:r>
              <a:rPr lang="en-US" sz="1400" dirty="0" smtClean="0"/>
              <a:t>Plot time series of </a:t>
            </a:r>
            <a:r>
              <a:rPr lang="en-US" sz="1400" dirty="0" err="1" smtClean="0"/>
              <a:t>eg</a:t>
            </a:r>
            <a:r>
              <a:rPr lang="en-US" sz="1400" dirty="0" smtClean="0"/>
              <a:t> 1 or many years</a:t>
            </a:r>
          </a:p>
          <a:p>
            <a:pPr lvl="1">
              <a:buFont typeface="Arial"/>
              <a:buChar char="•"/>
            </a:pPr>
            <a:r>
              <a:rPr lang="en-US" sz="1400" i="1" dirty="0">
                <a:solidFill>
                  <a:srgbClr val="0000FF"/>
                </a:solidFill>
              </a:rPr>
              <a:t>Code: </a:t>
            </a:r>
            <a:r>
              <a:rPr lang="en-US" sz="1400" i="1" dirty="0" smtClean="0">
                <a:solidFill>
                  <a:srgbClr val="0000FF"/>
                </a:solidFill>
              </a:rPr>
              <a:t>IDL</a:t>
            </a:r>
            <a:endParaRPr lang="en-US" sz="1400" dirty="0"/>
          </a:p>
          <a:p>
            <a:pPr lvl="1">
              <a:buFont typeface="Arial"/>
              <a:buChar char="•"/>
            </a:pPr>
            <a:endParaRPr lang="en-US" sz="1800" i="1" dirty="0">
              <a:solidFill>
                <a:srgbClr val="0000FF"/>
              </a:solidFill>
            </a:endParaRPr>
          </a:p>
          <a:p>
            <a:pPr lvl="1">
              <a:buFont typeface="Arial"/>
              <a:buChar char="•"/>
            </a:pPr>
            <a:endParaRPr lang="en-US" sz="1800" dirty="0"/>
          </a:p>
          <a:p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1680055" y="231322"/>
            <a:ext cx="5684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Process Outline </a:t>
            </a:r>
            <a:r>
              <a:rPr lang="en-US" sz="2400" u="sng" dirty="0"/>
              <a:t>T</a:t>
            </a:r>
            <a:r>
              <a:rPr lang="en-US" sz="2400" u="sng" dirty="0" smtClean="0"/>
              <a:t>hrough to Fit of a Gas   2/2</a:t>
            </a:r>
            <a:endParaRPr lang="en-US" sz="2400" u="sng" dirty="0"/>
          </a:p>
        </p:txBody>
      </p:sp>
    </p:spTree>
    <p:extLst>
      <p:ext uri="{BB962C8B-B14F-4D97-AF65-F5344CB8AC3E}">
        <p14:creationId xmlns:p14="http://schemas.microsoft.com/office/powerpoint/2010/main" val="2470796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ultidocument 3"/>
          <p:cNvSpPr/>
          <p:nvPr/>
        </p:nvSpPr>
        <p:spPr>
          <a:xfrm>
            <a:off x="617741" y="1428797"/>
            <a:ext cx="1386407" cy="941838"/>
          </a:xfrm>
          <a:prstGeom prst="flowChartMultidocument">
            <a:avLst/>
          </a:prstGeom>
          <a:solidFill>
            <a:srgbClr val="C6D9F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96729" y="999738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Day Directory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8201" y="1695053"/>
            <a:ext cx="985802" cy="2984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YYYYMMDD</a:t>
            </a:r>
            <a:endParaRPr lang="en-US" sz="1600" dirty="0"/>
          </a:p>
        </p:txBody>
      </p:sp>
      <p:sp>
        <p:nvSpPr>
          <p:cNvPr id="7" name="Document 6"/>
          <p:cNvSpPr/>
          <p:nvPr/>
        </p:nvSpPr>
        <p:spPr>
          <a:xfrm>
            <a:off x="610626" y="2726440"/>
            <a:ext cx="1401054" cy="3306898"/>
          </a:xfrm>
          <a:prstGeom prst="flowChartDocument">
            <a:avLst/>
          </a:prstGeom>
          <a:solidFill>
            <a:srgbClr val="C6D9F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9251" y="2862483"/>
            <a:ext cx="1375058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solidFill>
                  <a:srgbClr val="C0504D"/>
                </a:solidFill>
              </a:rPr>
              <a:t>House.log</a:t>
            </a:r>
            <a:endParaRPr lang="en-US" sz="1400" dirty="0" smtClean="0">
              <a:solidFill>
                <a:srgbClr val="C0504D"/>
              </a:solidFill>
            </a:endParaRPr>
          </a:p>
          <a:p>
            <a:r>
              <a:rPr lang="en-US" sz="1400" dirty="0" err="1" smtClean="0">
                <a:solidFill>
                  <a:srgbClr val="C0504D"/>
                </a:solidFill>
              </a:rPr>
              <a:t>Macro.log</a:t>
            </a:r>
            <a:endParaRPr lang="en-US" sz="1400" dirty="0" smtClean="0">
              <a:solidFill>
                <a:srgbClr val="C0504D"/>
              </a:solidFill>
            </a:endParaRPr>
          </a:p>
          <a:p>
            <a:r>
              <a:rPr lang="en-US" sz="1400" dirty="0" err="1" smtClean="0">
                <a:solidFill>
                  <a:srgbClr val="C0504D"/>
                </a:solidFill>
              </a:rPr>
              <a:t>Dispatch.log</a:t>
            </a:r>
            <a:endParaRPr lang="en-US" sz="1400" dirty="0" smtClean="0">
              <a:solidFill>
                <a:srgbClr val="C0504D"/>
              </a:solidFill>
            </a:endParaRPr>
          </a:p>
          <a:p>
            <a:r>
              <a:rPr lang="en-US" sz="1400" dirty="0" smtClean="0">
                <a:solidFill>
                  <a:srgbClr val="C0504D"/>
                </a:solidFill>
              </a:rPr>
              <a:t>Opus_f1.001</a:t>
            </a:r>
          </a:p>
          <a:p>
            <a:r>
              <a:rPr lang="en-US" sz="1400" dirty="0" smtClean="0">
                <a:solidFill>
                  <a:srgbClr val="C0504D"/>
                </a:solidFill>
              </a:rPr>
              <a:t>Opus_f2.001</a:t>
            </a:r>
          </a:p>
          <a:p>
            <a:r>
              <a:rPr lang="en-US" sz="1400" dirty="0" smtClean="0">
                <a:solidFill>
                  <a:srgbClr val="C0504D"/>
                </a:solidFill>
              </a:rPr>
              <a:t>Opus_f3.001</a:t>
            </a:r>
          </a:p>
          <a:p>
            <a:r>
              <a:rPr lang="en-US" sz="1400" dirty="0" smtClean="0">
                <a:solidFill>
                  <a:srgbClr val="C0504D"/>
                </a:solidFill>
              </a:rPr>
              <a:t>.</a:t>
            </a:r>
          </a:p>
          <a:p>
            <a:r>
              <a:rPr lang="en-US" sz="1400" dirty="0" smtClean="0">
                <a:solidFill>
                  <a:srgbClr val="C0504D"/>
                </a:solidFill>
              </a:rPr>
              <a:t>.</a:t>
            </a:r>
          </a:p>
          <a:p>
            <a:r>
              <a:rPr lang="en-US" sz="1400" dirty="0" smtClean="0">
                <a:solidFill>
                  <a:srgbClr val="C0504D"/>
                </a:solidFill>
              </a:rPr>
              <a:t>.</a:t>
            </a:r>
          </a:p>
          <a:p>
            <a:r>
              <a:rPr lang="en-US" sz="1400" dirty="0" err="1" smtClean="0">
                <a:solidFill>
                  <a:srgbClr val="C0504D"/>
                </a:solidFill>
              </a:rPr>
              <a:t>Zpt.refmod</a:t>
            </a:r>
            <a:endParaRPr lang="en-US" sz="1400" dirty="0" smtClean="0">
              <a:solidFill>
                <a:srgbClr val="C0504D"/>
              </a:solidFill>
            </a:endParaRPr>
          </a:p>
          <a:p>
            <a:r>
              <a:rPr lang="en-US" sz="1400" dirty="0" smtClean="0">
                <a:solidFill>
                  <a:srgbClr val="C0504D"/>
                </a:solidFill>
              </a:rPr>
              <a:t>H2o.refmod.v01</a:t>
            </a:r>
            <a:endParaRPr lang="en-US" sz="1400" dirty="0">
              <a:solidFill>
                <a:srgbClr val="C0504D"/>
              </a:solidFill>
            </a:endParaRPr>
          </a:p>
        </p:txBody>
      </p:sp>
      <p:sp>
        <p:nvSpPr>
          <p:cNvPr id="10" name="Curved Right Arrow 9"/>
          <p:cNvSpPr/>
          <p:nvPr/>
        </p:nvSpPr>
        <p:spPr>
          <a:xfrm>
            <a:off x="71120" y="2035385"/>
            <a:ext cx="539506" cy="1072171"/>
          </a:xfrm>
          <a:prstGeom prst="curved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3259208" y="877818"/>
            <a:ext cx="4355069" cy="2668541"/>
            <a:chOff x="2935017" y="999738"/>
            <a:chExt cx="4355069" cy="2668541"/>
          </a:xfrm>
        </p:grpSpPr>
        <p:sp>
          <p:nvSpPr>
            <p:cNvPr id="11" name="TextBox 10"/>
            <p:cNvSpPr txBox="1"/>
            <p:nvPr/>
          </p:nvSpPr>
          <p:spPr>
            <a:xfrm>
              <a:off x="2936476" y="999738"/>
              <a:ext cx="24358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Spectra List (</a:t>
              </a:r>
              <a:r>
                <a:rPr lang="en-US" dirty="0" err="1" smtClean="0"/>
                <a:t>eg</a:t>
              </a:r>
              <a:r>
                <a:rPr lang="en-US" dirty="0" smtClean="0"/>
                <a:t>. </a:t>
              </a:r>
              <a:r>
                <a:rPr lang="en-US" dirty="0" err="1" smtClean="0"/>
                <a:t>slist.YY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12" name="Document 11"/>
            <p:cNvSpPr/>
            <p:nvPr/>
          </p:nvSpPr>
          <p:spPr>
            <a:xfrm>
              <a:off x="2964568" y="1428797"/>
              <a:ext cx="4325518" cy="2239482"/>
            </a:xfrm>
            <a:prstGeom prst="flowChartDocument">
              <a:avLst/>
            </a:prstGeom>
            <a:solidFill>
              <a:srgbClr val="C0504D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935017" y="1443870"/>
              <a:ext cx="4348277" cy="16008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400" dirty="0" smtClean="0">
                  <a:latin typeface="Times New Roman"/>
                  <a:cs typeface="Times New Roman"/>
                </a:rPr>
                <a:t>OPUS</a:t>
              </a:r>
            </a:p>
            <a:p>
              <a:r>
                <a:rPr lang="nl-NL" sz="1400" dirty="0" smtClean="0">
                  <a:latin typeface="Times New Roman"/>
                  <a:cs typeface="Times New Roman"/>
                </a:rPr>
                <a:t>FIT /p/ya4/</a:t>
              </a:r>
              <a:r>
                <a:rPr lang="nl-NL" sz="1400" dirty="0" err="1" smtClean="0">
                  <a:latin typeface="Times New Roman"/>
                  <a:cs typeface="Times New Roman"/>
                </a:rPr>
                <a:t>wd</a:t>
              </a:r>
              <a:r>
                <a:rPr lang="nl-NL" sz="1400" dirty="0" smtClean="0">
                  <a:latin typeface="Times New Roman"/>
                  <a:cs typeface="Times New Roman"/>
                </a:rPr>
                <a:t>/</a:t>
              </a:r>
              <a:r>
                <a:rPr lang="nl-NL" sz="1400" dirty="0" err="1" smtClean="0">
                  <a:latin typeface="Times New Roman"/>
                  <a:cs typeface="Times New Roman"/>
                </a:rPr>
                <a:t>mlo</a:t>
              </a:r>
              <a:r>
                <a:rPr lang="nl-NL" sz="1400" dirty="0" smtClean="0">
                  <a:latin typeface="Times New Roman"/>
                  <a:cs typeface="Times New Roman"/>
                </a:rPr>
                <a:t>/20100103/ SNGC s1ifmb1d.0 0</a:t>
              </a:r>
            </a:p>
            <a:p>
              <a:r>
                <a:rPr lang="nl-NL" sz="1400" dirty="0" smtClean="0">
                  <a:latin typeface="Times New Roman"/>
                  <a:cs typeface="Times New Roman"/>
                </a:rPr>
                <a:t>FIT /p/ya4/</a:t>
              </a:r>
              <a:r>
                <a:rPr lang="nl-NL" sz="1400" dirty="0" err="1" smtClean="0">
                  <a:latin typeface="Times New Roman"/>
                  <a:cs typeface="Times New Roman"/>
                </a:rPr>
                <a:t>wd</a:t>
              </a:r>
              <a:r>
                <a:rPr lang="nl-NL" sz="1400" dirty="0" smtClean="0">
                  <a:latin typeface="Times New Roman"/>
                  <a:cs typeface="Times New Roman"/>
                </a:rPr>
                <a:t>/</a:t>
              </a:r>
              <a:r>
                <a:rPr lang="nl-NL" sz="1400" dirty="0" err="1" smtClean="0">
                  <a:latin typeface="Times New Roman"/>
                  <a:cs typeface="Times New Roman"/>
                </a:rPr>
                <a:t>mlo</a:t>
              </a:r>
              <a:r>
                <a:rPr lang="nl-NL" sz="1400" dirty="0" smtClean="0">
                  <a:latin typeface="Times New Roman"/>
                  <a:cs typeface="Times New Roman"/>
                </a:rPr>
                <a:t>/20100103/ SNGC s1ifmb1d.1 0</a:t>
              </a:r>
            </a:p>
            <a:p>
              <a:r>
                <a:rPr lang="nl-NL" sz="1400" dirty="0" smtClean="0">
                  <a:latin typeface="Times New Roman"/>
                  <a:cs typeface="Times New Roman"/>
                </a:rPr>
                <a:t>COAD /p/ya4/</a:t>
              </a:r>
              <a:r>
                <a:rPr lang="nl-NL" sz="1400" dirty="0" err="1" smtClean="0">
                  <a:latin typeface="Times New Roman"/>
                  <a:cs typeface="Times New Roman"/>
                </a:rPr>
                <a:t>wd</a:t>
              </a:r>
              <a:r>
                <a:rPr lang="nl-NL" sz="1400" dirty="0" smtClean="0">
                  <a:latin typeface="Times New Roman"/>
                  <a:cs typeface="Times New Roman"/>
                </a:rPr>
                <a:t>/</a:t>
              </a:r>
              <a:r>
                <a:rPr lang="nl-NL" sz="1400" dirty="0" err="1" smtClean="0">
                  <a:latin typeface="Times New Roman"/>
                  <a:cs typeface="Times New Roman"/>
                </a:rPr>
                <a:t>mlo</a:t>
              </a:r>
              <a:r>
                <a:rPr lang="nl-NL" sz="1400" dirty="0" smtClean="0">
                  <a:latin typeface="Times New Roman"/>
                  <a:cs typeface="Times New Roman"/>
                </a:rPr>
                <a:t>/20100103/ 2 SNGC s2ifmb1d.</a:t>
              </a:r>
              <a:r>
                <a:rPr lang="nl-NL" sz="1400" dirty="0">
                  <a:latin typeface="Times New Roman"/>
                  <a:cs typeface="Times New Roman"/>
                </a:rPr>
                <a:t>0</a:t>
              </a:r>
              <a:r>
                <a:rPr lang="nl-NL" sz="1400" dirty="0" smtClean="0">
                  <a:latin typeface="Times New Roman"/>
                  <a:cs typeface="Times New Roman"/>
                </a:rPr>
                <a:t> 0 s2ifmb1d.1 0</a:t>
              </a:r>
            </a:p>
            <a:p>
              <a:r>
                <a:rPr lang="en-US" sz="1400" dirty="0" smtClean="0">
                  <a:latin typeface="Times New Roman"/>
                  <a:cs typeface="Times New Roman"/>
                </a:rPr>
                <a:t>.</a:t>
              </a:r>
            </a:p>
            <a:p>
              <a:r>
                <a:rPr lang="en-US" sz="1400" dirty="0" smtClean="0">
                  <a:latin typeface="Times New Roman"/>
                  <a:cs typeface="Times New Roman"/>
                </a:rPr>
                <a:t>.</a:t>
              </a:r>
            </a:p>
            <a:p>
              <a:r>
                <a:rPr lang="en-US" sz="1400" dirty="0" smtClean="0">
                  <a:latin typeface="Times New Roman"/>
                  <a:cs typeface="Times New Roman"/>
                </a:rPr>
                <a:t>.</a:t>
              </a:r>
            </a:p>
            <a:p>
              <a:r>
                <a:rPr lang="en-US" sz="1400" dirty="0" smtClean="0">
                  <a:latin typeface="Times New Roman"/>
                  <a:cs typeface="Times New Roman"/>
                </a:rPr>
                <a:t>END</a:t>
              </a:r>
              <a:endParaRPr lang="en-US" sz="1400" dirty="0">
                <a:latin typeface="Times New Roman"/>
                <a:cs typeface="Times New Roman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286236" y="3670682"/>
            <a:ext cx="1608133" cy="2565088"/>
            <a:chOff x="2936476" y="3979342"/>
            <a:chExt cx="1608133" cy="2565088"/>
          </a:xfrm>
        </p:grpSpPr>
        <p:sp>
          <p:nvSpPr>
            <p:cNvPr id="14" name="Document 13"/>
            <p:cNvSpPr/>
            <p:nvPr/>
          </p:nvSpPr>
          <p:spPr>
            <a:xfrm>
              <a:off x="2971359" y="4304948"/>
              <a:ext cx="1499041" cy="2239482"/>
            </a:xfrm>
            <a:prstGeom prst="flowChartDocument">
              <a:avLst/>
            </a:prstGeom>
            <a:solidFill>
              <a:srgbClr val="C0504D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941809" y="4320021"/>
              <a:ext cx="1599711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 smtClean="0">
                  <a:latin typeface="Times New Roman"/>
                  <a:cs typeface="Times New Roman"/>
                </a:rPr>
                <a:t>SDIREC</a:t>
              </a:r>
            </a:p>
            <a:p>
              <a:r>
                <a:rPr lang="de-DE" sz="1400" dirty="0" smtClean="0">
                  <a:latin typeface="Times New Roman"/>
                  <a:cs typeface="Times New Roman"/>
                </a:rPr>
                <a:t>o3.1005 6</a:t>
              </a:r>
            </a:p>
            <a:p>
              <a:r>
                <a:rPr lang="de-DE" sz="1400" dirty="0" smtClean="0">
                  <a:latin typeface="Times New Roman"/>
                  <a:cs typeface="Times New Roman"/>
                </a:rPr>
                <a:t>hcooh.1100 9</a:t>
              </a:r>
            </a:p>
            <a:p>
              <a:r>
                <a:rPr lang="de-DE" sz="1400" dirty="0" smtClean="0">
                  <a:latin typeface="Times New Roman"/>
                  <a:cs typeface="Times New Roman"/>
                </a:rPr>
                <a:t>h2o.2938 3</a:t>
              </a:r>
            </a:p>
            <a:p>
              <a:r>
                <a:rPr lang="de-DE" sz="1400" dirty="0" smtClean="0">
                  <a:latin typeface="Times New Roman"/>
                  <a:cs typeface="Times New Roman"/>
                </a:rPr>
                <a:t>co2.2492 4</a:t>
              </a:r>
            </a:p>
            <a:p>
              <a:r>
                <a:rPr lang="de-DE" sz="1400" dirty="0" smtClean="0">
                  <a:latin typeface="Times New Roman"/>
                  <a:cs typeface="Times New Roman"/>
                </a:rPr>
                <a:t>hf.4038 2</a:t>
              </a:r>
            </a:p>
            <a:p>
              <a:r>
                <a:rPr lang="de-DE" sz="1400" dirty="0" smtClean="0">
                  <a:latin typeface="Times New Roman"/>
                  <a:cs typeface="Times New Roman"/>
                </a:rPr>
                <a:t>END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936476" y="3979342"/>
              <a:ext cx="16081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Gas.Region</a:t>
              </a:r>
              <a:r>
                <a:rPr lang="en-US" dirty="0" smtClean="0"/>
                <a:t> List</a:t>
              </a:r>
              <a:endParaRPr lang="en-US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044031" y="3350281"/>
            <a:ext cx="3133871" cy="2593741"/>
            <a:chOff x="5644369" y="3950689"/>
            <a:chExt cx="3133871" cy="2593741"/>
          </a:xfrm>
        </p:grpSpPr>
        <p:sp>
          <p:nvSpPr>
            <p:cNvPr id="17" name="Document 16"/>
            <p:cNvSpPr/>
            <p:nvPr/>
          </p:nvSpPr>
          <p:spPr>
            <a:xfrm>
              <a:off x="5678271" y="4304948"/>
              <a:ext cx="3008529" cy="2239482"/>
            </a:xfrm>
            <a:prstGeom prst="flowChartDocument">
              <a:avLst/>
            </a:prstGeom>
            <a:solidFill>
              <a:srgbClr val="C6D9F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644369" y="4304948"/>
              <a:ext cx="3133871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WACCM </a:t>
              </a:r>
              <a:r>
                <a:rPr lang="de-DE" sz="1400" dirty="0" err="1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profiles</a:t>
              </a:r>
              <a:r>
                <a:rPr lang="de-DE" sz="1400" dirty="0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 in REFMOD </a:t>
              </a:r>
              <a:r>
                <a:rPr lang="de-DE" sz="1400" dirty="0" err="1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format</a:t>
              </a:r>
              <a:endParaRPr lang="de-DE" sz="1400" dirty="0" smtClean="0">
                <a:solidFill>
                  <a:srgbClr val="C0504D"/>
                </a:solidFill>
                <a:latin typeface="Times New Roman"/>
                <a:cs typeface="Times New Roman"/>
              </a:endParaRPr>
            </a:p>
            <a:p>
              <a:r>
                <a:rPr lang="de-DE" sz="1400" dirty="0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ILS </a:t>
              </a:r>
              <a:r>
                <a:rPr lang="de-DE" sz="1400" dirty="0" err="1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data</a:t>
              </a:r>
              <a:r>
                <a:rPr lang="de-DE" sz="1400" dirty="0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 </a:t>
              </a:r>
              <a:r>
                <a:rPr lang="de-DE" sz="1400" dirty="0" err="1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files</a:t>
              </a:r>
              <a:endParaRPr lang="de-DE" sz="1400" dirty="0" smtClean="0">
                <a:solidFill>
                  <a:srgbClr val="C0504D"/>
                </a:solidFill>
                <a:latin typeface="Times New Roman"/>
                <a:cs typeface="Times New Roman"/>
              </a:endParaRPr>
            </a:p>
            <a:p>
              <a:r>
                <a:rPr lang="de-DE" sz="1400" dirty="0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Filter </a:t>
              </a:r>
              <a:r>
                <a:rPr lang="de-DE" sz="1400" dirty="0" err="1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envelope</a:t>
              </a:r>
              <a:r>
                <a:rPr lang="de-DE" sz="1400" dirty="0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 </a:t>
              </a:r>
              <a:r>
                <a:rPr lang="de-DE" sz="1400" dirty="0" err="1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spectral</a:t>
              </a:r>
              <a:r>
                <a:rPr lang="de-DE" sz="1400" dirty="0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 </a:t>
              </a:r>
              <a:r>
                <a:rPr lang="de-DE" sz="1400" dirty="0" err="1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files</a:t>
              </a:r>
              <a:endParaRPr lang="de-DE" sz="1400" dirty="0" smtClean="0">
                <a:solidFill>
                  <a:srgbClr val="C0504D"/>
                </a:solidFill>
                <a:latin typeface="Times New Roman"/>
                <a:cs typeface="Times New Roman"/>
              </a:endParaRPr>
            </a:p>
            <a:p>
              <a:r>
                <a:rPr lang="de-DE" sz="1400" dirty="0" err="1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Fastcode</a:t>
              </a:r>
              <a:r>
                <a:rPr lang="de-DE" sz="1400" dirty="0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 </a:t>
              </a:r>
              <a:r>
                <a:rPr lang="de-DE" sz="1400" dirty="0" err="1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template</a:t>
              </a:r>
              <a:r>
                <a:rPr lang="de-DE" sz="1400" dirty="0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 </a:t>
              </a:r>
              <a:r>
                <a:rPr lang="de-DE" sz="1400" dirty="0" err="1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file</a:t>
              </a:r>
              <a:endParaRPr lang="de-DE" sz="1400" dirty="0" smtClean="0">
                <a:solidFill>
                  <a:srgbClr val="C0504D"/>
                </a:solidFill>
                <a:latin typeface="Times New Roman"/>
                <a:cs typeface="Times New Roman"/>
              </a:endParaRPr>
            </a:p>
            <a:p>
              <a:r>
                <a:rPr lang="de-DE" sz="1400" dirty="0" err="1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Station.layers</a:t>
              </a:r>
              <a:r>
                <a:rPr lang="de-DE" sz="1400" dirty="0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 </a:t>
              </a:r>
              <a:r>
                <a:rPr lang="de-DE" sz="1400" dirty="0" err="1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file</a:t>
              </a:r>
              <a:endParaRPr lang="de-DE" sz="1400" dirty="0" smtClean="0">
                <a:solidFill>
                  <a:srgbClr val="C0504D"/>
                </a:solidFill>
                <a:latin typeface="Times New Roman"/>
                <a:cs typeface="Times New Roman"/>
              </a:endParaRPr>
            </a:p>
            <a:p>
              <a:r>
                <a:rPr lang="de-DE" sz="1400" dirty="0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WACCM </a:t>
              </a:r>
              <a:r>
                <a:rPr lang="de-DE" sz="1400" dirty="0" err="1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water</a:t>
              </a:r>
              <a:r>
                <a:rPr lang="de-DE" sz="1400" dirty="0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 </a:t>
              </a:r>
              <a:r>
                <a:rPr lang="de-DE" sz="1400" dirty="0" err="1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vapor</a:t>
              </a:r>
              <a:r>
                <a:rPr lang="de-DE" sz="1400" dirty="0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 </a:t>
              </a:r>
              <a:r>
                <a:rPr lang="de-DE" sz="1400" dirty="0" err="1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monthly</a:t>
              </a:r>
              <a:r>
                <a:rPr lang="de-DE" sz="1400" dirty="0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 </a:t>
              </a:r>
              <a:r>
                <a:rPr lang="de-DE" sz="1400" dirty="0" err="1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averages</a:t>
              </a:r>
              <a:endParaRPr lang="de-DE" sz="1400" dirty="0" smtClean="0">
                <a:solidFill>
                  <a:srgbClr val="C0504D"/>
                </a:solidFill>
                <a:latin typeface="Times New Roman"/>
                <a:cs typeface="Times New Roman"/>
              </a:endParaRPr>
            </a:p>
            <a:p>
              <a:r>
                <a:rPr lang="de-DE" sz="1400" dirty="0" err="1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Spectral</a:t>
              </a:r>
              <a:r>
                <a:rPr lang="de-DE" sz="1400" dirty="0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 </a:t>
              </a:r>
              <a:r>
                <a:rPr lang="de-DE" sz="1400" dirty="0" err="1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list</a:t>
              </a:r>
              <a:r>
                <a:rPr lang="de-DE" sz="1400" dirty="0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 </a:t>
              </a:r>
              <a:r>
                <a:rPr lang="de-DE" sz="1400" dirty="0" err="1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files</a:t>
              </a:r>
              <a:endParaRPr lang="de-DE" sz="1400" dirty="0" smtClean="0">
                <a:solidFill>
                  <a:srgbClr val="C0504D"/>
                </a:solidFill>
                <a:latin typeface="Times New Roman"/>
                <a:cs typeface="Times New Roman"/>
              </a:endParaRPr>
            </a:p>
            <a:p>
              <a:endParaRPr lang="de-DE" sz="1400" dirty="0" smtClean="0">
                <a:latin typeface="Times New Roman"/>
                <a:cs typeface="Times New Roman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644369" y="3950689"/>
              <a:ext cx="14599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Site Directory</a:t>
              </a:r>
              <a:endParaRPr lang="en-US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15428" y="223520"/>
            <a:ext cx="76937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File / Directory Components Used in </a:t>
            </a:r>
            <a:r>
              <a:rPr lang="en-US" sz="2400" u="sng" dirty="0"/>
              <a:t>B</a:t>
            </a:r>
            <a:r>
              <a:rPr lang="en-US" sz="2400" u="sng" dirty="0" smtClean="0"/>
              <a:t>atch Retrieval Process</a:t>
            </a:r>
            <a:endParaRPr lang="en-US" sz="2400" u="sng" dirty="0"/>
          </a:p>
        </p:txBody>
      </p:sp>
      <p:grpSp>
        <p:nvGrpSpPr>
          <p:cNvPr id="23" name="Group 22"/>
          <p:cNvGrpSpPr/>
          <p:nvPr/>
        </p:nvGrpSpPr>
        <p:grpSpPr>
          <a:xfrm>
            <a:off x="3942628" y="4475831"/>
            <a:ext cx="1941557" cy="2222141"/>
            <a:chOff x="2800430" y="3670156"/>
            <a:chExt cx="2667705" cy="2495793"/>
          </a:xfrm>
        </p:grpSpPr>
        <p:sp>
          <p:nvSpPr>
            <p:cNvPr id="24" name="Document 23"/>
            <p:cNvSpPr/>
            <p:nvPr/>
          </p:nvSpPr>
          <p:spPr>
            <a:xfrm>
              <a:off x="2971359" y="4304948"/>
              <a:ext cx="2092673" cy="1861001"/>
            </a:xfrm>
            <a:prstGeom prst="flowChartDocument">
              <a:avLst/>
            </a:prstGeom>
            <a:solidFill>
              <a:srgbClr val="C6D9F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941809" y="4320021"/>
              <a:ext cx="2122223" cy="1555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400" dirty="0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Binput.3.92</a:t>
              </a:r>
            </a:p>
            <a:p>
              <a:r>
                <a:rPr lang="de-DE" sz="1400" dirty="0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Binput.3.94</a:t>
              </a:r>
            </a:p>
            <a:p>
              <a:r>
                <a:rPr lang="de-DE" sz="1400" dirty="0" err="1" smtClean="0">
                  <a:solidFill>
                    <a:srgbClr val="C0504D"/>
                  </a:solidFill>
                  <a:latin typeface="Times New Roman"/>
                  <a:cs typeface="Times New Roman"/>
                </a:rPr>
                <a:t>Binput.test</a:t>
              </a:r>
              <a:endParaRPr lang="de-DE" sz="1400" dirty="0" smtClean="0">
                <a:solidFill>
                  <a:srgbClr val="C0504D"/>
                </a:solidFill>
                <a:latin typeface="Times New Roman"/>
                <a:cs typeface="Times New Roman"/>
              </a:endParaRPr>
            </a:p>
            <a:p>
              <a:r>
                <a:rPr lang="de-DE" sz="1400" dirty="0" smtClean="0">
                  <a:latin typeface="Times New Roman"/>
                  <a:cs typeface="Times New Roman"/>
                </a:rPr>
                <a:t>.</a:t>
              </a:r>
            </a:p>
            <a:p>
              <a:r>
                <a:rPr lang="de-DE" sz="1400" dirty="0" smtClean="0">
                  <a:latin typeface="Times New Roman"/>
                  <a:cs typeface="Times New Roman"/>
                </a:rPr>
                <a:t>.</a:t>
              </a:r>
            </a:p>
            <a:p>
              <a:r>
                <a:rPr lang="de-DE" sz="1400" dirty="0">
                  <a:latin typeface="Times New Roman"/>
                  <a:cs typeface="Times New Roman"/>
                </a:rPr>
                <a:t>.</a:t>
              </a:r>
              <a:endParaRPr lang="de-DE" sz="1400" dirty="0" smtClean="0">
                <a:latin typeface="Times New Roman"/>
                <a:cs typeface="Times New Roman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800430" y="3670156"/>
              <a:ext cx="2667705" cy="6567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/>
                <a:t>Gas.Region</a:t>
              </a:r>
              <a:r>
                <a:rPr lang="en-US" sz="1600" dirty="0" smtClean="0"/>
                <a:t> Directory</a:t>
              </a:r>
            </a:p>
            <a:p>
              <a:r>
                <a:rPr lang="en-US" sz="1600" dirty="0" smtClean="0"/>
                <a:t>(</a:t>
              </a:r>
              <a:r>
                <a:rPr lang="en-US" sz="1600" dirty="0" err="1"/>
                <a:t>e</a:t>
              </a:r>
              <a:r>
                <a:rPr lang="en-US" sz="1600" dirty="0" err="1" smtClean="0"/>
                <a:t>g</a:t>
              </a:r>
              <a:r>
                <a:rPr lang="en-US" sz="1600" dirty="0" smtClean="0"/>
                <a:t>. O3.1005)</a:t>
              </a:r>
              <a:endParaRPr lang="en-US" sz="1600" dirty="0"/>
            </a:p>
          </p:txBody>
        </p:sp>
      </p:grpSp>
      <p:sp>
        <p:nvSpPr>
          <p:cNvPr id="28" name="Bent Arrow 27"/>
          <p:cNvSpPr/>
          <p:nvPr/>
        </p:nvSpPr>
        <p:spPr>
          <a:xfrm rot="5400000">
            <a:off x="4324799" y="3767669"/>
            <a:ext cx="360467" cy="1124808"/>
          </a:xfrm>
          <a:prstGeom prst="bentArrow">
            <a:avLst>
              <a:gd name="adj1" fmla="val 14661"/>
              <a:gd name="adj2" fmla="val 25000"/>
              <a:gd name="adj3" fmla="val 25000"/>
              <a:gd name="adj4" fmla="val 4375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273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cess 3"/>
          <p:cNvSpPr/>
          <p:nvPr/>
        </p:nvSpPr>
        <p:spPr>
          <a:xfrm>
            <a:off x="3606822" y="215970"/>
            <a:ext cx="914400" cy="612648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fitbn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Document 4"/>
          <p:cNvSpPr/>
          <p:nvPr/>
        </p:nvSpPr>
        <p:spPr>
          <a:xfrm>
            <a:off x="840486" y="225539"/>
            <a:ext cx="1638554" cy="612648"/>
          </a:xfrm>
          <a:prstGeom prst="flowChartDocument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Spectra List</a:t>
            </a:r>
          </a:p>
          <a:p>
            <a:pPr algn="ctr"/>
            <a:r>
              <a:rPr lang="en-US" dirty="0" err="1"/>
              <a:t>s</a:t>
            </a:r>
            <a:r>
              <a:rPr lang="en-US" dirty="0" err="1" smtClean="0"/>
              <a:t>list.yy</a:t>
            </a:r>
            <a:endParaRPr lang="en-US" dirty="0"/>
          </a:p>
        </p:txBody>
      </p:sp>
      <p:sp>
        <p:nvSpPr>
          <p:cNvPr id="6" name="Document 5"/>
          <p:cNvSpPr/>
          <p:nvPr/>
        </p:nvSpPr>
        <p:spPr>
          <a:xfrm>
            <a:off x="1013206" y="1178594"/>
            <a:ext cx="1709674" cy="612648"/>
          </a:xfrm>
          <a:prstGeom prst="flowChartDocument">
            <a:avLst/>
          </a:prstGeom>
          <a:solidFill>
            <a:srgbClr val="C0504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Gas.Region</a:t>
            </a:r>
            <a:r>
              <a:rPr lang="en-US" dirty="0" smtClean="0"/>
              <a:t> List</a:t>
            </a:r>
          </a:p>
          <a:p>
            <a:pPr algn="ctr"/>
            <a:r>
              <a:rPr lang="en-US" dirty="0" err="1" smtClean="0"/>
              <a:t>rlist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479040" y="486684"/>
            <a:ext cx="1026770" cy="191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722880" y="1460039"/>
            <a:ext cx="509930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Decision 12"/>
          <p:cNvSpPr/>
          <p:nvPr/>
        </p:nvSpPr>
        <p:spPr>
          <a:xfrm>
            <a:off x="3351505" y="1036154"/>
            <a:ext cx="1442372" cy="820203"/>
          </a:xfrm>
          <a:prstGeom prst="flowChartDecis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Spec in region?</a:t>
            </a:r>
            <a:endParaRPr lang="en-US" sz="1200" dirty="0"/>
          </a:p>
        </p:txBody>
      </p:sp>
      <p:sp>
        <p:nvSpPr>
          <p:cNvPr id="16" name="Process 15"/>
          <p:cNvSpPr/>
          <p:nvPr/>
        </p:nvSpPr>
        <p:spPr>
          <a:xfrm>
            <a:off x="3197200" y="2058922"/>
            <a:ext cx="1744824" cy="801795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Convert to </a:t>
            </a:r>
            <a:r>
              <a:rPr lang="en-US" sz="1200" dirty="0" err="1" smtClean="0">
                <a:solidFill>
                  <a:srgbClr val="C0504D"/>
                </a:solidFill>
              </a:rPr>
              <a:t>bnr</a:t>
            </a:r>
            <a:endParaRPr lang="en-US" sz="1200" dirty="0" smtClean="0">
              <a:solidFill>
                <a:srgbClr val="C0504D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Get </a:t>
            </a:r>
            <a:r>
              <a:rPr lang="en-US" sz="1200" dirty="0" err="1" smtClean="0">
                <a:solidFill>
                  <a:srgbClr val="C0504D"/>
                </a:solidFill>
              </a:rPr>
              <a:t>binput</a:t>
            </a:r>
            <a:r>
              <a:rPr lang="en-US" sz="1200" dirty="0" smtClean="0">
                <a:solidFill>
                  <a:srgbClr val="C0504D"/>
                </a:solidFill>
              </a:rPr>
              <a:t> template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Get </a:t>
            </a:r>
            <a:r>
              <a:rPr lang="en-US" sz="1200" dirty="0" err="1" smtClean="0">
                <a:solidFill>
                  <a:srgbClr val="C0504D"/>
                </a:solidFill>
              </a:rPr>
              <a:t>fastcode</a:t>
            </a:r>
            <a:r>
              <a:rPr lang="en-US" sz="1200" dirty="0" smtClean="0">
                <a:solidFill>
                  <a:srgbClr val="C0504D"/>
                </a:solidFill>
              </a:rPr>
              <a:t> template</a:t>
            </a:r>
          </a:p>
        </p:txBody>
      </p:sp>
      <p:sp>
        <p:nvSpPr>
          <p:cNvPr id="17" name="Process 16"/>
          <p:cNvSpPr/>
          <p:nvPr/>
        </p:nvSpPr>
        <p:spPr>
          <a:xfrm>
            <a:off x="3197200" y="3089717"/>
            <a:ext cx="1744824" cy="801795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Create </a:t>
            </a:r>
            <a:r>
              <a:rPr lang="en-US" sz="1200" dirty="0" err="1" smtClean="0">
                <a:solidFill>
                  <a:srgbClr val="C0504D"/>
                </a:solidFill>
              </a:rPr>
              <a:t>fitone.input</a:t>
            </a:r>
            <a:endParaRPr lang="en-US" sz="1200" dirty="0" smtClean="0">
              <a:solidFill>
                <a:srgbClr val="C0504D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Call </a:t>
            </a:r>
            <a:r>
              <a:rPr lang="en-US" sz="1200" dirty="0" err="1" smtClean="0">
                <a:solidFill>
                  <a:srgbClr val="C0504D"/>
                </a:solidFill>
              </a:rPr>
              <a:t>fitone.k</a:t>
            </a:r>
            <a:endParaRPr lang="en-US" sz="1200" dirty="0" smtClean="0">
              <a:solidFill>
                <a:srgbClr val="C0504D"/>
              </a:solidFill>
            </a:endParaRPr>
          </a:p>
        </p:txBody>
      </p:sp>
      <p:sp>
        <p:nvSpPr>
          <p:cNvPr id="18" name="Process 17"/>
          <p:cNvSpPr/>
          <p:nvPr/>
        </p:nvSpPr>
        <p:spPr>
          <a:xfrm>
            <a:off x="3197200" y="4144252"/>
            <a:ext cx="1744824" cy="801795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Save all output to&lt;</a:t>
            </a:r>
            <a:r>
              <a:rPr lang="en-US" sz="1200" dirty="0" err="1" smtClean="0">
                <a:solidFill>
                  <a:schemeClr val="tx1"/>
                </a:solidFill>
              </a:rPr>
              <a:t>daydir</a:t>
            </a:r>
            <a:r>
              <a:rPr lang="en-US" sz="1200" dirty="0" smtClean="0">
                <a:solidFill>
                  <a:schemeClr val="tx1"/>
                </a:solidFill>
              </a:rPr>
              <a:t>&gt;/&lt;</a:t>
            </a:r>
            <a:r>
              <a:rPr lang="en-US" sz="1200" dirty="0" err="1" smtClean="0">
                <a:solidFill>
                  <a:schemeClr val="tx1"/>
                </a:solidFill>
              </a:rPr>
              <a:t>gas.region</a:t>
            </a:r>
            <a:r>
              <a:rPr lang="en-US" sz="1200" dirty="0" smtClean="0">
                <a:solidFill>
                  <a:schemeClr val="tx1"/>
                </a:solidFill>
              </a:rPr>
              <a:t>&gt;/&lt;</a:t>
            </a:r>
            <a:r>
              <a:rPr lang="en-US" sz="1200" dirty="0" err="1" smtClean="0">
                <a:solidFill>
                  <a:schemeClr val="tx1"/>
                </a:solidFill>
              </a:rPr>
              <a:t>utctime</a:t>
            </a:r>
            <a:r>
              <a:rPr lang="en-US" sz="1200" dirty="0" smtClean="0">
                <a:solidFill>
                  <a:schemeClr val="tx1"/>
                </a:solidFill>
              </a:rPr>
              <a:t>&gt;</a:t>
            </a:r>
          </a:p>
        </p:txBody>
      </p:sp>
      <p:sp>
        <p:nvSpPr>
          <p:cNvPr id="19" name="Decision 18"/>
          <p:cNvSpPr/>
          <p:nvPr/>
        </p:nvSpPr>
        <p:spPr>
          <a:xfrm>
            <a:off x="3161584" y="5046367"/>
            <a:ext cx="1827912" cy="820203"/>
          </a:xfrm>
          <a:prstGeom prst="flowChartDecis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A</a:t>
            </a:r>
            <a:r>
              <a:rPr lang="en-US" sz="1200" dirty="0" smtClean="0"/>
              <a:t>nother </a:t>
            </a:r>
            <a:r>
              <a:rPr lang="en-US" sz="1200" dirty="0" err="1" smtClean="0"/>
              <a:t>gas.region</a:t>
            </a:r>
            <a:r>
              <a:rPr lang="en-US" sz="1200" dirty="0" smtClean="0"/>
              <a:t>?</a:t>
            </a:r>
            <a:endParaRPr lang="en-US" sz="1200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72251" y="505822"/>
            <a:ext cx="42920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72251" y="6314935"/>
            <a:ext cx="282494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372251" y="505823"/>
            <a:ext cx="0" cy="580911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Decision 29"/>
          <p:cNvSpPr/>
          <p:nvPr/>
        </p:nvSpPr>
        <p:spPr>
          <a:xfrm>
            <a:off x="3349595" y="5967287"/>
            <a:ext cx="1442372" cy="820203"/>
          </a:xfrm>
          <a:prstGeom prst="flowChartDecis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A</a:t>
            </a:r>
            <a:r>
              <a:rPr lang="en-US" sz="1200" dirty="0" smtClean="0"/>
              <a:t>nother spectra?</a:t>
            </a:r>
            <a:endParaRPr lang="en-US" sz="1200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574032" y="1460039"/>
            <a:ext cx="42920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85901" y="5476757"/>
            <a:ext cx="240951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574032" y="1460040"/>
            <a:ext cx="0" cy="40167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126147" y="1820528"/>
            <a:ext cx="3738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yes</a:t>
            </a:r>
            <a:endParaRPr lang="en-US" sz="1100" dirty="0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4060404" y="1800088"/>
            <a:ext cx="0" cy="2439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4060404" y="2860717"/>
            <a:ext cx="0" cy="2439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4060404" y="4946047"/>
            <a:ext cx="0" cy="1420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4060404" y="5847828"/>
            <a:ext cx="0" cy="1263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>
            <a:off x="2286000" y="1778081"/>
            <a:ext cx="140972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1381611" y="1807747"/>
            <a:ext cx="14804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get another </a:t>
            </a:r>
            <a:r>
              <a:rPr lang="en-US" sz="1100" dirty="0" err="1" smtClean="0"/>
              <a:t>gas.region</a:t>
            </a:r>
            <a:endParaRPr lang="en-US" sz="1100" dirty="0"/>
          </a:p>
        </p:txBody>
      </p:sp>
      <p:cxnSp>
        <p:nvCxnSpPr>
          <p:cNvPr id="65" name="Straight Arrow Connector 64"/>
          <p:cNvCxnSpPr>
            <a:stCxn id="30" idx="3"/>
          </p:cNvCxnSpPr>
          <p:nvPr/>
        </p:nvCxnSpPr>
        <p:spPr>
          <a:xfrm flipV="1">
            <a:off x="4791967" y="3981547"/>
            <a:ext cx="1177033" cy="23958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5842000" y="2227723"/>
            <a:ext cx="2324100" cy="1753823"/>
            <a:chOff x="6502400" y="5063532"/>
            <a:chExt cx="2324100" cy="1753823"/>
          </a:xfrm>
        </p:grpSpPr>
        <p:sp>
          <p:nvSpPr>
            <p:cNvPr id="64" name="Document 63"/>
            <p:cNvSpPr/>
            <p:nvPr/>
          </p:nvSpPr>
          <p:spPr>
            <a:xfrm>
              <a:off x="6502400" y="5063532"/>
              <a:ext cx="914400" cy="1753823"/>
            </a:xfrm>
            <a:prstGeom prst="flowChartDocumen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rgbClr val="C0504D"/>
                  </a:solidFill>
                </a:rPr>
                <a:t>Rslt.l</a:t>
              </a:r>
              <a:endParaRPr lang="en-US" dirty="0" smtClean="0">
                <a:solidFill>
                  <a:srgbClr val="C0504D"/>
                </a:solidFill>
              </a:endParaRPr>
            </a:p>
            <a:p>
              <a:pPr algn="ctr"/>
              <a:r>
                <a:rPr lang="en-US" dirty="0" err="1" smtClean="0">
                  <a:solidFill>
                    <a:srgbClr val="C0504D"/>
                  </a:solidFill>
                </a:rPr>
                <a:t>Rslt.q</a:t>
              </a:r>
              <a:endParaRPr lang="en-US" dirty="0" smtClean="0">
                <a:solidFill>
                  <a:srgbClr val="C0504D"/>
                </a:solidFill>
              </a:endParaRPr>
            </a:p>
            <a:p>
              <a:pPr algn="ctr"/>
              <a:r>
                <a:rPr lang="en-US" dirty="0" err="1" smtClean="0">
                  <a:solidFill>
                    <a:srgbClr val="C0504D"/>
                  </a:solidFill>
                </a:rPr>
                <a:t>Rslt.qc</a:t>
              </a:r>
              <a:endParaRPr lang="en-US" dirty="0">
                <a:solidFill>
                  <a:srgbClr val="C0504D"/>
                </a:solidFill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568582" y="5237717"/>
              <a:ext cx="125791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Output lists: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US" sz="1600" dirty="0" smtClean="0"/>
                <a:t>Fit details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US" sz="1600" dirty="0" smtClean="0"/>
                <a:t>VMR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US" sz="1600" dirty="0" smtClean="0"/>
                <a:t>Partial Col</a:t>
              </a:r>
              <a:endParaRPr lang="en-US" sz="1600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817391" y="205157"/>
            <a:ext cx="41869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/>
              <a:t>Flow of Batch Retrieval Process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113766" y="6042058"/>
            <a:ext cx="3738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yes</a:t>
            </a:r>
            <a:endParaRPr lang="en-US" sz="1100" dirty="0"/>
          </a:p>
        </p:txBody>
      </p:sp>
      <p:sp>
        <p:nvSpPr>
          <p:cNvPr id="36" name="TextBox 35"/>
          <p:cNvSpPr txBox="1"/>
          <p:nvPr/>
        </p:nvSpPr>
        <p:spPr>
          <a:xfrm>
            <a:off x="4703089" y="6377389"/>
            <a:ext cx="4901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Done</a:t>
            </a:r>
            <a:endParaRPr lang="en-US" sz="1100" dirty="0"/>
          </a:p>
        </p:txBody>
      </p:sp>
      <p:sp>
        <p:nvSpPr>
          <p:cNvPr id="37" name="TextBox 36"/>
          <p:cNvSpPr txBox="1"/>
          <p:nvPr/>
        </p:nvSpPr>
        <p:spPr>
          <a:xfrm>
            <a:off x="2941794" y="5164347"/>
            <a:ext cx="3738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yes</a:t>
            </a:r>
            <a:endParaRPr lang="en-US" sz="1100" dirty="0"/>
          </a:p>
        </p:txBody>
      </p:sp>
      <p:sp>
        <p:nvSpPr>
          <p:cNvPr id="38" name="TextBox 37"/>
          <p:cNvSpPr txBox="1"/>
          <p:nvPr/>
        </p:nvSpPr>
        <p:spPr>
          <a:xfrm>
            <a:off x="3673186" y="5780448"/>
            <a:ext cx="3331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no</a:t>
            </a:r>
            <a:endParaRPr lang="en-US" sz="1100" dirty="0"/>
          </a:p>
        </p:txBody>
      </p:sp>
      <p:sp>
        <p:nvSpPr>
          <p:cNvPr id="39" name="TextBox 38"/>
          <p:cNvSpPr txBox="1"/>
          <p:nvPr/>
        </p:nvSpPr>
        <p:spPr>
          <a:xfrm>
            <a:off x="3320472" y="1535052"/>
            <a:ext cx="3331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no</a:t>
            </a:r>
            <a:endParaRPr lang="en-US" sz="1100" dirty="0"/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4060404" y="809488"/>
            <a:ext cx="0" cy="2439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Multidocument 11"/>
          <p:cNvSpPr/>
          <p:nvPr/>
        </p:nvSpPr>
        <p:spPr>
          <a:xfrm>
            <a:off x="5769803" y="4859726"/>
            <a:ext cx="3234498" cy="1841443"/>
          </a:xfrm>
          <a:prstGeom prst="flowChartMulti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DayDir</a:t>
            </a:r>
            <a:r>
              <a:rPr lang="en-US" sz="1600" dirty="0" smtClean="0"/>
              <a:t>/</a:t>
            </a:r>
            <a:r>
              <a:rPr lang="en-US" sz="1600" dirty="0" err="1" smtClean="0"/>
              <a:t>Gas.Region</a:t>
            </a:r>
            <a:r>
              <a:rPr lang="en-US" sz="1600" dirty="0" smtClean="0"/>
              <a:t>/</a:t>
            </a:r>
            <a:r>
              <a:rPr lang="en-US" sz="1600" dirty="0" err="1" smtClean="0"/>
              <a:t>UTCTime</a:t>
            </a:r>
            <a:endParaRPr lang="en-US" sz="1600" dirty="0" smtClean="0"/>
          </a:p>
          <a:p>
            <a:pPr algn="ctr"/>
            <a:endParaRPr lang="en-US" sz="1600" dirty="0" smtClean="0"/>
          </a:p>
          <a:p>
            <a:pPr algn="ctr"/>
            <a:r>
              <a:rPr lang="en-US" sz="1600" dirty="0" smtClean="0"/>
              <a:t>All input &amp; All Output</a:t>
            </a:r>
          </a:p>
          <a:p>
            <a:pPr algn="ctr"/>
            <a:r>
              <a:rPr lang="en-US" sz="1600" dirty="0" smtClean="0"/>
              <a:t>For this retrieval</a:t>
            </a:r>
            <a:endParaRPr lang="en-US" sz="1600" dirty="0"/>
          </a:p>
        </p:txBody>
      </p:sp>
      <p:cxnSp>
        <p:nvCxnSpPr>
          <p:cNvPr id="58" name="Straight Arrow Connector 57"/>
          <p:cNvCxnSpPr>
            <a:stCxn id="30" idx="3"/>
          </p:cNvCxnSpPr>
          <p:nvPr/>
        </p:nvCxnSpPr>
        <p:spPr>
          <a:xfrm flipV="1">
            <a:off x="4791967" y="6008426"/>
            <a:ext cx="884933" cy="3689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083325" y="1011666"/>
            <a:ext cx="406459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# of spectra in </a:t>
            </a:r>
            <a:r>
              <a:rPr lang="en-US" sz="1400" dirty="0" err="1"/>
              <a:t>slist.yy</a:t>
            </a:r>
            <a:r>
              <a:rPr lang="en-US" sz="1400" dirty="0"/>
              <a:t> * # </a:t>
            </a:r>
            <a:r>
              <a:rPr lang="en-US" sz="1400" dirty="0" smtClean="0"/>
              <a:t>regions in </a:t>
            </a:r>
            <a:r>
              <a:rPr lang="en-US" sz="1400" dirty="0" err="1" smtClean="0"/>
              <a:t>rlist</a:t>
            </a:r>
            <a:r>
              <a:rPr lang="en-US" sz="1400" dirty="0" smtClean="0"/>
              <a:t> </a:t>
            </a:r>
            <a:r>
              <a:rPr lang="en-US" sz="1400" dirty="0" smtClean="0"/>
              <a:t>= # retrievals</a:t>
            </a:r>
            <a:endParaRPr lang="en-US" sz="1400" dirty="0"/>
          </a:p>
          <a:p>
            <a:r>
              <a:rPr lang="en-US" sz="1400" dirty="0" smtClean="0"/>
              <a:t># regions (gases) is arbitrary</a:t>
            </a:r>
          </a:p>
          <a:p>
            <a:endParaRPr lang="en-US" sz="1400" dirty="0" smtClean="0"/>
          </a:p>
          <a:p>
            <a:endParaRPr lang="en-US" sz="1400" dirty="0"/>
          </a:p>
          <a:p>
            <a:r>
              <a:rPr lang="en-US" sz="1400" dirty="0" smtClean="0"/>
              <a:t>Summary of output saved to lists:</a:t>
            </a:r>
            <a:endParaRPr lang="en-US" sz="1400" dirty="0"/>
          </a:p>
        </p:txBody>
      </p:sp>
      <p:sp>
        <p:nvSpPr>
          <p:cNvPr id="49" name="Process 48"/>
          <p:cNvSpPr/>
          <p:nvPr/>
        </p:nvSpPr>
        <p:spPr>
          <a:xfrm>
            <a:off x="690881" y="3504689"/>
            <a:ext cx="2422886" cy="1036831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u="sng" dirty="0" err="1" smtClean="0">
                <a:solidFill>
                  <a:schemeClr val="tx1"/>
                </a:solidFill>
              </a:rPr>
              <a:t>Fitone.k</a:t>
            </a:r>
            <a:r>
              <a:rPr lang="en-US" sz="1200" u="sng" dirty="0" smtClean="0">
                <a:solidFill>
                  <a:schemeClr val="tx1"/>
                </a:solidFill>
              </a:rPr>
              <a:t>:</a:t>
            </a:r>
          </a:p>
          <a:p>
            <a:pPr algn="ctr"/>
            <a:endParaRPr lang="en-US" sz="800" u="sng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Make </a:t>
            </a:r>
            <a:r>
              <a:rPr lang="en-US" sz="1200" dirty="0" err="1" smtClean="0">
                <a:solidFill>
                  <a:schemeClr val="tx1"/>
                </a:solidFill>
              </a:rPr>
              <a:t>fastcode</a:t>
            </a:r>
            <a:r>
              <a:rPr lang="en-US" sz="1200" dirty="0" smtClean="0">
                <a:solidFill>
                  <a:schemeClr val="tx1"/>
                </a:solidFill>
              </a:rPr>
              <a:t> inputs &amp; Call </a:t>
            </a:r>
            <a:r>
              <a:rPr lang="en-US" sz="1200" dirty="0" err="1" smtClean="0">
                <a:solidFill>
                  <a:schemeClr val="tx1"/>
                </a:solidFill>
              </a:rPr>
              <a:t>fastc.k</a:t>
            </a:r>
            <a:endParaRPr lang="en-US" sz="1200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Make </a:t>
            </a:r>
            <a:r>
              <a:rPr lang="en-US" sz="1200" dirty="0" err="1" smtClean="0">
                <a:solidFill>
                  <a:schemeClr val="tx1"/>
                </a:solidFill>
              </a:rPr>
              <a:t>binput</a:t>
            </a:r>
            <a:r>
              <a:rPr lang="en-US" sz="1200" dirty="0" smtClean="0">
                <a:solidFill>
                  <a:schemeClr val="tx1"/>
                </a:solidFill>
              </a:rPr>
              <a:t> &amp; call sfit2.k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Grab </a:t>
            </a:r>
            <a:r>
              <a:rPr lang="en-US" sz="1200" dirty="0" err="1" smtClean="0">
                <a:solidFill>
                  <a:schemeClr val="tx1"/>
                </a:solidFill>
              </a:rPr>
              <a:t>sfit</a:t>
            </a:r>
            <a:r>
              <a:rPr lang="en-US" sz="1200" dirty="0" smtClean="0">
                <a:solidFill>
                  <a:schemeClr val="tx1"/>
                </a:solidFill>
              </a:rPr>
              <a:t> output to make list files</a:t>
            </a:r>
          </a:p>
        </p:txBody>
      </p:sp>
      <p:sp>
        <p:nvSpPr>
          <p:cNvPr id="50" name="Bent-Up Arrow 49"/>
          <p:cNvSpPr/>
          <p:nvPr/>
        </p:nvSpPr>
        <p:spPr>
          <a:xfrm rot="10800000">
            <a:off x="1783161" y="3216041"/>
            <a:ext cx="1403879" cy="263085"/>
          </a:xfrm>
          <a:prstGeom prst="bentUpArrow">
            <a:avLst>
              <a:gd name="adj1" fmla="val 10806"/>
              <a:gd name="adj2" fmla="val 19377"/>
              <a:gd name="adj3" fmla="val 3272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Bent-Up Arrow 56"/>
          <p:cNvSpPr/>
          <p:nvPr/>
        </p:nvSpPr>
        <p:spPr>
          <a:xfrm rot="5400000">
            <a:off x="2325997" y="3998684"/>
            <a:ext cx="318204" cy="1403880"/>
          </a:xfrm>
          <a:prstGeom prst="bentUpArrow">
            <a:avLst>
              <a:gd name="adj1" fmla="val 10806"/>
              <a:gd name="adj2" fmla="val 19377"/>
              <a:gd name="adj3" fmla="val 3272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6035301" y="575382"/>
            <a:ext cx="15781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Excluding  </a:t>
            </a:r>
            <a:r>
              <a:rPr lang="en-US" sz="1400" i="1" dirty="0" err="1" smtClean="0"/>
              <a:t>fitalot</a:t>
            </a:r>
            <a:r>
              <a:rPr lang="en-US" sz="1400" i="1" dirty="0" smtClean="0"/>
              <a:t>…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886516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29"/>
          <p:cNvSpPr/>
          <p:nvPr/>
        </p:nvSpPr>
        <p:spPr>
          <a:xfrm>
            <a:off x="5080" y="709676"/>
            <a:ext cx="9144000" cy="5524500"/>
          </a:xfrm>
          <a:prstGeom prst="ellipse">
            <a:avLst/>
          </a:prstGeom>
          <a:solidFill>
            <a:schemeClr val="accent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1610360" y="1110996"/>
            <a:ext cx="7498081" cy="468630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619500" y="1320800"/>
            <a:ext cx="5410200" cy="4216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448300" y="3469640"/>
            <a:ext cx="3492500" cy="226669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5334000" y="1181100"/>
            <a:ext cx="3695700" cy="22606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Alternate Process 3"/>
          <p:cNvSpPr/>
          <p:nvPr/>
        </p:nvSpPr>
        <p:spPr>
          <a:xfrm>
            <a:off x="7810500" y="4749800"/>
            <a:ext cx="914400" cy="61264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sfit2</a:t>
            </a:r>
            <a:endParaRPr lang="en-US" dirty="0"/>
          </a:p>
        </p:txBody>
      </p:sp>
      <p:sp>
        <p:nvSpPr>
          <p:cNvPr id="5" name="Alternate Process 4"/>
          <p:cNvSpPr/>
          <p:nvPr/>
        </p:nvSpPr>
        <p:spPr>
          <a:xfrm>
            <a:off x="7782560" y="1587500"/>
            <a:ext cx="1308100" cy="61264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f</a:t>
            </a:r>
            <a:r>
              <a:rPr lang="en-US" dirty="0" err="1" smtClean="0"/>
              <a:t>astcode</a:t>
            </a:r>
            <a:endParaRPr lang="en-US" dirty="0" smtClean="0"/>
          </a:p>
        </p:txBody>
      </p:sp>
      <p:sp>
        <p:nvSpPr>
          <p:cNvPr id="6" name="Alternate Process 5"/>
          <p:cNvSpPr/>
          <p:nvPr/>
        </p:nvSpPr>
        <p:spPr>
          <a:xfrm>
            <a:off x="5759450" y="4052824"/>
            <a:ext cx="1784350" cy="129235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</a:t>
            </a:r>
            <a:r>
              <a:rPr lang="en-US" b="1" dirty="0" smtClean="0"/>
              <a:t>fit2.k</a:t>
            </a:r>
          </a:p>
          <a:p>
            <a:pPr algn="ctr"/>
            <a:endParaRPr lang="en-US" b="1" dirty="0" smtClean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Expects all files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Calls specasc6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Calls sfit2</a:t>
            </a:r>
            <a:endParaRPr lang="en-US" sz="1400" dirty="0"/>
          </a:p>
        </p:txBody>
      </p:sp>
      <p:sp>
        <p:nvSpPr>
          <p:cNvPr id="7" name="Alternate Process 6"/>
          <p:cNvSpPr/>
          <p:nvPr/>
        </p:nvSpPr>
        <p:spPr>
          <a:xfrm>
            <a:off x="7620000" y="3890772"/>
            <a:ext cx="1295400" cy="61264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specasc6</a:t>
            </a:r>
            <a:endParaRPr lang="en-US" dirty="0"/>
          </a:p>
        </p:txBody>
      </p:sp>
      <p:sp>
        <p:nvSpPr>
          <p:cNvPr id="8" name="Alternate Process 7"/>
          <p:cNvSpPr/>
          <p:nvPr/>
        </p:nvSpPr>
        <p:spPr>
          <a:xfrm>
            <a:off x="7769860" y="2352548"/>
            <a:ext cx="1308100" cy="61264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fastcnvert</a:t>
            </a:r>
            <a:endParaRPr lang="en-US" dirty="0"/>
          </a:p>
        </p:txBody>
      </p:sp>
      <p:sp>
        <p:nvSpPr>
          <p:cNvPr id="9" name="Alternate Process 8"/>
          <p:cNvSpPr/>
          <p:nvPr/>
        </p:nvSpPr>
        <p:spPr>
          <a:xfrm>
            <a:off x="5830569" y="1488440"/>
            <a:ext cx="1892293" cy="1582420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fastc.k</a:t>
            </a:r>
            <a:endParaRPr lang="en-US" sz="1400" dirty="0" smtClean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Checks input</a:t>
            </a:r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Calls </a:t>
            </a:r>
            <a:r>
              <a:rPr lang="en-US" sz="1400" dirty="0" err="1" smtClean="0"/>
              <a:t>fastcode</a:t>
            </a:r>
            <a:endParaRPr lang="en-US" sz="1400" dirty="0" smtClean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Calls </a:t>
            </a:r>
            <a:r>
              <a:rPr lang="en-US" sz="1400" dirty="0" err="1" smtClean="0"/>
              <a:t>fastconvert</a:t>
            </a:r>
            <a:endParaRPr lang="en-US" sz="1400" dirty="0" smtClean="0"/>
          </a:p>
          <a:p>
            <a:pPr marL="285750" indent="-285750">
              <a:buFont typeface="Arial"/>
              <a:buChar char="•"/>
            </a:pPr>
            <a:r>
              <a:rPr lang="en-US" sz="1400" dirty="0" smtClean="0"/>
              <a:t>Re-Names </a:t>
            </a:r>
            <a:r>
              <a:rPr lang="en-US" sz="1400" dirty="0" smtClean="0"/>
              <a:t>output</a:t>
            </a:r>
            <a:endParaRPr lang="en-US" sz="1400" dirty="0"/>
          </a:p>
        </p:txBody>
      </p:sp>
      <p:sp>
        <p:nvSpPr>
          <p:cNvPr id="12" name="Alternate Process 11"/>
          <p:cNvSpPr/>
          <p:nvPr/>
        </p:nvSpPr>
        <p:spPr>
          <a:xfrm>
            <a:off x="3921760" y="2682240"/>
            <a:ext cx="1908810" cy="1577594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/>
              <a:t>fitn.k</a:t>
            </a:r>
            <a:endParaRPr lang="en-US" sz="1600" b="1" i="1" dirty="0" smtClean="0"/>
          </a:p>
          <a:p>
            <a:pPr marL="285750" indent="-285750">
              <a:buFont typeface="Arial"/>
              <a:buChar char="•"/>
            </a:pPr>
            <a:r>
              <a:rPr lang="en-US" sz="1600" i="1" dirty="0" smtClean="0"/>
              <a:t>Edits input files</a:t>
            </a:r>
          </a:p>
          <a:p>
            <a:pPr marL="285750" indent="-285750">
              <a:buFont typeface="Arial"/>
              <a:buChar char="•"/>
            </a:pPr>
            <a:r>
              <a:rPr lang="en-US" sz="1600" i="1" dirty="0"/>
              <a:t>C</a:t>
            </a:r>
            <a:r>
              <a:rPr lang="en-US" sz="1600" i="1" dirty="0" smtClean="0"/>
              <a:t>alls </a:t>
            </a:r>
            <a:r>
              <a:rPr lang="en-US" sz="1600" i="1" dirty="0" err="1" smtClean="0"/>
              <a:t>fastc.k</a:t>
            </a:r>
            <a:endParaRPr lang="en-US" sz="1600" i="1" dirty="0" smtClean="0"/>
          </a:p>
          <a:p>
            <a:pPr marL="285750" indent="-285750">
              <a:buFont typeface="Arial"/>
              <a:buChar char="•"/>
            </a:pPr>
            <a:r>
              <a:rPr lang="en-US" sz="1600" i="1" dirty="0" smtClean="0"/>
              <a:t>Calls sfit2.k</a:t>
            </a:r>
            <a:endParaRPr lang="en-US" sz="1600" i="1" dirty="0"/>
          </a:p>
        </p:txBody>
      </p:sp>
      <p:sp>
        <p:nvSpPr>
          <p:cNvPr id="14" name="Alternate Process 13"/>
          <p:cNvSpPr/>
          <p:nvPr/>
        </p:nvSpPr>
        <p:spPr>
          <a:xfrm>
            <a:off x="1513840" y="2603500"/>
            <a:ext cx="2308860" cy="1960880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/>
              <a:t>fitbn</a:t>
            </a:r>
            <a:endParaRPr lang="en-US" sz="1400" dirty="0"/>
          </a:p>
          <a:p>
            <a:pPr marL="285750" indent="-285750">
              <a:buFont typeface="Arial"/>
              <a:buChar char="•"/>
            </a:pPr>
            <a:r>
              <a:rPr lang="en-US" sz="1400" i="1" dirty="0" smtClean="0"/>
              <a:t>Gathers spectra</a:t>
            </a:r>
          </a:p>
          <a:p>
            <a:pPr marL="285750" indent="-285750">
              <a:buFont typeface="Arial"/>
              <a:buChar char="•"/>
            </a:pPr>
            <a:r>
              <a:rPr lang="en-US" sz="1400" i="1" dirty="0" smtClean="0"/>
              <a:t>Gets </a:t>
            </a:r>
            <a:r>
              <a:rPr lang="en-US" sz="1400" i="1" dirty="0" err="1" smtClean="0"/>
              <a:t>binput</a:t>
            </a:r>
            <a:r>
              <a:rPr lang="en-US" sz="1400" i="1" dirty="0" smtClean="0"/>
              <a:t> template</a:t>
            </a:r>
          </a:p>
          <a:p>
            <a:pPr marL="285750" indent="-285750">
              <a:buFont typeface="Arial"/>
              <a:buChar char="•"/>
            </a:pPr>
            <a:r>
              <a:rPr lang="en-US" sz="1400" i="1" dirty="0" smtClean="0"/>
              <a:t>Gets atmos. model</a:t>
            </a:r>
          </a:p>
          <a:p>
            <a:pPr marL="285750" indent="-285750">
              <a:buFont typeface="Arial"/>
              <a:buChar char="•"/>
            </a:pPr>
            <a:r>
              <a:rPr lang="en-US" sz="1400" i="1" dirty="0" smtClean="0"/>
              <a:t>Writes </a:t>
            </a:r>
            <a:r>
              <a:rPr lang="en-US" sz="1400" i="1" dirty="0" err="1" smtClean="0"/>
              <a:t>fitone.inp</a:t>
            </a:r>
            <a:endParaRPr lang="en-US" sz="1400" i="1" dirty="0" smtClean="0"/>
          </a:p>
          <a:p>
            <a:pPr marL="285750" indent="-285750">
              <a:buFont typeface="Arial"/>
              <a:buChar char="•"/>
            </a:pPr>
            <a:r>
              <a:rPr lang="en-US" sz="1400" i="1" dirty="0" smtClean="0"/>
              <a:t>Calls </a:t>
            </a:r>
            <a:r>
              <a:rPr lang="en-US" sz="1400" i="1" dirty="0" err="1" smtClean="0"/>
              <a:t>fitn.k</a:t>
            </a:r>
            <a:endParaRPr lang="en-US" sz="1400" i="1" dirty="0" smtClean="0"/>
          </a:p>
          <a:p>
            <a:pPr marL="285750" indent="-285750">
              <a:buFont typeface="Arial"/>
              <a:buChar char="•"/>
            </a:pPr>
            <a:r>
              <a:rPr lang="en-US" sz="1400" i="1" dirty="0" smtClean="0"/>
              <a:t>Saves output</a:t>
            </a:r>
          </a:p>
        </p:txBody>
      </p:sp>
      <p:sp>
        <p:nvSpPr>
          <p:cNvPr id="15" name="Document 14"/>
          <p:cNvSpPr/>
          <p:nvPr/>
        </p:nvSpPr>
        <p:spPr>
          <a:xfrm>
            <a:off x="4564380" y="6029960"/>
            <a:ext cx="1536700" cy="612648"/>
          </a:xfrm>
          <a:prstGeom prst="flowChart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fitone.inp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4894580" y="4285234"/>
            <a:ext cx="0" cy="1744726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Document 22"/>
          <p:cNvSpPr/>
          <p:nvPr/>
        </p:nvSpPr>
        <p:spPr>
          <a:xfrm>
            <a:off x="3009900" y="6070600"/>
            <a:ext cx="977900" cy="612648"/>
          </a:xfrm>
          <a:prstGeom prst="flowChart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Slist.YY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3149600" y="4561840"/>
            <a:ext cx="0" cy="1508760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Document 24"/>
          <p:cNvSpPr/>
          <p:nvPr/>
        </p:nvSpPr>
        <p:spPr>
          <a:xfrm>
            <a:off x="1816100" y="6070600"/>
            <a:ext cx="762000" cy="612648"/>
          </a:xfrm>
          <a:prstGeom prst="flowChart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rlist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1955800" y="4561840"/>
            <a:ext cx="0" cy="1508760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3619500" y="4503420"/>
            <a:ext cx="944880" cy="1526540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477520" y="30480"/>
            <a:ext cx="72453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Nested Scripts for </a:t>
            </a:r>
            <a:r>
              <a:rPr lang="en-US" sz="2400" u="sng" dirty="0"/>
              <a:t>C</a:t>
            </a:r>
            <a:r>
              <a:rPr lang="en-US" sz="2400" u="sng" dirty="0" smtClean="0"/>
              <a:t>alling </a:t>
            </a:r>
            <a:r>
              <a:rPr lang="en-US" sz="2400" u="sng" dirty="0"/>
              <a:t>S</a:t>
            </a:r>
            <a:r>
              <a:rPr lang="en-US" sz="2400" u="sng" dirty="0" smtClean="0"/>
              <a:t>pectra </a:t>
            </a:r>
            <a:r>
              <a:rPr lang="en-US" sz="2400" u="sng" dirty="0"/>
              <a:t>P</a:t>
            </a:r>
            <a:r>
              <a:rPr lang="en-US" sz="2400" u="sng" dirty="0" smtClean="0"/>
              <a:t>rocess &amp; Fitting </a:t>
            </a:r>
            <a:r>
              <a:rPr lang="en-US" sz="2400" u="sng" dirty="0"/>
              <a:t>C</a:t>
            </a:r>
            <a:r>
              <a:rPr lang="en-US" sz="2400" u="sng" dirty="0" smtClean="0"/>
              <a:t>odes</a:t>
            </a:r>
            <a:endParaRPr lang="en-US" sz="2400" u="sng" dirty="0"/>
          </a:p>
        </p:txBody>
      </p:sp>
      <p:sp>
        <p:nvSpPr>
          <p:cNvPr id="29" name="Alternate Process 28"/>
          <p:cNvSpPr/>
          <p:nvPr/>
        </p:nvSpPr>
        <p:spPr>
          <a:xfrm>
            <a:off x="80010" y="2600960"/>
            <a:ext cx="1342390" cy="1960880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/>
              <a:t>f</a:t>
            </a:r>
            <a:r>
              <a:rPr lang="en-US" sz="1400" b="1" dirty="0" err="1" smtClean="0"/>
              <a:t>italot</a:t>
            </a:r>
            <a:endParaRPr lang="en-US" sz="1400" b="1" dirty="0" smtClean="0"/>
          </a:p>
          <a:p>
            <a:pPr algn="ctr"/>
            <a:endParaRPr lang="en-US" sz="1400" b="1" dirty="0" smtClean="0"/>
          </a:p>
          <a:p>
            <a:r>
              <a:rPr lang="en-US" sz="1400" dirty="0" smtClean="0"/>
              <a:t>Send multiple </a:t>
            </a:r>
            <a:r>
              <a:rPr lang="en-US" sz="1400" dirty="0" err="1" smtClean="0"/>
              <a:t>slists</a:t>
            </a:r>
            <a:r>
              <a:rPr lang="en-US" sz="1400" dirty="0" smtClean="0"/>
              <a:t> to </a:t>
            </a:r>
            <a:r>
              <a:rPr lang="en-US" sz="1400" dirty="0" err="1" smtClean="0"/>
              <a:t>fitbn</a:t>
            </a:r>
            <a:endParaRPr lang="en-US" sz="1400" dirty="0"/>
          </a:p>
        </p:txBody>
      </p:sp>
      <p:sp>
        <p:nvSpPr>
          <p:cNvPr id="33" name="Document 32"/>
          <p:cNvSpPr/>
          <p:nvPr/>
        </p:nvSpPr>
        <p:spPr>
          <a:xfrm>
            <a:off x="337820" y="6070600"/>
            <a:ext cx="762000" cy="612648"/>
          </a:xfrm>
          <a:prstGeom prst="flowChart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f</a:t>
            </a:r>
            <a:r>
              <a:rPr lang="en-US" dirty="0" err="1" smtClean="0"/>
              <a:t>list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477520" y="4561840"/>
            <a:ext cx="0" cy="1508760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Off-page Connector 34"/>
          <p:cNvSpPr/>
          <p:nvPr/>
        </p:nvSpPr>
        <p:spPr>
          <a:xfrm>
            <a:off x="223520" y="1963420"/>
            <a:ext cx="1029208" cy="612648"/>
          </a:xfrm>
          <a:prstGeom prst="flowChartOffpageConnector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Fit many years/gases</a:t>
            </a:r>
            <a:endParaRPr lang="en-US" sz="1200" dirty="0"/>
          </a:p>
        </p:txBody>
      </p:sp>
      <p:sp>
        <p:nvSpPr>
          <p:cNvPr id="36" name="Off-page Connector 35"/>
          <p:cNvSpPr/>
          <p:nvPr/>
        </p:nvSpPr>
        <p:spPr>
          <a:xfrm>
            <a:off x="2120392" y="1963420"/>
            <a:ext cx="1029208" cy="612648"/>
          </a:xfrm>
          <a:prstGeom prst="flowChartOffpageConnector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Fit one year/many gases</a:t>
            </a:r>
            <a:endParaRPr lang="en-US" sz="1200" dirty="0"/>
          </a:p>
        </p:txBody>
      </p:sp>
      <p:sp>
        <p:nvSpPr>
          <p:cNvPr id="37" name="Off-page Connector 36"/>
          <p:cNvSpPr/>
          <p:nvPr/>
        </p:nvSpPr>
        <p:spPr>
          <a:xfrm>
            <a:off x="4231640" y="1587500"/>
            <a:ext cx="1224280" cy="988568"/>
          </a:xfrm>
          <a:prstGeom prst="flowChartOffpageConnector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Create </a:t>
            </a:r>
            <a:r>
              <a:rPr lang="en-US" sz="1200" dirty="0" err="1" smtClean="0"/>
              <a:t>fastcode</a:t>
            </a:r>
            <a:r>
              <a:rPr lang="en-US" sz="1200" dirty="0" smtClean="0"/>
              <a:t> &amp; sfit2 inputs for one spectrum/gas/</a:t>
            </a:r>
            <a:r>
              <a:rPr lang="en-US" sz="1200" dirty="0" err="1" smtClean="0"/>
              <a:t>sza</a:t>
            </a:r>
            <a:endParaRPr lang="en-US" sz="1200" dirty="0"/>
          </a:p>
        </p:txBody>
      </p:sp>
      <p:sp>
        <p:nvSpPr>
          <p:cNvPr id="38" name="Off-page Connector 37"/>
          <p:cNvSpPr/>
          <p:nvPr/>
        </p:nvSpPr>
        <p:spPr>
          <a:xfrm>
            <a:off x="6233160" y="750316"/>
            <a:ext cx="1214120" cy="707644"/>
          </a:xfrm>
          <a:prstGeom prst="flowChartOffpageConnector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Raytrace</a:t>
            </a:r>
            <a:r>
              <a:rPr lang="en-US" sz="1200" dirty="0" smtClean="0"/>
              <a:t> for one atmosphere/</a:t>
            </a:r>
            <a:r>
              <a:rPr lang="en-US" sz="1200" dirty="0" err="1" smtClean="0"/>
              <a:t>sza</a:t>
            </a:r>
            <a:endParaRPr lang="en-US" sz="1200" dirty="0"/>
          </a:p>
        </p:txBody>
      </p:sp>
      <p:sp>
        <p:nvSpPr>
          <p:cNvPr id="39" name="Off-page Connector 38"/>
          <p:cNvSpPr/>
          <p:nvPr/>
        </p:nvSpPr>
        <p:spPr>
          <a:xfrm>
            <a:off x="6060440" y="3314700"/>
            <a:ext cx="1214120" cy="707644"/>
          </a:xfrm>
          <a:prstGeom prst="flowChartOffpageConnector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Make T15 &amp; fit one spectra/gas/</a:t>
            </a:r>
            <a:r>
              <a:rPr lang="en-US" sz="1200" dirty="0" err="1" smtClean="0"/>
              <a:t>sza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64236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939800"/>
            <a:ext cx="8229600" cy="5524500"/>
          </a:xfrm>
        </p:spPr>
        <p:txBody>
          <a:bodyPr>
            <a:noAutofit/>
          </a:bodyPr>
          <a:lstStyle/>
          <a:p>
            <a:pPr marL="285750" indent="-285750"/>
            <a:r>
              <a:rPr lang="en-US" sz="1800" dirty="0" smtClean="0"/>
              <a:t>Create intermediate archive file for </a:t>
            </a:r>
            <a:r>
              <a:rPr lang="en-US" sz="1800" dirty="0" err="1" smtClean="0"/>
              <a:t>eg</a:t>
            </a:r>
            <a:r>
              <a:rPr lang="en-US" sz="1800" dirty="0" smtClean="0"/>
              <a:t>. 1 year of retrievals</a:t>
            </a:r>
            <a:endParaRPr lang="en-US" sz="1800" dirty="0"/>
          </a:p>
          <a:p>
            <a:pPr marL="685800" lvl="1"/>
            <a:r>
              <a:rPr lang="en-US" sz="1400" dirty="0" smtClean="0"/>
              <a:t>From </a:t>
            </a:r>
            <a:r>
              <a:rPr lang="en-US" sz="1400" dirty="0" err="1" smtClean="0"/>
              <a:t>sfit</a:t>
            </a:r>
            <a:r>
              <a:rPr lang="en-US" sz="1400" dirty="0" smtClean="0"/>
              <a:t> output: </a:t>
            </a:r>
            <a:r>
              <a:rPr lang="en-US" sz="1400" dirty="0"/>
              <a:t>to &lt;</a:t>
            </a:r>
            <a:r>
              <a:rPr lang="en-US" sz="1400" dirty="0" err="1"/>
              <a:t>daydir</a:t>
            </a:r>
            <a:r>
              <a:rPr lang="en-US" sz="1400" dirty="0"/>
              <a:t>&gt;/&lt;</a:t>
            </a:r>
            <a:r>
              <a:rPr lang="en-US" sz="1400" dirty="0" err="1"/>
              <a:t>gas.region</a:t>
            </a:r>
            <a:r>
              <a:rPr lang="en-US" sz="1400" dirty="0"/>
              <a:t>&gt;/&lt;</a:t>
            </a:r>
            <a:r>
              <a:rPr lang="en-US" sz="1400" dirty="0" err="1"/>
              <a:t>obstime</a:t>
            </a:r>
            <a:r>
              <a:rPr lang="en-US" sz="1400" dirty="0" smtClean="0"/>
              <a:t>&gt;/* collect all </a:t>
            </a:r>
            <a:r>
              <a:rPr lang="en-US" sz="1400" dirty="0" err="1" smtClean="0"/>
              <a:t>apriori</a:t>
            </a:r>
            <a:r>
              <a:rPr lang="en-US" sz="1400" dirty="0" smtClean="0"/>
              <a:t>, &amp; retrieved, ancillary data needed for HDF file</a:t>
            </a:r>
          </a:p>
          <a:p>
            <a:pPr marL="685800" lvl="1"/>
            <a:r>
              <a:rPr lang="en-US" sz="1400" dirty="0" smtClean="0"/>
              <a:t>Read from </a:t>
            </a:r>
            <a:r>
              <a:rPr lang="en-US" sz="1400" dirty="0" err="1" smtClean="0"/>
              <a:t>Rslt.l</a:t>
            </a:r>
            <a:r>
              <a:rPr lang="en-US" sz="1400" dirty="0" smtClean="0"/>
              <a:t> list of </a:t>
            </a:r>
            <a:r>
              <a:rPr lang="en-US" sz="1400" dirty="0"/>
              <a:t> </a:t>
            </a:r>
            <a:r>
              <a:rPr lang="en-US" sz="1400" dirty="0" smtClean="0"/>
              <a:t>retrieval directories</a:t>
            </a:r>
          </a:p>
          <a:p>
            <a:pPr marL="685800" lvl="1"/>
            <a:r>
              <a:rPr lang="en-US" sz="1400" dirty="0" smtClean="0"/>
              <a:t>Sort by fit criteria </a:t>
            </a:r>
            <a:r>
              <a:rPr lang="en-US" sz="1400" dirty="0" err="1" smtClean="0"/>
              <a:t>eg</a:t>
            </a:r>
            <a:r>
              <a:rPr lang="en-US" sz="1400" dirty="0" smtClean="0"/>
              <a:t>. RMSFIT, CONVERGENCE etc.</a:t>
            </a:r>
          </a:p>
          <a:p>
            <a:pPr marL="685800" lvl="1"/>
            <a:r>
              <a:rPr lang="en-US" sz="1400" dirty="0" smtClean="0"/>
              <a:t>Good data stored in array of IDL structures in ’.</a:t>
            </a:r>
            <a:r>
              <a:rPr lang="en-US" sz="1400" dirty="0" err="1" smtClean="0"/>
              <a:t>sav</a:t>
            </a:r>
            <a:r>
              <a:rPr lang="en-US" sz="1400" dirty="0" smtClean="0"/>
              <a:t>’ file</a:t>
            </a:r>
          </a:p>
          <a:p>
            <a:pPr lvl="1">
              <a:buFont typeface="Arial"/>
              <a:buChar char="•"/>
            </a:pPr>
            <a:r>
              <a:rPr lang="en-US" sz="1800" i="1" dirty="0" smtClean="0">
                <a:solidFill>
                  <a:srgbClr val="0000FF"/>
                </a:solidFill>
              </a:rPr>
              <a:t>Code</a:t>
            </a:r>
            <a:r>
              <a:rPr lang="en-US" sz="1800" i="1" dirty="0">
                <a:solidFill>
                  <a:srgbClr val="0000FF"/>
                </a:solidFill>
              </a:rPr>
              <a:t>: </a:t>
            </a:r>
            <a:r>
              <a:rPr lang="en-US" sz="1800" i="1" dirty="0" smtClean="0">
                <a:solidFill>
                  <a:srgbClr val="0000FF"/>
                </a:solidFill>
              </a:rPr>
              <a:t>IDL</a:t>
            </a:r>
            <a:endParaRPr lang="en-US" sz="1800" i="1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sz="1000" dirty="0" smtClean="0"/>
          </a:p>
          <a:p>
            <a:pPr marL="285750" indent="-285750"/>
            <a:r>
              <a:rPr lang="en-US" sz="1800" dirty="0" smtClean="0"/>
              <a:t>Determine errors for a typical test-case for this gas</a:t>
            </a:r>
          </a:p>
          <a:p>
            <a:pPr marL="685800" lvl="1"/>
            <a:r>
              <a:rPr lang="en-US" sz="1400" dirty="0" smtClean="0"/>
              <a:t>Create K</a:t>
            </a:r>
            <a:r>
              <a:rPr lang="en-US" sz="1400" baseline="-25000" dirty="0" smtClean="0"/>
              <a:t>b </a:t>
            </a:r>
            <a:r>
              <a:rPr lang="en-US" sz="1400" dirty="0" smtClean="0"/>
              <a:t>for all uncertainties (line strength, pointing </a:t>
            </a:r>
            <a:r>
              <a:rPr lang="en-US" sz="1400" dirty="0" err="1" smtClean="0"/>
              <a:t>etc</a:t>
            </a:r>
            <a:r>
              <a:rPr lang="en-US" sz="1400" dirty="0" smtClean="0"/>
              <a:t>) use perturbation and repeated calls to </a:t>
            </a:r>
            <a:r>
              <a:rPr lang="en-US" sz="1400" dirty="0" err="1" smtClean="0"/>
              <a:t>sfit</a:t>
            </a:r>
            <a:r>
              <a:rPr lang="en-US" sz="1400" dirty="0" smtClean="0"/>
              <a:t> on this test-case</a:t>
            </a:r>
          </a:p>
          <a:p>
            <a:pPr marL="685800" lvl="1"/>
            <a:r>
              <a:rPr lang="en-US" sz="1400" dirty="0" smtClean="0"/>
              <a:t>Error components: air </a:t>
            </a:r>
            <a:r>
              <a:rPr lang="en-US" sz="1400" dirty="0"/>
              <a:t>broadened half width, line </a:t>
            </a:r>
            <a:r>
              <a:rPr lang="en-US" sz="1400" dirty="0" smtClean="0"/>
              <a:t>intensity, pointing</a:t>
            </a:r>
            <a:r>
              <a:rPr lang="en-US" sz="1400" dirty="0"/>
              <a:t>, </a:t>
            </a:r>
            <a:r>
              <a:rPr lang="en-US" sz="1400" dirty="0" err="1"/>
              <a:t>ils</a:t>
            </a:r>
            <a:r>
              <a:rPr lang="en-US" sz="1400" dirty="0"/>
              <a:t> modulation/phase, temperature </a:t>
            </a:r>
            <a:r>
              <a:rPr lang="en-US" sz="1400" dirty="0" smtClean="0"/>
              <a:t>profile, Interferences</a:t>
            </a:r>
            <a:r>
              <a:rPr lang="en-US" sz="1400" dirty="0"/>
              <a:t>: slope, curvature, </a:t>
            </a:r>
            <a:r>
              <a:rPr lang="en-US" sz="1400" dirty="0" smtClean="0"/>
              <a:t>shifts</a:t>
            </a:r>
          </a:p>
          <a:p>
            <a:pPr marL="685800" lvl="1"/>
            <a:r>
              <a:rPr lang="en-US" sz="1400" dirty="0" smtClean="0"/>
              <a:t>Save </a:t>
            </a:r>
            <a:r>
              <a:rPr lang="en-US" sz="1400" dirty="0" err="1" smtClean="0"/>
              <a:t>Sys.covariance</a:t>
            </a:r>
            <a:r>
              <a:rPr lang="en-US" sz="1400" dirty="0" smtClean="0"/>
              <a:t> and </a:t>
            </a:r>
            <a:r>
              <a:rPr lang="en-US" sz="1400" dirty="0" err="1" smtClean="0"/>
              <a:t>Ran.covariance</a:t>
            </a:r>
            <a:r>
              <a:rPr lang="en-US" sz="1400" dirty="0" smtClean="0"/>
              <a:t> &amp; column uncertainties </a:t>
            </a:r>
            <a:r>
              <a:rPr lang="en-US" sz="1400" dirty="0"/>
              <a:t>for this gas</a:t>
            </a:r>
            <a:endParaRPr lang="en-US" sz="1400" dirty="0" smtClean="0"/>
          </a:p>
          <a:p>
            <a:pPr marL="685800" lvl="1"/>
            <a:r>
              <a:rPr lang="en-US" sz="1800" i="1" dirty="0" smtClean="0">
                <a:solidFill>
                  <a:srgbClr val="0000FF"/>
                </a:solidFill>
              </a:rPr>
              <a:t>Code</a:t>
            </a:r>
            <a:r>
              <a:rPr lang="en-US" sz="1800" i="1" dirty="0">
                <a:solidFill>
                  <a:srgbClr val="0000FF"/>
                </a:solidFill>
              </a:rPr>
              <a:t>: </a:t>
            </a:r>
            <a:r>
              <a:rPr lang="en-US" sz="1800" i="1" dirty="0" smtClean="0">
                <a:solidFill>
                  <a:srgbClr val="0000FF"/>
                </a:solidFill>
              </a:rPr>
              <a:t>IDL</a:t>
            </a:r>
          </a:p>
          <a:p>
            <a:pPr marL="685800" lvl="1"/>
            <a:endParaRPr lang="en-US" sz="1000" i="1" dirty="0" smtClean="0">
              <a:solidFill>
                <a:srgbClr val="0000FF"/>
              </a:solidFill>
            </a:endParaRPr>
          </a:p>
          <a:p>
            <a:r>
              <a:rPr lang="en-US" sz="1800" dirty="0" smtClean="0"/>
              <a:t>Make HDF for 1 gas, 1 year</a:t>
            </a:r>
          </a:p>
          <a:p>
            <a:pPr lvl="1"/>
            <a:r>
              <a:rPr lang="en-US" sz="1400" dirty="0" smtClean="0"/>
              <a:t>Read in .</a:t>
            </a:r>
            <a:r>
              <a:rPr lang="en-US" sz="1400" dirty="0" err="1" smtClean="0"/>
              <a:t>sav</a:t>
            </a:r>
            <a:r>
              <a:rPr lang="en-US" sz="1400" dirty="0" smtClean="0"/>
              <a:t>, *.covariance, metadata, </a:t>
            </a:r>
            <a:r>
              <a:rPr lang="en-US" sz="1400" dirty="0" err="1" smtClean="0"/>
              <a:t>table.data</a:t>
            </a:r>
            <a:endParaRPr lang="en-US" sz="1400" dirty="0" smtClean="0"/>
          </a:p>
          <a:p>
            <a:pPr lvl="1"/>
            <a:r>
              <a:rPr lang="en-US" sz="1400" dirty="0" smtClean="0"/>
              <a:t>Build input for idlcr8hdf </a:t>
            </a:r>
          </a:p>
          <a:p>
            <a:pPr lvl="1"/>
            <a:r>
              <a:rPr lang="en-US" sz="1400" dirty="0" smtClean="0"/>
              <a:t>Run idlcr8hdf an make an </a:t>
            </a:r>
            <a:r>
              <a:rPr lang="en-US" sz="1400" dirty="0" err="1" smtClean="0"/>
              <a:t>hdf</a:t>
            </a:r>
            <a:r>
              <a:rPr lang="en-US" sz="1400" dirty="0" smtClean="0"/>
              <a:t> file</a:t>
            </a:r>
          </a:p>
          <a:p>
            <a:pPr lvl="1">
              <a:buFont typeface="Arial"/>
              <a:buChar char="•"/>
            </a:pPr>
            <a:r>
              <a:rPr lang="en-US" sz="1800" i="1" dirty="0">
                <a:solidFill>
                  <a:srgbClr val="0000FF"/>
                </a:solidFill>
              </a:rPr>
              <a:t>Code: </a:t>
            </a:r>
            <a:r>
              <a:rPr lang="en-US" sz="1800" i="1" dirty="0" smtClean="0">
                <a:solidFill>
                  <a:srgbClr val="0000FF"/>
                </a:solidFill>
              </a:rPr>
              <a:t>IDL</a:t>
            </a:r>
            <a:endParaRPr lang="en-US" sz="1400" dirty="0"/>
          </a:p>
          <a:p>
            <a:pPr lvl="1">
              <a:buFont typeface="Arial"/>
              <a:buChar char="•"/>
            </a:pPr>
            <a:endParaRPr lang="en-US" sz="1800" i="1" dirty="0">
              <a:solidFill>
                <a:srgbClr val="0000FF"/>
              </a:solidFill>
            </a:endParaRPr>
          </a:p>
          <a:p>
            <a:pPr lvl="1">
              <a:buFont typeface="Arial"/>
              <a:buChar char="•"/>
            </a:pPr>
            <a:endParaRPr lang="en-US" sz="1800" dirty="0"/>
          </a:p>
          <a:p>
            <a:endParaRPr lang="en-US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1428595" y="256722"/>
            <a:ext cx="62725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Process outline after fit to HDF Archive file   1/2</a:t>
            </a:r>
            <a:endParaRPr lang="en-US" sz="2400" u="sng" dirty="0"/>
          </a:p>
        </p:txBody>
      </p:sp>
    </p:spTree>
    <p:extLst>
      <p:ext uri="{BB962C8B-B14F-4D97-AF65-F5344CB8AC3E}">
        <p14:creationId xmlns:p14="http://schemas.microsoft.com/office/powerpoint/2010/main" val="3966207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ultidocument 4"/>
          <p:cNvSpPr/>
          <p:nvPr/>
        </p:nvSpPr>
        <p:spPr>
          <a:xfrm>
            <a:off x="214414" y="1300626"/>
            <a:ext cx="1955800" cy="3496577"/>
          </a:xfrm>
          <a:prstGeom prst="flowChartMulti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Test case</a:t>
            </a:r>
          </a:p>
          <a:p>
            <a:pPr algn="ctr"/>
            <a:r>
              <a:rPr lang="en-US" dirty="0" smtClean="0"/>
              <a:t>1 per gas</a:t>
            </a:r>
          </a:p>
          <a:p>
            <a:pPr algn="ctr"/>
            <a:endParaRPr lang="en-US" sz="1100" dirty="0" smtClean="0"/>
          </a:p>
          <a:p>
            <a:pPr marL="285750" indent="-285750">
              <a:buFont typeface="Arial"/>
              <a:buChar char="•"/>
            </a:pPr>
            <a:r>
              <a:rPr lang="en-US" dirty="0" err="1" smtClean="0">
                <a:solidFill>
                  <a:srgbClr val="C0504D"/>
                </a:solidFill>
              </a:rPr>
              <a:t>Binput</a:t>
            </a:r>
            <a:endParaRPr lang="en-US" dirty="0" smtClean="0">
              <a:solidFill>
                <a:srgbClr val="C0504D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err="1" smtClean="0">
                <a:solidFill>
                  <a:srgbClr val="C0504D"/>
                </a:solidFill>
              </a:rPr>
              <a:t>K.Mat</a:t>
            </a:r>
            <a:endParaRPr lang="en-US" dirty="0" smtClean="0">
              <a:solidFill>
                <a:srgbClr val="C0504D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C0504D"/>
                </a:solidFill>
              </a:rPr>
              <a:t>Spectra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C0504D"/>
                </a:solidFill>
              </a:rPr>
              <a:t>State vector</a:t>
            </a:r>
          </a:p>
          <a:p>
            <a:pPr algn="ctr"/>
            <a:r>
              <a:rPr lang="en-US" dirty="0" smtClean="0"/>
              <a:t>.</a:t>
            </a:r>
          </a:p>
          <a:p>
            <a:pPr algn="ctr"/>
            <a:r>
              <a:rPr lang="en-US" dirty="0" smtClean="0"/>
              <a:t>.</a:t>
            </a:r>
          </a:p>
          <a:p>
            <a:pPr algn="ctr"/>
            <a:r>
              <a:rPr lang="en-US" dirty="0"/>
              <a:t>.</a:t>
            </a: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2313332" y="884062"/>
            <a:ext cx="4468468" cy="5643737"/>
            <a:chOff x="2717800" y="139700"/>
            <a:chExt cx="4838700" cy="6286500"/>
          </a:xfrm>
        </p:grpSpPr>
        <p:grpSp>
          <p:nvGrpSpPr>
            <p:cNvPr id="2" name="Group 1"/>
            <p:cNvGrpSpPr/>
            <p:nvPr/>
          </p:nvGrpSpPr>
          <p:grpSpPr>
            <a:xfrm>
              <a:off x="3238500" y="254000"/>
              <a:ext cx="3733800" cy="6070600"/>
              <a:chOff x="3467100" y="254000"/>
              <a:chExt cx="3733800" cy="6070600"/>
            </a:xfrm>
          </p:grpSpPr>
          <p:sp>
            <p:nvSpPr>
              <p:cNvPr id="4" name="Alternate Process 3"/>
              <p:cNvSpPr/>
              <p:nvPr/>
            </p:nvSpPr>
            <p:spPr>
              <a:xfrm>
                <a:off x="3467100" y="254000"/>
                <a:ext cx="1689100" cy="965200"/>
              </a:xfrm>
              <a:prstGeom prst="flowChartAlternateProcess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err="1" smtClean="0"/>
                  <a:t>Dspec.pro</a:t>
                </a:r>
                <a:endParaRPr lang="en-US" b="1" dirty="0" smtClean="0"/>
              </a:p>
              <a:p>
                <a:pPr marL="285750" indent="-285750">
                  <a:buFont typeface="Arial"/>
                  <a:buChar char="•"/>
                </a:pPr>
                <a:r>
                  <a:rPr lang="en-US" sz="1400" dirty="0" smtClean="0"/>
                  <a:t>Perturbation:</a:t>
                </a:r>
              </a:p>
              <a:p>
                <a:pPr marL="285750" indent="-285750">
                  <a:buFont typeface="Arial"/>
                  <a:buChar char="•"/>
                </a:pPr>
                <a:r>
                  <a:rPr lang="en-US" sz="1400" dirty="0" smtClean="0"/>
                  <a:t>Line </a:t>
                </a:r>
                <a:r>
                  <a:rPr lang="en-US" sz="1400" dirty="0" err="1" smtClean="0"/>
                  <a:t>Intens</a:t>
                </a:r>
                <a:endParaRPr lang="en-US" sz="1400" dirty="0" smtClean="0"/>
              </a:p>
              <a:p>
                <a:pPr marL="285750" indent="-285750">
                  <a:buFont typeface="Arial"/>
                  <a:buChar char="•"/>
                </a:pPr>
                <a:r>
                  <a:rPr lang="en-US" sz="1400" dirty="0" err="1" smtClean="0"/>
                  <a:t>A_b</a:t>
                </a:r>
                <a:r>
                  <a:rPr lang="en-US" sz="1400" dirty="0" smtClean="0"/>
                  <a:t> ½ width</a:t>
                </a:r>
                <a:endParaRPr lang="en-US" sz="1400" dirty="0"/>
              </a:p>
            </p:txBody>
          </p:sp>
          <p:sp>
            <p:nvSpPr>
              <p:cNvPr id="6" name="Document 5"/>
              <p:cNvSpPr/>
              <p:nvPr/>
            </p:nvSpPr>
            <p:spPr>
              <a:xfrm>
                <a:off x="5441434" y="254000"/>
                <a:ext cx="1746766" cy="965200"/>
              </a:xfrm>
              <a:prstGeom prst="flowChartDocumen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err="1" smtClean="0">
                    <a:solidFill>
                      <a:srgbClr val="C0504D"/>
                    </a:solidFill>
                  </a:rPr>
                  <a:t>Kb.lwidth.cov</a:t>
                </a:r>
                <a:endParaRPr lang="en-US" dirty="0" smtClean="0">
                  <a:solidFill>
                    <a:srgbClr val="C0504D"/>
                  </a:solidFill>
                </a:endParaRPr>
              </a:p>
              <a:p>
                <a:pPr algn="ctr"/>
                <a:r>
                  <a:rPr lang="en-US" dirty="0" err="1" smtClean="0">
                    <a:solidFill>
                      <a:srgbClr val="C0504D"/>
                    </a:solidFill>
                    <a:latin typeface="+mj-lt"/>
                    <a:cs typeface="Symbol" charset="2"/>
                  </a:rPr>
                  <a:t>Kb.lstren.cov</a:t>
                </a:r>
                <a:endParaRPr lang="en-US" dirty="0" smtClean="0">
                  <a:solidFill>
                    <a:srgbClr val="C0504D"/>
                  </a:solidFill>
                  <a:latin typeface="+mj-lt"/>
                  <a:cs typeface="Symbol" charset="2"/>
                </a:endParaRPr>
              </a:p>
              <a:p>
                <a:pPr marL="285750" indent="-285750">
                  <a:buFont typeface="Arial"/>
                  <a:buChar char="•"/>
                </a:pPr>
                <a:r>
                  <a:rPr lang="en-US" sz="1400" dirty="0" smtClean="0">
                    <a:latin typeface="Symbol" charset="2"/>
                    <a:cs typeface="Symbol" charset="2"/>
                  </a:rPr>
                  <a:t>∂</a:t>
                </a:r>
                <a:r>
                  <a:rPr lang="en-US" sz="1400" dirty="0" err="1" smtClean="0">
                    <a:cs typeface="Symbol" charset="2"/>
                  </a:rPr>
                  <a:t>F</a:t>
                </a:r>
                <a:r>
                  <a:rPr lang="en-US" sz="1400" baseline="-25000" dirty="0" err="1" smtClean="0">
                    <a:cs typeface="Symbol" charset="2"/>
                  </a:rPr>
                  <a:t>b</a:t>
                </a:r>
                <a:r>
                  <a:rPr lang="en-US" sz="1400" dirty="0" smtClean="0">
                    <a:cs typeface="Symbol" charset="2"/>
                  </a:rPr>
                  <a:t>/</a:t>
                </a:r>
                <a:r>
                  <a:rPr lang="en-US" sz="1400" dirty="0" smtClean="0">
                    <a:latin typeface="Symbol" charset="2"/>
                    <a:cs typeface="Symbol" charset="2"/>
                  </a:rPr>
                  <a:t>∂</a:t>
                </a:r>
                <a:r>
                  <a:rPr lang="en-US" sz="1400" dirty="0" smtClean="0">
                    <a:cs typeface="Symbol" charset="2"/>
                  </a:rPr>
                  <a:t>x</a:t>
                </a:r>
              </a:p>
            </p:txBody>
          </p:sp>
          <p:sp>
            <p:nvSpPr>
              <p:cNvPr id="8" name="Alternate Process 7"/>
              <p:cNvSpPr/>
              <p:nvPr/>
            </p:nvSpPr>
            <p:spPr>
              <a:xfrm>
                <a:off x="3467100" y="1476375"/>
                <a:ext cx="1714500" cy="1028700"/>
              </a:xfrm>
              <a:prstGeom prst="flowChartAlternateProcess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err="1" smtClean="0"/>
                  <a:t>Dlshape.pro</a:t>
                </a:r>
                <a:endParaRPr lang="en-US" b="1" dirty="0" smtClean="0"/>
              </a:p>
              <a:p>
                <a:pPr marL="285750" indent="-285750">
                  <a:buFont typeface="Arial"/>
                  <a:buChar char="•"/>
                </a:pPr>
                <a:r>
                  <a:rPr lang="en-US" sz="1400" dirty="0" smtClean="0"/>
                  <a:t>Perturbation:</a:t>
                </a:r>
              </a:p>
              <a:p>
                <a:pPr marL="285750" indent="-285750">
                  <a:buFont typeface="Arial"/>
                  <a:buChar char="•"/>
                </a:pPr>
                <a:r>
                  <a:rPr lang="en-US" sz="1400" dirty="0" smtClean="0"/>
                  <a:t>Modulation </a:t>
                </a:r>
                <a:r>
                  <a:rPr lang="en-US" sz="1400" dirty="0" err="1" smtClean="0"/>
                  <a:t>eff</a:t>
                </a:r>
                <a:endParaRPr lang="en-US" sz="1400" dirty="0"/>
              </a:p>
            </p:txBody>
          </p:sp>
          <p:sp>
            <p:nvSpPr>
              <p:cNvPr id="9" name="Document 8"/>
              <p:cNvSpPr/>
              <p:nvPr/>
            </p:nvSpPr>
            <p:spPr>
              <a:xfrm>
                <a:off x="5441434" y="1524000"/>
                <a:ext cx="1759466" cy="876300"/>
              </a:xfrm>
              <a:prstGeom prst="flowChartDocumen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err="1" smtClean="0">
                    <a:solidFill>
                      <a:srgbClr val="C0504D"/>
                    </a:solidFill>
                  </a:rPr>
                  <a:t>Kb.ils.cov</a:t>
                </a:r>
                <a:endParaRPr lang="en-US" dirty="0" smtClean="0">
                  <a:solidFill>
                    <a:srgbClr val="C0504D"/>
                  </a:solidFill>
                  <a:latin typeface="Symbol" charset="2"/>
                  <a:cs typeface="Symbol" charset="2"/>
                </a:endParaRPr>
              </a:p>
              <a:p>
                <a:pPr marL="285750" indent="-285750">
                  <a:buFont typeface="Arial"/>
                  <a:buChar char="•"/>
                </a:pPr>
                <a:r>
                  <a:rPr lang="en-US" sz="1400" dirty="0" smtClean="0">
                    <a:latin typeface="Symbol" charset="2"/>
                    <a:cs typeface="Symbol" charset="2"/>
                  </a:rPr>
                  <a:t>∂</a:t>
                </a:r>
                <a:r>
                  <a:rPr lang="en-US" sz="1400" dirty="0" err="1" smtClean="0">
                    <a:cs typeface="Symbol" charset="2"/>
                  </a:rPr>
                  <a:t>F</a:t>
                </a:r>
                <a:r>
                  <a:rPr lang="en-US" sz="1400" baseline="-25000" dirty="0" err="1" smtClean="0">
                    <a:cs typeface="Symbol" charset="2"/>
                  </a:rPr>
                  <a:t>b</a:t>
                </a:r>
                <a:r>
                  <a:rPr lang="en-US" sz="1400" dirty="0" smtClean="0">
                    <a:cs typeface="Symbol" charset="2"/>
                  </a:rPr>
                  <a:t>/</a:t>
                </a:r>
                <a:r>
                  <a:rPr lang="en-US" sz="1400" dirty="0" smtClean="0">
                    <a:latin typeface="Symbol" charset="2"/>
                    <a:cs typeface="Symbol" charset="2"/>
                  </a:rPr>
                  <a:t>∂</a:t>
                </a:r>
                <a:r>
                  <a:rPr lang="en-US" sz="1400" dirty="0" smtClean="0">
                    <a:cs typeface="Symbol" charset="2"/>
                  </a:rPr>
                  <a:t>x</a:t>
                </a:r>
              </a:p>
            </p:txBody>
          </p:sp>
          <p:sp>
            <p:nvSpPr>
              <p:cNvPr id="10" name="Alternate Process 9"/>
              <p:cNvSpPr/>
              <p:nvPr/>
            </p:nvSpPr>
            <p:spPr>
              <a:xfrm>
                <a:off x="3467100" y="2762250"/>
                <a:ext cx="1689100" cy="1016000"/>
              </a:xfrm>
              <a:prstGeom prst="flowChartAlternateProcess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err="1" smtClean="0"/>
                  <a:t>Dphase.pro</a:t>
                </a:r>
                <a:endParaRPr lang="en-US" b="1" dirty="0" smtClean="0"/>
              </a:p>
              <a:p>
                <a:pPr marL="285750" indent="-285750">
                  <a:buFont typeface="Arial"/>
                  <a:buChar char="•"/>
                </a:pPr>
                <a:r>
                  <a:rPr lang="en-US" sz="1400" dirty="0" smtClean="0"/>
                  <a:t>Perturbation:</a:t>
                </a:r>
              </a:p>
              <a:p>
                <a:pPr marL="285750" indent="-285750">
                  <a:buFont typeface="Arial"/>
                  <a:buChar char="•"/>
                </a:pPr>
                <a:r>
                  <a:rPr lang="en-US" sz="1400" dirty="0" smtClean="0"/>
                  <a:t>Phase </a:t>
                </a:r>
                <a:r>
                  <a:rPr lang="en-US" sz="1400" dirty="0" err="1" smtClean="0"/>
                  <a:t>fcn</a:t>
                </a:r>
                <a:endParaRPr lang="en-US" sz="1400" dirty="0"/>
              </a:p>
            </p:txBody>
          </p:sp>
          <p:sp>
            <p:nvSpPr>
              <p:cNvPr id="11" name="Document 10"/>
              <p:cNvSpPr/>
              <p:nvPr/>
            </p:nvSpPr>
            <p:spPr>
              <a:xfrm>
                <a:off x="5441434" y="2705100"/>
                <a:ext cx="1746766" cy="1003300"/>
              </a:xfrm>
              <a:prstGeom prst="flowChartDocumen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err="1" smtClean="0">
                    <a:solidFill>
                      <a:srgbClr val="C0504D"/>
                    </a:solidFill>
                  </a:rPr>
                  <a:t>Kb.phase.cov</a:t>
                </a:r>
                <a:endParaRPr lang="en-US" dirty="0" smtClean="0">
                  <a:solidFill>
                    <a:srgbClr val="C0504D"/>
                  </a:solidFill>
                  <a:latin typeface="Symbol" charset="2"/>
                  <a:cs typeface="Symbol" charset="2"/>
                </a:endParaRPr>
              </a:p>
              <a:p>
                <a:pPr marL="285750" indent="-285750">
                  <a:buFont typeface="Arial"/>
                  <a:buChar char="•"/>
                </a:pPr>
                <a:r>
                  <a:rPr lang="en-US" sz="1400" dirty="0" smtClean="0">
                    <a:latin typeface="Symbol" charset="2"/>
                    <a:cs typeface="Symbol" charset="2"/>
                  </a:rPr>
                  <a:t>∂</a:t>
                </a:r>
                <a:r>
                  <a:rPr lang="en-US" sz="1400" dirty="0" err="1" smtClean="0">
                    <a:cs typeface="Symbol" charset="2"/>
                  </a:rPr>
                  <a:t>F</a:t>
                </a:r>
                <a:r>
                  <a:rPr lang="en-US" sz="1400" baseline="-25000" dirty="0" err="1" smtClean="0">
                    <a:cs typeface="Symbol" charset="2"/>
                  </a:rPr>
                  <a:t>b</a:t>
                </a:r>
                <a:r>
                  <a:rPr lang="en-US" sz="1400" dirty="0" smtClean="0">
                    <a:cs typeface="Symbol" charset="2"/>
                  </a:rPr>
                  <a:t>/</a:t>
                </a:r>
                <a:r>
                  <a:rPr lang="en-US" sz="1400" dirty="0" smtClean="0">
                    <a:latin typeface="Symbol" charset="2"/>
                    <a:cs typeface="Symbol" charset="2"/>
                  </a:rPr>
                  <a:t>∂</a:t>
                </a:r>
                <a:r>
                  <a:rPr lang="en-US" sz="1400" dirty="0" smtClean="0">
                    <a:cs typeface="Symbol" charset="2"/>
                  </a:rPr>
                  <a:t>x</a:t>
                </a:r>
              </a:p>
            </p:txBody>
          </p:sp>
          <p:sp>
            <p:nvSpPr>
              <p:cNvPr id="12" name="Alternate Process 11"/>
              <p:cNvSpPr/>
              <p:nvPr/>
            </p:nvSpPr>
            <p:spPr>
              <a:xfrm>
                <a:off x="3467100" y="4035425"/>
                <a:ext cx="1689100" cy="1016000"/>
              </a:xfrm>
              <a:prstGeom prst="flowChartAlternateProcess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err="1" smtClean="0"/>
                  <a:t>Dtemp.pro</a:t>
                </a:r>
                <a:endParaRPr lang="en-US" b="1" dirty="0" smtClean="0"/>
              </a:p>
              <a:p>
                <a:pPr marL="285750" indent="-285750">
                  <a:buFont typeface="Arial"/>
                  <a:buChar char="•"/>
                </a:pPr>
                <a:r>
                  <a:rPr lang="en-US" sz="1400" dirty="0" smtClean="0"/>
                  <a:t>Perturbation:</a:t>
                </a:r>
              </a:p>
              <a:p>
                <a:pPr marL="285750" indent="-285750">
                  <a:buFont typeface="Arial"/>
                  <a:buChar char="•"/>
                </a:pPr>
                <a:r>
                  <a:rPr lang="en-US" sz="1400" dirty="0" smtClean="0"/>
                  <a:t>Temperature</a:t>
                </a:r>
                <a:endParaRPr lang="en-US" sz="1400" dirty="0"/>
              </a:p>
            </p:txBody>
          </p:sp>
          <p:sp>
            <p:nvSpPr>
              <p:cNvPr id="13" name="Document 12"/>
              <p:cNvSpPr/>
              <p:nvPr/>
            </p:nvSpPr>
            <p:spPr>
              <a:xfrm>
                <a:off x="5441434" y="4013200"/>
                <a:ext cx="1746766" cy="1003300"/>
              </a:xfrm>
              <a:prstGeom prst="flowChartDocumen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err="1" smtClean="0">
                    <a:solidFill>
                      <a:srgbClr val="C0504D"/>
                    </a:solidFill>
                  </a:rPr>
                  <a:t>Kb.temp.cov</a:t>
                </a:r>
                <a:endParaRPr lang="en-US" dirty="0" smtClean="0">
                  <a:solidFill>
                    <a:srgbClr val="C0504D"/>
                  </a:solidFill>
                  <a:latin typeface="Symbol" charset="2"/>
                  <a:cs typeface="Symbol" charset="2"/>
                </a:endParaRPr>
              </a:p>
              <a:p>
                <a:pPr marL="285750" indent="-285750">
                  <a:buFont typeface="Arial"/>
                  <a:buChar char="•"/>
                </a:pPr>
                <a:r>
                  <a:rPr lang="en-US" sz="1400" dirty="0" smtClean="0">
                    <a:latin typeface="Symbol" charset="2"/>
                    <a:cs typeface="Symbol" charset="2"/>
                  </a:rPr>
                  <a:t>∂</a:t>
                </a:r>
                <a:r>
                  <a:rPr lang="en-US" sz="1400" dirty="0" err="1" smtClean="0">
                    <a:cs typeface="Symbol" charset="2"/>
                  </a:rPr>
                  <a:t>F</a:t>
                </a:r>
                <a:r>
                  <a:rPr lang="en-US" sz="1400" baseline="-25000" dirty="0" err="1" smtClean="0">
                    <a:cs typeface="Symbol" charset="2"/>
                  </a:rPr>
                  <a:t>b</a:t>
                </a:r>
                <a:r>
                  <a:rPr lang="en-US" sz="1400" dirty="0" smtClean="0">
                    <a:cs typeface="Symbol" charset="2"/>
                  </a:rPr>
                  <a:t>/</a:t>
                </a:r>
                <a:r>
                  <a:rPr lang="en-US" sz="1400" dirty="0" smtClean="0">
                    <a:latin typeface="Symbol" charset="2"/>
                    <a:cs typeface="Symbol" charset="2"/>
                  </a:rPr>
                  <a:t>∂</a:t>
                </a:r>
                <a:r>
                  <a:rPr lang="en-US" sz="1400" dirty="0" smtClean="0">
                    <a:cs typeface="Symbol" charset="2"/>
                  </a:rPr>
                  <a:t>x</a:t>
                </a:r>
              </a:p>
            </p:txBody>
          </p:sp>
          <p:sp>
            <p:nvSpPr>
              <p:cNvPr id="14" name="Alternate Process 13"/>
              <p:cNvSpPr/>
              <p:nvPr/>
            </p:nvSpPr>
            <p:spPr>
              <a:xfrm>
                <a:off x="3467100" y="5308600"/>
                <a:ext cx="1689100" cy="1016000"/>
              </a:xfrm>
              <a:prstGeom prst="flowChartAlternateProcess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err="1" smtClean="0"/>
                  <a:t>Dpoint.pro</a:t>
                </a:r>
                <a:endParaRPr lang="en-US" b="1" dirty="0" smtClean="0"/>
              </a:p>
              <a:p>
                <a:pPr marL="285750" indent="-285750">
                  <a:buFont typeface="Arial"/>
                  <a:buChar char="•"/>
                </a:pPr>
                <a:r>
                  <a:rPr lang="en-US" sz="1400" dirty="0" smtClean="0"/>
                  <a:t>Perturbation:</a:t>
                </a:r>
              </a:p>
              <a:p>
                <a:pPr marL="285750" indent="-285750">
                  <a:buFont typeface="Arial"/>
                  <a:buChar char="•"/>
                </a:pPr>
                <a:r>
                  <a:rPr lang="en-US" sz="1400" dirty="0" smtClean="0"/>
                  <a:t>Solar ZA</a:t>
                </a:r>
                <a:endParaRPr lang="en-US" sz="1400" dirty="0"/>
              </a:p>
            </p:txBody>
          </p:sp>
          <p:sp>
            <p:nvSpPr>
              <p:cNvPr id="15" name="Document 14"/>
              <p:cNvSpPr/>
              <p:nvPr/>
            </p:nvSpPr>
            <p:spPr>
              <a:xfrm>
                <a:off x="5441434" y="5321300"/>
                <a:ext cx="1746766" cy="1003300"/>
              </a:xfrm>
              <a:prstGeom prst="flowChartDocumen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err="1" smtClean="0">
                    <a:solidFill>
                      <a:srgbClr val="C0504D"/>
                    </a:solidFill>
                  </a:rPr>
                  <a:t>Kb.point.cov</a:t>
                </a:r>
                <a:endParaRPr lang="en-US" dirty="0" smtClean="0">
                  <a:solidFill>
                    <a:srgbClr val="C0504D"/>
                  </a:solidFill>
                  <a:latin typeface="Symbol" charset="2"/>
                  <a:cs typeface="Symbol" charset="2"/>
                </a:endParaRPr>
              </a:p>
              <a:p>
                <a:pPr marL="285750" indent="-285750">
                  <a:buFont typeface="Arial"/>
                  <a:buChar char="•"/>
                </a:pPr>
                <a:r>
                  <a:rPr lang="en-US" sz="1400" dirty="0" smtClean="0">
                    <a:latin typeface="Symbol" charset="2"/>
                    <a:cs typeface="Symbol" charset="2"/>
                  </a:rPr>
                  <a:t>∂</a:t>
                </a:r>
                <a:r>
                  <a:rPr lang="en-US" sz="1400" dirty="0" err="1" smtClean="0">
                    <a:cs typeface="Symbol" charset="2"/>
                  </a:rPr>
                  <a:t>F</a:t>
                </a:r>
                <a:r>
                  <a:rPr lang="en-US" sz="1400" baseline="-25000" dirty="0" err="1" smtClean="0">
                    <a:cs typeface="Symbol" charset="2"/>
                  </a:rPr>
                  <a:t>b</a:t>
                </a:r>
                <a:r>
                  <a:rPr lang="en-US" sz="1400" dirty="0" smtClean="0">
                    <a:cs typeface="Symbol" charset="2"/>
                  </a:rPr>
                  <a:t>/</a:t>
                </a:r>
                <a:r>
                  <a:rPr lang="en-US" sz="1400" dirty="0" smtClean="0">
                    <a:latin typeface="Symbol" charset="2"/>
                    <a:cs typeface="Symbol" charset="2"/>
                  </a:rPr>
                  <a:t>∂</a:t>
                </a:r>
                <a:r>
                  <a:rPr lang="en-US" sz="1400" dirty="0" smtClean="0">
                    <a:cs typeface="Symbol" charset="2"/>
                  </a:rPr>
                  <a:t>x</a:t>
                </a:r>
              </a:p>
            </p:txBody>
          </p:sp>
        </p:grpSp>
        <p:sp>
          <p:nvSpPr>
            <p:cNvPr id="3" name="Double Brace 2"/>
            <p:cNvSpPr/>
            <p:nvPr/>
          </p:nvSpPr>
          <p:spPr>
            <a:xfrm>
              <a:off x="2717800" y="139700"/>
              <a:ext cx="4838700" cy="6286500"/>
            </a:xfrm>
            <a:prstGeom prst="bracePair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Alternate Process 16"/>
          <p:cNvSpPr/>
          <p:nvPr/>
        </p:nvSpPr>
        <p:spPr>
          <a:xfrm>
            <a:off x="6858000" y="2103567"/>
            <a:ext cx="1968500" cy="612648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ErrorCalc.pro</a:t>
            </a:r>
            <a:endParaRPr lang="en-US" dirty="0"/>
          </a:p>
        </p:txBody>
      </p:sp>
      <p:sp>
        <p:nvSpPr>
          <p:cNvPr id="18" name="Bent Arrow 17"/>
          <p:cNvSpPr/>
          <p:nvPr/>
        </p:nvSpPr>
        <p:spPr>
          <a:xfrm rot="5400000">
            <a:off x="6884162" y="822752"/>
            <a:ext cx="813816" cy="1496060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Multidocument 18"/>
          <p:cNvSpPr/>
          <p:nvPr/>
        </p:nvSpPr>
        <p:spPr>
          <a:xfrm>
            <a:off x="6997700" y="3625850"/>
            <a:ext cx="1955800" cy="2899637"/>
          </a:xfrm>
          <a:prstGeom prst="flowChartMulti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For HDF:</a:t>
            </a:r>
          </a:p>
          <a:p>
            <a:pPr algn="ctr"/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sz="1400" dirty="0" err="1" smtClean="0">
                <a:solidFill>
                  <a:srgbClr val="C0504D"/>
                </a:solidFill>
              </a:rPr>
              <a:t>Ran.covariance</a:t>
            </a:r>
            <a:endParaRPr lang="en-US" sz="1400" dirty="0" smtClean="0">
              <a:solidFill>
                <a:srgbClr val="C0504D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 err="1" smtClean="0">
                <a:solidFill>
                  <a:srgbClr val="C0504D"/>
                </a:solidFill>
              </a:rPr>
              <a:t>Sys.covariance</a:t>
            </a:r>
            <a:endParaRPr lang="en-US" sz="1400" dirty="0" smtClean="0">
              <a:solidFill>
                <a:srgbClr val="C0504D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 err="1" smtClean="0">
                <a:solidFill>
                  <a:srgbClr val="C0504D"/>
                </a:solidFill>
              </a:rPr>
              <a:t>Col_Ran.err</a:t>
            </a:r>
            <a:endParaRPr lang="en-US" sz="1400" dirty="0" smtClean="0">
              <a:solidFill>
                <a:srgbClr val="C0504D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400" dirty="0" err="1" smtClean="0">
                <a:solidFill>
                  <a:srgbClr val="C0504D"/>
                </a:solidFill>
              </a:rPr>
              <a:t>Col_Sys.err</a:t>
            </a:r>
            <a:endParaRPr lang="en-US" sz="1400" dirty="0" smtClean="0">
              <a:solidFill>
                <a:srgbClr val="C0504D"/>
              </a:solidFill>
            </a:endParaRPr>
          </a:p>
          <a:p>
            <a:endParaRPr lang="en-US" sz="1400" dirty="0"/>
          </a:p>
          <a:p>
            <a:r>
              <a:rPr lang="en-US" sz="1400" dirty="0" smtClean="0"/>
              <a:t>+ individual error components</a:t>
            </a:r>
            <a:endParaRPr lang="en-US" sz="1400" dirty="0"/>
          </a:p>
        </p:txBody>
      </p:sp>
      <p:sp>
        <p:nvSpPr>
          <p:cNvPr id="20" name="Down Arrow 19"/>
          <p:cNvSpPr/>
          <p:nvPr/>
        </p:nvSpPr>
        <p:spPr>
          <a:xfrm>
            <a:off x="7617460" y="2898369"/>
            <a:ext cx="444500" cy="61826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170214" y="172720"/>
            <a:ext cx="48944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Creation of Error </a:t>
            </a:r>
            <a:r>
              <a:rPr lang="en-US" sz="2400" u="sng" dirty="0" err="1" smtClean="0"/>
              <a:t>Matricies</a:t>
            </a:r>
            <a:r>
              <a:rPr lang="en-US" sz="2400" u="sng" dirty="0"/>
              <a:t> &amp; </a:t>
            </a:r>
            <a:r>
              <a:rPr lang="en-US" sz="2400" u="sng" dirty="0" smtClean="0"/>
              <a:t>HDF File</a:t>
            </a:r>
            <a:endParaRPr lang="en-US" sz="2400" u="sng" dirty="0"/>
          </a:p>
        </p:txBody>
      </p:sp>
      <p:sp>
        <p:nvSpPr>
          <p:cNvPr id="16" name="TextBox 15"/>
          <p:cNvSpPr txBox="1"/>
          <p:nvPr/>
        </p:nvSpPr>
        <p:spPr>
          <a:xfrm>
            <a:off x="26454" y="4797204"/>
            <a:ext cx="25400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Perform separate calculations of component sensitivities by repeated calls to sfit2.  Combine these into the covariance </a:t>
            </a:r>
            <a:r>
              <a:rPr lang="en-US" sz="1600" i="1" dirty="0" err="1" smtClean="0"/>
              <a:t>matricies</a:t>
            </a:r>
            <a:r>
              <a:rPr lang="en-US" sz="1600" i="1" dirty="0" smtClean="0"/>
              <a:t> for the HDF file.</a:t>
            </a:r>
            <a:endParaRPr lang="en-US" sz="1600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7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3952</TotalTime>
  <Words>1531</Words>
  <Application>Microsoft Macintosh PowerPoint</Application>
  <PresentationFormat>On-screen Show (4:3)</PresentationFormat>
  <Paragraphs>295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NCAR/ACD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Hannigan</dc:creator>
  <cp:lastModifiedBy>James Hannigan</cp:lastModifiedBy>
  <cp:revision>67</cp:revision>
  <dcterms:created xsi:type="dcterms:W3CDTF">2012-10-29T16:43:00Z</dcterms:created>
  <dcterms:modified xsi:type="dcterms:W3CDTF">2012-12-19T16:52:44Z</dcterms:modified>
</cp:coreProperties>
</file>