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57" r:id="rId3"/>
    <p:sldId id="263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422" y="30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8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8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5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54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09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6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7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5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89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1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4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79989-14C7-5D4B-81A6-C59ACBBA415D}" type="datetimeFigureOut">
              <a:rPr lang="en-US" smtClean="0"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1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4760"/>
            <a:ext cx="8229600" cy="5115560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Relies on a mixture of </a:t>
            </a:r>
            <a:r>
              <a:rPr lang="en-US" dirty="0" err="1" smtClean="0"/>
              <a:t>fortran</a:t>
            </a:r>
            <a:r>
              <a:rPr lang="en-US" dirty="0" smtClean="0"/>
              <a:t>, </a:t>
            </a:r>
            <a:r>
              <a:rPr lang="en-US" dirty="0" err="1" smtClean="0"/>
              <a:t>idl</a:t>
            </a:r>
            <a:r>
              <a:rPr lang="en-US" dirty="0" smtClean="0"/>
              <a:t> and a few minor shell </a:t>
            </a:r>
            <a:r>
              <a:rPr lang="en-US" dirty="0" smtClean="0"/>
              <a:t>scripts (</a:t>
            </a:r>
            <a:r>
              <a:rPr lang="en-US" dirty="0" smtClean="0"/>
              <a:t>bash)</a:t>
            </a:r>
            <a:endParaRPr lang="en-US" dirty="0" smtClean="0"/>
          </a:p>
          <a:p>
            <a:pPr lvl="1"/>
            <a:r>
              <a:rPr lang="en-US" dirty="0" smtClean="0"/>
              <a:t>Both windows (post-processing) and </a:t>
            </a:r>
            <a:r>
              <a:rPr lang="en-US" dirty="0" err="1" smtClean="0"/>
              <a:t>unix</a:t>
            </a:r>
            <a:r>
              <a:rPr lang="en-US" dirty="0" smtClean="0"/>
              <a:t> (sfit2) based</a:t>
            </a:r>
          </a:p>
          <a:p>
            <a:pPr lvl="1"/>
            <a:r>
              <a:rPr lang="en-US" dirty="0" smtClean="0"/>
              <a:t>Uses </a:t>
            </a:r>
            <a:r>
              <a:rPr lang="en-US" dirty="0" err="1" smtClean="0"/>
              <a:t>unix</a:t>
            </a:r>
            <a:r>
              <a:rPr lang="en-US" dirty="0" smtClean="0"/>
              <a:t> cluster with simple scripts to run on 1 to n </a:t>
            </a:r>
            <a:r>
              <a:rPr lang="en-US" dirty="0" err="1" smtClean="0"/>
              <a:t>cpu’s</a:t>
            </a:r>
            <a:r>
              <a:rPr lang="en-US" dirty="0" smtClean="0"/>
              <a:t> (most so far 50)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Uses FORTRAN codes from GFIT to </a:t>
            </a:r>
            <a:r>
              <a:rPr lang="en-US" dirty="0" smtClean="0"/>
              <a:t>prepare </a:t>
            </a:r>
            <a:r>
              <a:rPr lang="en-US" dirty="0" smtClean="0"/>
              <a:t>spectral run</a:t>
            </a:r>
          </a:p>
          <a:p>
            <a:pPr lvl="1"/>
            <a:r>
              <a:rPr lang="en-US" dirty="0" smtClean="0"/>
              <a:t>Create_sunrun_from_Wgong.f90 / create_runlog.f90</a:t>
            </a:r>
            <a:endParaRPr lang="en-US" sz="2700" dirty="0"/>
          </a:p>
          <a:p>
            <a:pPr lvl="2"/>
            <a:r>
              <a:rPr lang="en-US" dirty="0" smtClean="0"/>
              <a:t>Calculates SZA, radius of earth, FOV … and produces housekeeping file</a:t>
            </a:r>
          </a:p>
          <a:p>
            <a:pPr lvl="1"/>
            <a:r>
              <a:rPr lang="en-US" dirty="0" smtClean="0"/>
              <a:t>Fitb302.f90  – main code wrapper for </a:t>
            </a:r>
            <a:r>
              <a:rPr lang="en-US" dirty="0" err="1" smtClean="0"/>
              <a:t>sfit</a:t>
            </a:r>
            <a:endParaRPr lang="en-US" dirty="0" smtClean="0"/>
          </a:p>
          <a:p>
            <a:pPr lvl="2"/>
            <a:r>
              <a:rPr lang="en-US" dirty="0" smtClean="0"/>
              <a:t>Reads </a:t>
            </a:r>
            <a:r>
              <a:rPr lang="en-US" dirty="0" err="1" smtClean="0"/>
              <a:t>runlog</a:t>
            </a:r>
            <a:r>
              <a:rPr lang="en-US" dirty="0" smtClean="0"/>
              <a:t>, runs </a:t>
            </a:r>
            <a:r>
              <a:rPr lang="en-US" dirty="0" err="1" smtClean="0"/>
              <a:t>fastcode</a:t>
            </a:r>
            <a:r>
              <a:rPr lang="en-US" dirty="0" smtClean="0"/>
              <a:t>, updates all input files, baseline corrects, reduces resolution, </a:t>
            </a:r>
            <a:r>
              <a:rPr lang="en-US" dirty="0" err="1" smtClean="0"/>
              <a:t>zerofills</a:t>
            </a:r>
            <a:r>
              <a:rPr lang="en-US" dirty="0" smtClean="0"/>
              <a:t>, zero corrects, reads OPUS format files on the fly to create temporary t15asc, calls sfit2 as subroutine call.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Uses IDL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lotting (splt392, </a:t>
            </a:r>
            <a:r>
              <a:rPr lang="en-US" dirty="0" err="1" smtClean="0"/>
              <a:t>plotpbp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Collates all output files from fitb302 run (nwrdsfit2394), creates </a:t>
            </a:r>
            <a:r>
              <a:rPr lang="en-US" dirty="0" err="1" smtClean="0"/>
              <a:t>idl</a:t>
            </a:r>
            <a:r>
              <a:rPr lang="en-US" dirty="0" smtClean="0"/>
              <a:t> binary data file structure</a:t>
            </a:r>
          </a:p>
          <a:p>
            <a:pPr lvl="1"/>
            <a:r>
              <a:rPr lang="en-US" dirty="0" smtClean="0"/>
              <a:t>Computes averages, seasonal cycles, bootstrap resampling, trend analysis, </a:t>
            </a:r>
            <a:r>
              <a:rPr lang="en-US" dirty="0" smtClean="0"/>
              <a:t>statistics</a:t>
            </a:r>
            <a:r>
              <a:rPr lang="en-US" dirty="0" smtClean="0"/>
              <a:t>, and various sorting criteria to remove bad fits, </a:t>
            </a:r>
            <a:r>
              <a:rPr lang="en-US" dirty="0" err="1" smtClean="0"/>
              <a:t>ascii</a:t>
            </a:r>
            <a:r>
              <a:rPr lang="en-US" dirty="0" smtClean="0"/>
              <a:t> O/P for HDF  (gas394) </a:t>
            </a:r>
          </a:p>
          <a:p>
            <a:pPr lvl="1"/>
            <a:r>
              <a:rPr lang="en-US" dirty="0" smtClean="0"/>
              <a:t>All error codes  (NCAR </a:t>
            </a:r>
            <a:r>
              <a:rPr lang="en-US" dirty="0" smtClean="0"/>
              <a:t>codes from Jim) </a:t>
            </a:r>
            <a:endParaRPr lang="en-US" dirty="0" smtClean="0"/>
          </a:p>
          <a:p>
            <a:pPr lvl="2"/>
            <a:r>
              <a:rPr lang="en-US" dirty="0" smtClean="0"/>
              <a:t>Perturbation codes </a:t>
            </a:r>
            <a:r>
              <a:rPr lang="en-US" dirty="0" err="1" smtClean="0"/>
              <a:t>dspec</a:t>
            </a:r>
            <a:r>
              <a:rPr lang="en-US" dirty="0" smtClean="0"/>
              <a:t>, </a:t>
            </a:r>
            <a:r>
              <a:rPr lang="en-US" dirty="0" err="1" smtClean="0"/>
              <a:t>dpoint</a:t>
            </a:r>
            <a:r>
              <a:rPr lang="en-US" dirty="0" smtClean="0"/>
              <a:t>…</a:t>
            </a:r>
          </a:p>
          <a:p>
            <a:pPr lvl="2"/>
            <a:r>
              <a:rPr lang="en-US" dirty="0" err="1" smtClean="0"/>
              <a:t>Errorcalc</a:t>
            </a:r>
            <a:r>
              <a:rPr lang="en-US" dirty="0" smtClean="0"/>
              <a:t> – combines perturbation output with each retrieval data structure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79120" y="435094"/>
            <a:ext cx="795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Existing Wollongong Retrieval Processing 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60065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1516" y="800248"/>
            <a:ext cx="7764784" cy="596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Spectra measured and controlled by </a:t>
            </a:r>
            <a:r>
              <a:rPr lang="en-US" dirty="0" err="1" smtClean="0"/>
              <a:t>Spectronus</a:t>
            </a:r>
            <a:endParaRPr lang="en-US" dirty="0" smtClean="0"/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OPUS spectra </a:t>
            </a:r>
            <a:r>
              <a:rPr lang="en-US" sz="1400" dirty="0" smtClean="0"/>
              <a:t>and </a:t>
            </a:r>
            <a:r>
              <a:rPr lang="en-US" sz="1400" dirty="0" err="1" smtClean="0"/>
              <a:t>csv</a:t>
            </a:r>
            <a:r>
              <a:rPr lang="en-US" sz="1400" dirty="0" smtClean="0"/>
              <a:t> log </a:t>
            </a:r>
            <a:r>
              <a:rPr lang="en-US" sz="1400" dirty="0" smtClean="0"/>
              <a:t>files 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Store in a directory by day (</a:t>
            </a:r>
            <a:r>
              <a:rPr lang="en-US" sz="1400" dirty="0" err="1" smtClean="0"/>
              <a:t>yyyymmdd</a:t>
            </a:r>
            <a:r>
              <a:rPr lang="en-US" sz="1400" dirty="0" smtClean="0"/>
              <a:t>)</a:t>
            </a:r>
            <a:endParaRPr lang="en-US" sz="1400" dirty="0"/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Code</a:t>
            </a:r>
            <a:r>
              <a:rPr lang="en-US" i="1" dirty="0" smtClean="0">
                <a:solidFill>
                  <a:srgbClr val="0000FF"/>
                </a:solidFill>
              </a:rPr>
              <a:t>: visual basic, (c and </a:t>
            </a:r>
            <a:r>
              <a:rPr lang="en-US" i="1" dirty="0" err="1" smtClean="0">
                <a:solidFill>
                  <a:srgbClr val="0000FF"/>
                </a:solidFill>
              </a:rPr>
              <a:t>fortran</a:t>
            </a:r>
            <a:r>
              <a:rPr lang="en-US" i="1" dirty="0" smtClean="0">
                <a:solidFill>
                  <a:srgbClr val="0000FF"/>
                </a:solidFill>
              </a:rPr>
              <a:t> libraries), OPUS</a:t>
            </a:r>
            <a:endParaRPr lang="en-US" i="1" dirty="0">
              <a:solidFill>
                <a:srgbClr val="0000FF"/>
              </a:solidFill>
            </a:endParaRP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endParaRPr lang="en-US" sz="1200" i="1" dirty="0" smtClean="0">
              <a:solidFill>
                <a:srgbClr val="0000FF"/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Check OPUS data visually </a:t>
            </a:r>
            <a:r>
              <a:rPr lang="en-US" dirty="0" smtClean="0"/>
              <a:t>after each daily run</a:t>
            </a:r>
            <a:endParaRPr lang="en-US" dirty="0" smtClean="0"/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Run cleanup.f90, removes </a:t>
            </a:r>
            <a:r>
              <a:rPr lang="en-US" sz="1400" dirty="0" smtClean="0"/>
              <a:t>bad spectra </a:t>
            </a:r>
            <a:r>
              <a:rPr lang="en-US" sz="1400" dirty="0" smtClean="0"/>
              <a:t>based on the tracker quad detector signals stored in </a:t>
            </a:r>
            <a:r>
              <a:rPr lang="en-US" sz="1400" dirty="0" err="1" smtClean="0"/>
              <a:t>csv</a:t>
            </a:r>
            <a:r>
              <a:rPr lang="en-US" sz="1400" dirty="0" smtClean="0"/>
              <a:t> </a:t>
            </a:r>
            <a:r>
              <a:rPr lang="en-US" sz="1400" dirty="0" err="1" smtClean="0"/>
              <a:t>logfile</a:t>
            </a:r>
            <a:r>
              <a:rPr lang="en-US" sz="1400" dirty="0" smtClean="0"/>
              <a:t> as cloud filter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Run quickly through spectra using OPUS quick view to check selected spectra</a:t>
            </a:r>
            <a:endParaRPr lang="en-US" sz="1400" dirty="0" smtClean="0"/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Run extract OPUS_MIR an OPUS macro to save spectra blocks only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Code</a:t>
            </a:r>
            <a:r>
              <a:rPr lang="en-US" i="1" dirty="0" smtClean="0">
                <a:solidFill>
                  <a:srgbClr val="0000FF"/>
                </a:solidFill>
              </a:rPr>
              <a:t>: </a:t>
            </a:r>
            <a:r>
              <a:rPr lang="en-US" i="1" dirty="0" smtClean="0">
                <a:solidFill>
                  <a:srgbClr val="0000FF"/>
                </a:solidFill>
              </a:rPr>
              <a:t>Fortran, OPUS macros</a:t>
            </a:r>
            <a:endParaRPr lang="en-US" i="1" dirty="0" smtClean="0">
              <a:solidFill>
                <a:srgbClr val="0000FF"/>
              </a:solidFill>
            </a:endParaRP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endParaRPr lang="en-US" sz="1200" i="1" dirty="0" smtClean="0">
              <a:solidFill>
                <a:srgbClr val="0000FF"/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System level  pre</a:t>
            </a:r>
            <a:r>
              <a:rPr lang="en-US" dirty="0"/>
              <a:t>-processing </a:t>
            </a:r>
            <a:endParaRPr lang="en-US" dirty="0" smtClean="0"/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Archive </a:t>
            </a:r>
            <a:r>
              <a:rPr lang="en-US" sz="1400" dirty="0" smtClean="0"/>
              <a:t>data (</a:t>
            </a:r>
            <a:r>
              <a:rPr lang="en-US" sz="1400" dirty="0" err="1" smtClean="0"/>
              <a:t>interferograms</a:t>
            </a:r>
            <a:r>
              <a:rPr lang="en-US" sz="1400" dirty="0" smtClean="0"/>
              <a:t> +spectra) </a:t>
            </a:r>
            <a:r>
              <a:rPr lang="en-US" sz="1400" dirty="0" smtClean="0"/>
              <a:t>to mass storage system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Store spectra blocks on local storage for analysis</a:t>
            </a:r>
            <a:endParaRPr lang="en-US" sz="1400" dirty="0" smtClean="0"/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Code</a:t>
            </a:r>
            <a:r>
              <a:rPr lang="en-US" i="1" dirty="0" smtClean="0">
                <a:solidFill>
                  <a:srgbClr val="0000FF"/>
                </a:solidFill>
              </a:rPr>
              <a:t>: </a:t>
            </a:r>
            <a:r>
              <a:rPr lang="en-US" i="1" dirty="0" err="1" smtClean="0">
                <a:solidFill>
                  <a:srgbClr val="0000FF"/>
                </a:solidFill>
              </a:rPr>
              <a:t>Winscp</a:t>
            </a:r>
            <a:endParaRPr lang="en-US" i="1" dirty="0" smtClean="0">
              <a:solidFill>
                <a:srgbClr val="0000FF"/>
              </a:solidFill>
            </a:endParaRP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endParaRPr lang="en-US" sz="1200" i="1" dirty="0" smtClean="0">
              <a:solidFill>
                <a:srgbClr val="0000FF"/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Create listing of </a:t>
            </a:r>
            <a:r>
              <a:rPr lang="en-US" dirty="0" smtClean="0"/>
              <a:t>spectra using GGG </a:t>
            </a:r>
            <a:r>
              <a:rPr lang="en-US" dirty="0" err="1" smtClean="0"/>
              <a:t>programme</a:t>
            </a:r>
            <a:r>
              <a:rPr lang="en-US" dirty="0" smtClean="0"/>
              <a:t> suite</a:t>
            </a:r>
            <a:endParaRPr lang="en-US" dirty="0" smtClean="0"/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Creates </a:t>
            </a:r>
            <a:r>
              <a:rPr lang="en-US" sz="1400" dirty="0" err="1" smtClean="0"/>
              <a:t>runlog</a:t>
            </a:r>
            <a:r>
              <a:rPr lang="en-US" sz="1400" dirty="0" smtClean="0"/>
              <a:t> with spectra name, </a:t>
            </a:r>
            <a:r>
              <a:rPr lang="en-US" sz="1400" dirty="0" smtClean="0"/>
              <a:t>date, time, </a:t>
            </a:r>
            <a:r>
              <a:rPr lang="en-US" sz="1400" dirty="0" err="1" smtClean="0"/>
              <a:t>lat</a:t>
            </a:r>
            <a:r>
              <a:rPr lang="en-US" sz="1400" dirty="0" smtClean="0"/>
              <a:t> long</a:t>
            </a:r>
            <a:r>
              <a:rPr lang="en-US" sz="1400" dirty="0" smtClean="0"/>
              <a:t>, </a:t>
            </a:r>
            <a:r>
              <a:rPr lang="en-US" sz="1400" dirty="0" err="1" smtClean="0"/>
              <a:t>snr</a:t>
            </a:r>
            <a:r>
              <a:rPr lang="en-US" sz="1400" dirty="0" smtClean="0"/>
              <a:t>, SZA, AZM, Duration…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Code</a:t>
            </a:r>
            <a:r>
              <a:rPr lang="en-US" i="1" dirty="0" smtClean="0">
                <a:solidFill>
                  <a:srgbClr val="0000FF"/>
                </a:solidFill>
              </a:rPr>
              <a:t>:  </a:t>
            </a:r>
            <a:r>
              <a:rPr lang="en-US" i="1" dirty="0" err="1" smtClean="0">
                <a:solidFill>
                  <a:srgbClr val="0000FF"/>
                </a:solidFill>
              </a:rPr>
              <a:t>fortran</a:t>
            </a:r>
            <a:endParaRPr lang="en-US" i="1" dirty="0" smtClean="0">
              <a:solidFill>
                <a:srgbClr val="0000FF"/>
              </a:solidFill>
            </a:endParaRP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endParaRPr lang="en-US" sz="1200" i="1" dirty="0" smtClean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2135" y="217261"/>
            <a:ext cx="5497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Process outline through to fit of a gas   1/2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82077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9800"/>
            <a:ext cx="8229600" cy="5524500"/>
          </a:xfrm>
        </p:spPr>
        <p:txBody>
          <a:bodyPr>
            <a:noAutofit/>
          </a:bodyPr>
          <a:lstStyle/>
          <a:p>
            <a:pPr marL="285750" indent="-285750">
              <a:lnSpc>
                <a:spcPct val="120000"/>
              </a:lnSpc>
            </a:pPr>
            <a:r>
              <a:rPr lang="en-US" sz="1800" dirty="0" smtClean="0"/>
              <a:t>Create </a:t>
            </a:r>
            <a:r>
              <a:rPr lang="en-US" sz="1800" dirty="0"/>
              <a:t>z-p-t</a:t>
            </a:r>
            <a:r>
              <a:rPr lang="en-US" sz="1800" dirty="0" smtClean="0"/>
              <a:t>-</a:t>
            </a:r>
            <a:r>
              <a:rPr lang="en-US" sz="1800" dirty="0"/>
              <a:t>w</a:t>
            </a:r>
            <a:r>
              <a:rPr lang="en-US" sz="1800" dirty="0" smtClean="0"/>
              <a:t> </a:t>
            </a:r>
            <a:r>
              <a:rPr lang="en-US" sz="1800" dirty="0"/>
              <a:t>profiles for </a:t>
            </a:r>
            <a:r>
              <a:rPr lang="en-US" sz="1800" dirty="0" smtClean="0"/>
              <a:t>day </a:t>
            </a:r>
            <a:endParaRPr lang="en-US" sz="1800" dirty="0" smtClean="0"/>
          </a:p>
          <a:p>
            <a:pPr marL="685800" lvl="1"/>
            <a:r>
              <a:rPr lang="en-US" sz="1400" dirty="0" smtClean="0"/>
              <a:t>Download </a:t>
            </a:r>
            <a:r>
              <a:rPr lang="en-US" sz="1400" dirty="0"/>
              <a:t>NCEP p T z </a:t>
            </a:r>
            <a:r>
              <a:rPr lang="en-US" sz="1400" dirty="0" smtClean="0"/>
              <a:t>w from </a:t>
            </a:r>
            <a:r>
              <a:rPr lang="en-US" sz="1400" dirty="0" err="1" smtClean="0"/>
              <a:t>noaa</a:t>
            </a:r>
            <a:r>
              <a:rPr lang="en-US" sz="1400" dirty="0" smtClean="0"/>
              <a:t>, store in </a:t>
            </a:r>
            <a:r>
              <a:rPr lang="en-US" sz="1400" dirty="0" err="1" smtClean="0"/>
              <a:t>nc</a:t>
            </a:r>
            <a:r>
              <a:rPr lang="en-US" sz="1400" dirty="0" smtClean="0"/>
              <a:t> files </a:t>
            </a:r>
            <a:endParaRPr lang="en-US" sz="1400" dirty="0" smtClean="0"/>
          </a:p>
          <a:p>
            <a:pPr marL="685800" lvl="1"/>
            <a:r>
              <a:rPr lang="en-US" sz="1400" dirty="0" smtClean="0"/>
              <a:t>Extract z p T w data into </a:t>
            </a:r>
            <a:r>
              <a:rPr lang="en-US" sz="1400" dirty="0" err="1" smtClean="0"/>
              <a:t>refmod</a:t>
            </a:r>
            <a:r>
              <a:rPr lang="en-US" sz="1400" dirty="0" smtClean="0"/>
              <a:t> formatted </a:t>
            </a:r>
            <a:r>
              <a:rPr lang="en-US" sz="1400" dirty="0" smtClean="0"/>
              <a:t>in &lt;</a:t>
            </a:r>
            <a:r>
              <a:rPr lang="en-US" sz="1400" dirty="0" err="1" smtClean="0"/>
              <a:t>daydir</a:t>
            </a:r>
            <a:r>
              <a:rPr lang="en-US" sz="1400" dirty="0" smtClean="0"/>
              <a:t>&gt;</a:t>
            </a:r>
          </a:p>
          <a:p>
            <a:pPr marL="685800" lvl="1"/>
            <a:r>
              <a:rPr lang="en-US" sz="1400" dirty="0" smtClean="0"/>
              <a:t>Use  mean standard WACCM profile from </a:t>
            </a:r>
            <a:r>
              <a:rPr lang="en-US" sz="1400" dirty="0" smtClean="0"/>
              <a:t>monthly mean profiles</a:t>
            </a:r>
            <a:endParaRPr lang="en-US" sz="1400" dirty="0"/>
          </a:p>
          <a:p>
            <a:pPr lvl="1">
              <a:buFont typeface="Arial"/>
              <a:buChar char="•"/>
            </a:pPr>
            <a:r>
              <a:rPr lang="en-US" sz="1800" i="1" dirty="0">
                <a:solidFill>
                  <a:srgbClr val="0000FF"/>
                </a:solidFill>
              </a:rPr>
              <a:t>Code: </a:t>
            </a:r>
            <a:r>
              <a:rPr lang="en-US" sz="1800" i="1" dirty="0" smtClean="0">
                <a:solidFill>
                  <a:srgbClr val="0000FF"/>
                </a:solidFill>
              </a:rPr>
              <a:t>IDL, </a:t>
            </a:r>
            <a:r>
              <a:rPr lang="en-US" sz="1800" i="1" dirty="0" err="1" smtClean="0">
                <a:solidFill>
                  <a:srgbClr val="0000FF"/>
                </a:solidFill>
              </a:rPr>
              <a:t>netcdf</a:t>
            </a:r>
            <a:r>
              <a:rPr lang="en-US" sz="1800" i="1" dirty="0" smtClean="0">
                <a:solidFill>
                  <a:srgbClr val="0000FF"/>
                </a:solidFill>
              </a:rPr>
              <a:t>, </a:t>
            </a:r>
            <a:r>
              <a:rPr lang="en-US" sz="1800" i="1" dirty="0" smtClean="0">
                <a:solidFill>
                  <a:srgbClr val="0000FF"/>
                </a:solidFill>
              </a:rPr>
              <a:t>FORTRAN</a:t>
            </a:r>
            <a:endParaRPr lang="en-US" sz="1800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200" dirty="0" smtClean="0"/>
          </a:p>
          <a:p>
            <a:pPr marL="285750" indent="-285750"/>
            <a:r>
              <a:rPr lang="en-US" sz="1800" dirty="0" smtClean="0"/>
              <a:t>Run </a:t>
            </a:r>
            <a:r>
              <a:rPr lang="en-US" sz="1800" dirty="0" err="1"/>
              <a:t>sfit</a:t>
            </a:r>
            <a:r>
              <a:rPr lang="en-US" sz="1800" dirty="0"/>
              <a:t> from spectra </a:t>
            </a:r>
            <a:r>
              <a:rPr lang="en-US" sz="1800" dirty="0" smtClean="0"/>
              <a:t>list for specific gas using fitb302</a:t>
            </a:r>
          </a:p>
          <a:p>
            <a:pPr marL="685800" lvl="1"/>
            <a:r>
              <a:rPr lang="en-US" sz="1400" dirty="0" err="1" smtClean="0"/>
              <a:t>Cinput</a:t>
            </a:r>
            <a:r>
              <a:rPr lang="en-US" sz="1400" dirty="0" smtClean="0"/>
              <a:t> control for fitb302 contains gas ID, location and </a:t>
            </a:r>
            <a:r>
              <a:rPr lang="en-US" sz="1400" dirty="0" smtClean="0"/>
              <a:t>file with altitude grid for </a:t>
            </a:r>
            <a:r>
              <a:rPr lang="en-US" sz="1400" dirty="0" err="1" smtClean="0"/>
              <a:t>fastcode</a:t>
            </a:r>
            <a:r>
              <a:rPr lang="en-US" sz="1400" dirty="0" smtClean="0"/>
              <a:t>, location of met files and </a:t>
            </a:r>
            <a:r>
              <a:rPr lang="en-US" sz="1400" dirty="0" err="1" smtClean="0"/>
              <a:t>refmod</a:t>
            </a:r>
            <a:r>
              <a:rPr lang="en-US" sz="1400" dirty="0" smtClean="0"/>
              <a:t> files (daily/averaged </a:t>
            </a:r>
            <a:r>
              <a:rPr lang="en-US" sz="1400" dirty="0" err="1" smtClean="0"/>
              <a:t>refmod</a:t>
            </a:r>
            <a:r>
              <a:rPr lang="en-US" sz="1400" dirty="0" smtClean="0"/>
              <a:t> files controlled by switches), working directories for workspace and spectra, also various controls for spectral file type (read </a:t>
            </a:r>
            <a:r>
              <a:rPr lang="en-US" sz="1400" dirty="0" err="1" smtClean="0"/>
              <a:t>bnr</a:t>
            </a:r>
            <a:r>
              <a:rPr lang="en-US" sz="1400" dirty="0" smtClean="0"/>
              <a:t>, native opus, </a:t>
            </a:r>
            <a:r>
              <a:rPr lang="en-US" sz="1400" dirty="0" err="1" smtClean="0"/>
              <a:t>bomem</a:t>
            </a:r>
            <a:r>
              <a:rPr lang="en-US" sz="1400" dirty="0" smtClean="0"/>
              <a:t> </a:t>
            </a:r>
            <a:r>
              <a:rPr lang="en-US" sz="1400" dirty="0" err="1" smtClean="0"/>
              <a:t>spc</a:t>
            </a:r>
            <a:r>
              <a:rPr lang="en-US" sz="1400" dirty="0" smtClean="0"/>
              <a:t>), </a:t>
            </a:r>
            <a:r>
              <a:rPr lang="en-US" sz="1400" dirty="0" err="1" smtClean="0"/>
              <a:t>unix</a:t>
            </a:r>
            <a:r>
              <a:rPr lang="en-US" sz="1400" dirty="0" smtClean="0"/>
              <a:t>/windows file types, multiple run options for </a:t>
            </a:r>
            <a:r>
              <a:rPr lang="en-US" sz="1400" dirty="0" err="1" smtClean="0"/>
              <a:t>prefitting</a:t>
            </a:r>
            <a:r>
              <a:rPr lang="en-US" sz="1400" dirty="0" smtClean="0"/>
              <a:t> gases, signal to noise calculations, resolution reductions, and other fitting options</a:t>
            </a:r>
          </a:p>
          <a:p>
            <a:pPr marL="685800" lvl="1"/>
            <a:r>
              <a:rPr lang="en-US" sz="1400" dirty="0" smtClean="0"/>
              <a:t>On Unix cluster, split </a:t>
            </a:r>
            <a:r>
              <a:rPr lang="en-US" sz="1400" dirty="0" err="1" smtClean="0"/>
              <a:t>runlog</a:t>
            </a:r>
            <a:r>
              <a:rPr lang="en-US" sz="1400" dirty="0" smtClean="0"/>
              <a:t> into equal size (300-500), create individual gas fitting subdirectories, submit each job to queue (anything from 1 to 50+ </a:t>
            </a:r>
            <a:r>
              <a:rPr lang="en-US" sz="1400" dirty="0" err="1" smtClean="0"/>
              <a:t>cpus</a:t>
            </a:r>
            <a:r>
              <a:rPr lang="en-US" sz="1400" dirty="0" smtClean="0"/>
              <a:t>)</a:t>
            </a:r>
          </a:p>
          <a:p>
            <a:pPr marL="685800" lvl="1"/>
            <a:r>
              <a:rPr lang="en-US" sz="1400" dirty="0" smtClean="0"/>
              <a:t>Collate all sfit2 output files (via </a:t>
            </a:r>
            <a:r>
              <a:rPr lang="en-US" sz="1400" dirty="0" err="1" smtClean="0"/>
              <a:t>tarball</a:t>
            </a:r>
            <a:r>
              <a:rPr lang="en-US" sz="1400" dirty="0" smtClean="0"/>
              <a:t>) onto local pc</a:t>
            </a:r>
            <a:endParaRPr lang="en-US" sz="1400" dirty="0" smtClean="0"/>
          </a:p>
          <a:p>
            <a:pPr lvl="1">
              <a:buFont typeface="Arial"/>
              <a:buChar char="•"/>
            </a:pPr>
            <a:r>
              <a:rPr lang="en-US" sz="1800" i="1" dirty="0" smtClean="0">
                <a:solidFill>
                  <a:srgbClr val="0000FF"/>
                </a:solidFill>
              </a:rPr>
              <a:t>Code</a:t>
            </a:r>
            <a:r>
              <a:rPr lang="en-US" sz="1800" i="1" dirty="0">
                <a:solidFill>
                  <a:srgbClr val="0000FF"/>
                </a:solidFill>
              </a:rPr>
              <a:t>: </a:t>
            </a:r>
            <a:r>
              <a:rPr lang="en-US" sz="1800" i="1" dirty="0" smtClean="0">
                <a:solidFill>
                  <a:srgbClr val="0000FF"/>
                </a:solidFill>
              </a:rPr>
              <a:t>FORTRAN, shell scripts (PBS)</a:t>
            </a:r>
            <a:endParaRPr lang="en-US" sz="1800" i="1" dirty="0" smtClean="0">
              <a:solidFill>
                <a:srgbClr val="0000FF"/>
              </a:solidFill>
            </a:endParaRPr>
          </a:p>
          <a:p>
            <a:r>
              <a:rPr lang="en-US" sz="1800" dirty="0" smtClean="0"/>
              <a:t>View outputs</a:t>
            </a:r>
          </a:p>
          <a:p>
            <a:pPr lvl="1"/>
            <a:r>
              <a:rPr lang="en-US" sz="1400" dirty="0" smtClean="0"/>
              <a:t>Plot a single retrieval: fits, </a:t>
            </a:r>
            <a:r>
              <a:rPr lang="en-US" sz="1400" dirty="0" err="1" smtClean="0"/>
              <a:t>vmrs</a:t>
            </a:r>
            <a:r>
              <a:rPr lang="en-US" sz="1400" dirty="0" smtClean="0"/>
              <a:t>, K matrix, AK’s </a:t>
            </a:r>
            <a:r>
              <a:rPr lang="en-US" sz="1400" dirty="0" err="1" smtClean="0"/>
              <a:t>etc</a:t>
            </a:r>
            <a:endParaRPr lang="en-US" sz="1400" dirty="0" smtClean="0"/>
          </a:p>
          <a:p>
            <a:pPr lvl="1">
              <a:buFont typeface="Arial"/>
              <a:buChar char="•"/>
            </a:pPr>
            <a:r>
              <a:rPr lang="en-US" sz="1800" i="1" dirty="0" smtClean="0">
                <a:solidFill>
                  <a:srgbClr val="0000FF"/>
                </a:solidFill>
              </a:rPr>
              <a:t>Code</a:t>
            </a:r>
            <a:r>
              <a:rPr lang="en-US" sz="1800" i="1" dirty="0">
                <a:solidFill>
                  <a:srgbClr val="0000FF"/>
                </a:solidFill>
              </a:rPr>
              <a:t>: </a:t>
            </a:r>
            <a:r>
              <a:rPr lang="en-US" sz="1800" i="1" dirty="0" smtClean="0">
                <a:solidFill>
                  <a:srgbClr val="0000FF"/>
                </a:solidFill>
              </a:rPr>
              <a:t>IDL (splt392)</a:t>
            </a:r>
            <a:endParaRPr lang="en-US" sz="1400" dirty="0"/>
          </a:p>
          <a:p>
            <a:pPr lvl="1">
              <a:buFont typeface="Arial"/>
              <a:buChar char="•"/>
            </a:pPr>
            <a:endParaRPr lang="en-US" sz="1800" i="1" dirty="0">
              <a:solidFill>
                <a:srgbClr val="0000FF"/>
              </a:solidFill>
            </a:endParaRPr>
          </a:p>
          <a:p>
            <a:pPr lvl="1">
              <a:buFont typeface="Arial"/>
              <a:buChar char="•"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127095" y="217261"/>
            <a:ext cx="5497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Process outline through to fit of a gas   2/2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247079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9800"/>
            <a:ext cx="8229600" cy="5524500"/>
          </a:xfrm>
        </p:spPr>
        <p:txBody>
          <a:bodyPr>
            <a:noAutofit/>
          </a:bodyPr>
          <a:lstStyle/>
          <a:p>
            <a:pPr marL="285750" indent="-285750">
              <a:lnSpc>
                <a:spcPct val="120000"/>
              </a:lnSpc>
            </a:pPr>
            <a:r>
              <a:rPr lang="en-US" sz="1800" dirty="0" err="1" smtClean="0"/>
              <a:t>Untar</a:t>
            </a:r>
            <a:r>
              <a:rPr lang="en-US" sz="1800" dirty="0" smtClean="0"/>
              <a:t> files from previous run </a:t>
            </a:r>
          </a:p>
          <a:p>
            <a:pPr marL="685800" lvl="1"/>
            <a:r>
              <a:rPr lang="en-US" sz="1400" dirty="0" smtClean="0"/>
              <a:t>Create output directory, compile </a:t>
            </a:r>
            <a:r>
              <a:rPr lang="en-US" sz="1400" dirty="0" err="1" smtClean="0"/>
              <a:t>sfit</a:t>
            </a:r>
            <a:r>
              <a:rPr lang="en-US" sz="1400" dirty="0" smtClean="0"/>
              <a:t> files in a data directory, </a:t>
            </a:r>
            <a:r>
              <a:rPr lang="en-US" sz="1400" dirty="0" err="1" smtClean="0"/>
              <a:t>fastcode</a:t>
            </a:r>
            <a:r>
              <a:rPr lang="en-US" sz="1400" dirty="0" smtClean="0"/>
              <a:t> files into a </a:t>
            </a:r>
            <a:r>
              <a:rPr lang="en-US" sz="1400" dirty="0" err="1" smtClean="0"/>
              <a:t>clim</a:t>
            </a:r>
            <a:r>
              <a:rPr lang="en-US" sz="1400" dirty="0" smtClean="0"/>
              <a:t> directory, and </a:t>
            </a:r>
            <a:r>
              <a:rPr lang="en-US" sz="1400" dirty="0" err="1" smtClean="0"/>
              <a:t>concantonate</a:t>
            </a:r>
            <a:r>
              <a:rPr lang="en-US" sz="1400" dirty="0" smtClean="0"/>
              <a:t> an output </a:t>
            </a:r>
            <a:r>
              <a:rPr lang="en-US" sz="1400" dirty="0" err="1" smtClean="0"/>
              <a:t>runlog</a:t>
            </a:r>
            <a:r>
              <a:rPr lang="en-US" sz="1400" dirty="0" smtClean="0"/>
              <a:t> file (spectra, date, time, columns, </a:t>
            </a:r>
            <a:r>
              <a:rPr lang="en-US" sz="1400" dirty="0" err="1" smtClean="0"/>
              <a:t>rms</a:t>
            </a:r>
            <a:r>
              <a:rPr lang="en-US" sz="1400" dirty="0" smtClean="0"/>
              <a:t> fits, </a:t>
            </a:r>
            <a:r>
              <a:rPr lang="en-US" sz="1400" dirty="0" err="1" smtClean="0"/>
              <a:t>etc</a:t>
            </a:r>
            <a:r>
              <a:rPr lang="en-US" sz="1400" dirty="0" smtClean="0"/>
              <a:t>)</a:t>
            </a:r>
            <a:endParaRPr lang="en-US" sz="1400" dirty="0" smtClean="0"/>
          </a:p>
          <a:p>
            <a:pPr marL="685800" lvl="1"/>
            <a:r>
              <a:rPr lang="en-US" sz="1400" dirty="0" err="1" smtClean="0"/>
              <a:t>Nwrd.ctl</a:t>
            </a:r>
            <a:r>
              <a:rPr lang="en-US" sz="1400" dirty="0" smtClean="0"/>
              <a:t> control file for nwrdsfit2392.pro</a:t>
            </a:r>
          </a:p>
          <a:p>
            <a:pPr marL="685800" lvl="1"/>
            <a:r>
              <a:rPr lang="en-US" sz="1400" dirty="0" smtClean="0"/>
              <a:t>Control file contains working directories, </a:t>
            </a:r>
            <a:r>
              <a:rPr lang="en-US" sz="1400" dirty="0" err="1" smtClean="0"/>
              <a:t>binput</a:t>
            </a:r>
            <a:r>
              <a:rPr lang="en-US" sz="1400" dirty="0" smtClean="0"/>
              <a:t> file, </a:t>
            </a:r>
            <a:r>
              <a:rPr lang="en-US" sz="1400" dirty="0" err="1" smtClean="0"/>
              <a:t>fastcode</a:t>
            </a:r>
            <a:r>
              <a:rPr lang="en-US" sz="1400" dirty="0" smtClean="0"/>
              <a:t> directory (</a:t>
            </a:r>
            <a:r>
              <a:rPr lang="en-US" sz="1400" dirty="0" err="1" smtClean="0"/>
              <a:t>ms</a:t>
            </a:r>
            <a:r>
              <a:rPr lang="en-US" sz="1400" dirty="0" smtClean="0"/>
              <a:t>, </a:t>
            </a:r>
            <a:r>
              <a:rPr lang="en-US" sz="1400" dirty="0" err="1" smtClean="0"/>
              <a:t>pt</a:t>
            </a:r>
            <a:r>
              <a:rPr lang="en-US" sz="1400" dirty="0" smtClean="0"/>
              <a:t>, mx), number of partial columns and their boundaries, interval to computer signal strength ratio (</a:t>
            </a:r>
            <a:r>
              <a:rPr lang="en-US" sz="1400" dirty="0" err="1" smtClean="0"/>
              <a:t>ssr</a:t>
            </a:r>
            <a:r>
              <a:rPr lang="en-US" sz="1400" dirty="0" smtClean="0"/>
              <a:t>), output </a:t>
            </a:r>
            <a:r>
              <a:rPr lang="en-US" sz="1400" dirty="0" err="1" smtClean="0"/>
              <a:t>runlog</a:t>
            </a:r>
            <a:r>
              <a:rPr lang="en-US" sz="1400" dirty="0" smtClean="0"/>
              <a:t> file, and various switches to control format types of files and code versions etc.</a:t>
            </a:r>
          </a:p>
          <a:p>
            <a:pPr marL="685800" lvl="1"/>
            <a:r>
              <a:rPr lang="en-US" sz="1400" dirty="0" smtClean="0"/>
              <a:t>Create </a:t>
            </a:r>
            <a:r>
              <a:rPr lang="en-US" sz="1400" dirty="0" err="1" smtClean="0"/>
              <a:t>idl</a:t>
            </a:r>
            <a:r>
              <a:rPr lang="en-US" sz="1400" dirty="0" smtClean="0"/>
              <a:t> binary </a:t>
            </a:r>
            <a:r>
              <a:rPr lang="en-US" sz="1400" dirty="0" err="1" smtClean="0"/>
              <a:t>sav</a:t>
            </a:r>
            <a:r>
              <a:rPr lang="en-US" sz="1400" dirty="0" smtClean="0"/>
              <a:t> file </a:t>
            </a:r>
            <a:endParaRPr lang="en-US" sz="1400" dirty="0" smtClean="0"/>
          </a:p>
          <a:p>
            <a:pPr lvl="1">
              <a:buFont typeface="Arial"/>
              <a:buChar char="•"/>
            </a:pPr>
            <a:r>
              <a:rPr lang="en-US" sz="1800" i="1" dirty="0" smtClean="0">
                <a:solidFill>
                  <a:srgbClr val="0000FF"/>
                </a:solidFill>
              </a:rPr>
              <a:t>Code</a:t>
            </a:r>
            <a:r>
              <a:rPr lang="en-US" sz="1800" i="1" dirty="0">
                <a:solidFill>
                  <a:srgbClr val="0000FF"/>
                </a:solidFill>
              </a:rPr>
              <a:t>: </a:t>
            </a:r>
            <a:r>
              <a:rPr lang="en-US" sz="1800" i="1" dirty="0" smtClean="0">
                <a:solidFill>
                  <a:srgbClr val="0000FF"/>
                </a:solidFill>
              </a:rPr>
              <a:t>IDL</a:t>
            </a:r>
            <a:endParaRPr lang="en-US" sz="1800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200" dirty="0" smtClean="0"/>
          </a:p>
          <a:p>
            <a:pPr marL="285750" indent="-285750"/>
            <a:r>
              <a:rPr lang="en-US" sz="1800" dirty="0" smtClean="0"/>
              <a:t>Compute gas products (daily means and stats) including data for archiving</a:t>
            </a:r>
          </a:p>
          <a:p>
            <a:pPr marL="685800" lvl="1"/>
            <a:r>
              <a:rPr lang="en-US" sz="1400" dirty="0" err="1" smtClean="0"/>
              <a:t>Gas.ctl</a:t>
            </a:r>
            <a:r>
              <a:rPr lang="en-US" sz="1400" dirty="0" smtClean="0"/>
              <a:t> control file: number of </a:t>
            </a:r>
            <a:r>
              <a:rPr lang="en-US" sz="1400" dirty="0" err="1" smtClean="0"/>
              <a:t>idl</a:t>
            </a:r>
            <a:r>
              <a:rPr lang="en-US" sz="1400" dirty="0" smtClean="0"/>
              <a:t> </a:t>
            </a:r>
            <a:r>
              <a:rPr lang="en-US" sz="1400" dirty="0" err="1" smtClean="0"/>
              <a:t>sav</a:t>
            </a:r>
            <a:r>
              <a:rPr lang="en-US" sz="1400" dirty="0" smtClean="0"/>
              <a:t> files (can combine several </a:t>
            </a:r>
            <a:r>
              <a:rPr lang="en-US" sz="1400" dirty="0" err="1" smtClean="0"/>
              <a:t>sav</a:t>
            </a:r>
            <a:r>
              <a:rPr lang="en-US" sz="1400" dirty="0" smtClean="0"/>
              <a:t> files from different gases), year range, sfit2 version, selection criteria for </a:t>
            </a:r>
            <a:r>
              <a:rPr lang="en-US" sz="1400" dirty="0" err="1" smtClean="0"/>
              <a:t>rms</a:t>
            </a:r>
            <a:r>
              <a:rPr lang="en-US" sz="1400" dirty="0" smtClean="0"/>
              <a:t> and </a:t>
            </a:r>
            <a:r>
              <a:rPr lang="en-US" sz="1400" dirty="0" err="1" smtClean="0"/>
              <a:t>ssr</a:t>
            </a:r>
            <a:r>
              <a:rPr lang="en-US" sz="1400" dirty="0" smtClean="0"/>
              <a:t>, metrics for retrieved profile stability, systematic and random errors for all partial column layers (based on results from separate error assessments)</a:t>
            </a:r>
          </a:p>
          <a:p>
            <a:pPr marL="685800" lvl="1"/>
            <a:r>
              <a:rPr lang="en-US" sz="1400" dirty="0" smtClean="0"/>
              <a:t>Create structure use selected spectra to compute daily/monthly means and their errors, trends using nonlinear gradient expansion fits, boot strap resampling on error statistics to confirm their robustness, correlation matrices, averaging kernels, </a:t>
            </a:r>
            <a:r>
              <a:rPr lang="en-US" sz="1400" dirty="0" err="1" smtClean="0"/>
              <a:t>ascii</a:t>
            </a:r>
            <a:r>
              <a:rPr lang="en-US" sz="1400" dirty="0" smtClean="0"/>
              <a:t> outputs for various </a:t>
            </a:r>
            <a:r>
              <a:rPr lang="en-US" sz="1400" dirty="0" err="1" smtClean="0"/>
              <a:t>programmes</a:t>
            </a:r>
            <a:r>
              <a:rPr lang="en-US" sz="1400" dirty="0" smtClean="0"/>
              <a:t> (HDF, </a:t>
            </a:r>
            <a:r>
              <a:rPr lang="en-US" sz="1400" dirty="0" err="1" smtClean="0"/>
              <a:t>envisat</a:t>
            </a:r>
            <a:r>
              <a:rPr lang="en-US" sz="1400" dirty="0" smtClean="0"/>
              <a:t>, research papers </a:t>
            </a:r>
            <a:r>
              <a:rPr lang="en-US" sz="1400" dirty="0" err="1" smtClean="0"/>
              <a:t>etc</a:t>
            </a:r>
            <a:r>
              <a:rPr lang="en-US" sz="1400" dirty="0" smtClean="0"/>
              <a:t>).</a:t>
            </a:r>
            <a:endParaRPr lang="en-US" sz="1400" dirty="0" smtClean="0"/>
          </a:p>
          <a:p>
            <a:pPr lvl="1">
              <a:buFont typeface="Arial"/>
              <a:buChar char="•"/>
            </a:pPr>
            <a:r>
              <a:rPr lang="en-US" sz="1800" i="1" dirty="0" smtClean="0">
                <a:solidFill>
                  <a:srgbClr val="0000FF"/>
                </a:solidFill>
              </a:rPr>
              <a:t>Code</a:t>
            </a:r>
            <a:r>
              <a:rPr lang="en-US" sz="1800" i="1" dirty="0">
                <a:solidFill>
                  <a:srgbClr val="0000FF"/>
                </a:solidFill>
              </a:rPr>
              <a:t>: </a:t>
            </a:r>
            <a:r>
              <a:rPr lang="en-US" sz="1800" i="1" dirty="0" err="1" smtClean="0">
                <a:solidFill>
                  <a:srgbClr val="0000FF"/>
                </a:solidFill>
              </a:rPr>
              <a:t>idl</a:t>
            </a:r>
            <a:r>
              <a:rPr lang="en-US" sz="1800" i="1" dirty="0" smtClean="0">
                <a:solidFill>
                  <a:srgbClr val="0000FF"/>
                </a:solidFill>
              </a:rPr>
              <a:t> (gas394.pro)</a:t>
            </a:r>
            <a:endParaRPr lang="en-US" sz="1800" i="1" dirty="0" smtClean="0">
              <a:solidFill>
                <a:srgbClr val="0000FF"/>
              </a:solidFill>
            </a:endParaRPr>
          </a:p>
          <a:p>
            <a:pPr marL="457200" lvl="1" indent="0">
              <a:buNone/>
            </a:pPr>
            <a:endParaRPr lang="en-US" sz="1800" i="1" dirty="0">
              <a:solidFill>
                <a:srgbClr val="0000FF"/>
              </a:solidFill>
            </a:endParaRPr>
          </a:p>
          <a:p>
            <a:pPr lvl="1">
              <a:buFont typeface="Arial"/>
              <a:buChar char="•"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127095" y="217261"/>
            <a:ext cx="2136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Post-Processing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10980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4026</TotalTime>
  <Words>815</Words>
  <Application>Microsoft Office PowerPoint</Application>
  <PresentationFormat>On-screen Show (4:3)</PresentationFormat>
  <Paragraphs>67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NCAR/ACD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Hannigan</dc:creator>
  <cp:lastModifiedBy>Nicholas Jones</cp:lastModifiedBy>
  <cp:revision>79</cp:revision>
  <dcterms:created xsi:type="dcterms:W3CDTF">2012-10-29T16:43:00Z</dcterms:created>
  <dcterms:modified xsi:type="dcterms:W3CDTF">2012-12-04T11:32:03Z</dcterms:modified>
</cp:coreProperties>
</file>