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7" r:id="rId3"/>
    <p:sldId id="268" r:id="rId4"/>
    <p:sldId id="272" r:id="rId5"/>
    <p:sldId id="269" r:id="rId6"/>
    <p:sldId id="270" r:id="rId7"/>
    <p:sldId id="275" r:id="rId8"/>
    <p:sldId id="277" r:id="rId9"/>
    <p:sldId id="276" r:id="rId10"/>
    <p:sldId id="262" r:id="rId11"/>
    <p:sldId id="273" r:id="rId12"/>
    <p:sldId id="260" r:id="rId13"/>
    <p:sldId id="274" r:id="rId14"/>
    <p:sldId id="266" r:id="rId15"/>
    <p:sldId id="259" r:id="rId16"/>
    <p:sldId id="256" r:id="rId17"/>
    <p:sldId id="263" r:id="rId18"/>
    <p:sldId id="261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89403" autoAdjust="0"/>
  </p:normalViewPr>
  <p:slideViewPr>
    <p:cSldViewPr snapToObjects="1">
      <p:cViewPr varScale="1">
        <p:scale>
          <a:sx n="99" d="100"/>
          <a:sy n="99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n-US" sz="3600" dirty="0">
                <a:latin typeface="Verdana" pitchFamily="-65" charset="0"/>
                <a:ea typeface="ＭＳ Ｐゴシック" pitchFamily="-65" charset="-128"/>
              </a:rPr>
              <a:t>SFit2 Updates for </a:t>
            </a:r>
            <a:r>
              <a:rPr lang="en-US" sz="3600" dirty="0" smtClean="0">
                <a:latin typeface="Verdana" pitchFamily="-65" charset="0"/>
                <a:ea typeface="ＭＳ Ｐゴシック" pitchFamily="-65" charset="-128"/>
              </a:rPr>
              <a:t>2013</a:t>
            </a:r>
            <a:endParaRPr lang="en-US" sz="3600" dirty="0">
              <a:latin typeface="Verdana" pitchFamily="-65" charset="0"/>
              <a:ea typeface="ＭＳ Ｐゴシック" pitchFamily="-65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95400"/>
            <a:ext cx="8153400" cy="5181600"/>
          </a:xfrm>
        </p:spPr>
        <p:txBody>
          <a:bodyPr wrap="none" anchor="ctr"/>
          <a:lstStyle/>
          <a:p>
            <a:pPr marL="457200" indent="-457200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  <a:latin typeface="Verdana" pitchFamily="-65" charset="0"/>
                <a:ea typeface="ＭＳ Ｐゴシック" pitchFamily="-65" charset="-128"/>
              </a:rPr>
              <a:t> </a:t>
            </a:r>
            <a:endParaRPr lang="en-US" sz="2400" dirty="0" smtClean="0">
              <a:solidFill>
                <a:schemeClr val="bg1"/>
              </a:solidFill>
              <a:latin typeface="Verdana" pitchFamily="-65" charset="0"/>
              <a:ea typeface="ＭＳ Ｐゴシック" pitchFamily="-65" charset="-128"/>
            </a:endParaRPr>
          </a:p>
          <a:p>
            <a:pPr marL="457200" indent="-457200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  <a:latin typeface="Verdana" pitchFamily="-65" charset="0"/>
              <a:ea typeface="ＭＳ Ｐゴシック" pitchFamily="-65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3" y="5943600"/>
            <a:ext cx="822961" cy="685800"/>
          </a:xfrm>
          <a:prstGeom prst="rect">
            <a:avLst/>
          </a:prstGeom>
        </p:spPr>
      </p:pic>
      <p:pic>
        <p:nvPicPr>
          <p:cNvPr id="5" name="Picture 4" descr="nsf4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5871733"/>
            <a:ext cx="793390" cy="794585"/>
          </a:xfrm>
          <a:prstGeom prst="rect">
            <a:avLst/>
          </a:prstGeom>
        </p:spPr>
      </p:pic>
      <p:pic>
        <p:nvPicPr>
          <p:cNvPr id="6" name="Picture 5" descr="nesl-logo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683230"/>
            <a:ext cx="661821" cy="685800"/>
          </a:xfrm>
          <a:prstGeom prst="rect">
            <a:avLst/>
          </a:prstGeom>
        </p:spPr>
      </p:pic>
      <p:pic>
        <p:nvPicPr>
          <p:cNvPr id="7" name="Picture 6" descr="uow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830631"/>
            <a:ext cx="1443037" cy="418988"/>
          </a:xfrm>
          <a:prstGeom prst="rect">
            <a:avLst/>
          </a:prstGeom>
        </p:spPr>
      </p:pic>
      <p:pic>
        <p:nvPicPr>
          <p:cNvPr id="8" name="Picture 7" descr="Logo_Uni_Bremen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331" y="5647214"/>
            <a:ext cx="1912937" cy="336785"/>
          </a:xfrm>
          <a:prstGeom prst="rect">
            <a:avLst/>
          </a:prstGeom>
        </p:spPr>
      </p:pic>
      <p:pic>
        <p:nvPicPr>
          <p:cNvPr id="9" name="Picture 8" descr="IUP-Logo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784" y="5579633"/>
            <a:ext cx="578416" cy="584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IRWG/NORS Error Analysis Workshop, NCAR,  January 2013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FE3-E91C-6C41-BFDD-F09883D028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4247978" cy="7232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# General</a:t>
            </a:r>
          </a:p>
          <a:p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file.stalayers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=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station.layers</a:t>
            </a:r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file.refprofile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=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reference.prf</a:t>
            </a:r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file.spectrum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= t15asc.4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file.eap_dat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=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ils.dat</a:t>
            </a:r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file.ephs_dat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=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ils.dat</a:t>
            </a:r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file.sa_matrix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=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sa.input</a:t>
            </a:r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file.isotope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=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isotope.input</a:t>
            </a:r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file.solarlines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= </a:t>
            </a:r>
            <a:r>
              <a:rPr lang="pl-PL" sz="800" dirty="0" smtClean="0">
                <a:solidFill>
                  <a:srgbClr val="FFFFFF"/>
                </a:solidFill>
                <a:latin typeface="Andale Mono"/>
                <a:cs typeface="Andale Mono"/>
              </a:rPr>
              <a:t>..//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linelist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/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solar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/120621/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solar.dat</a:t>
            </a:r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file.linelist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= ./02723.690800-02930.039200.hbin</a:t>
            </a:r>
          </a:p>
          <a:p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# Definition for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retrieval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gases</a:t>
            </a:r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gas.layers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=              47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gas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     = HCL CH4 O3 HDO N2O NO2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gas.HCL.ifoff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=               1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gas.HCL.zwid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=           3.000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gas.HCL.zmin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=           0.225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gas.HCL.zmax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=         120.000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gas.HCL.logstate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=               F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gas.HCL.ifprf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=               T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gas.HCL.sigma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=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0.62398   0.33613   0.33382   0.22898   0.14726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0.14435   0.14265   0.14204   0.14226   0.14383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0.14538   0.14531   0.14490   0.14430   0.14320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0.14272   0.14354   0.14652   0.15191   0.15851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0.16395   0.16691   0.17080   0.17993   0.19615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0.21887   0.24784   0.27969   0.30479   0.32309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0.34501   0.37861   0.42903   0.50225   0.58601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0.62527   0.61862   0.63071   0.73872   0.92782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1.08104   1.19786   1.28879   1.35951   1.42124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1.46301   1.48165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gas.CH4.ifprf               =               F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gas.CH4.sigma               =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1.00000   1.00000</a:t>
            </a:r>
          </a:p>
          <a:p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#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Forward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model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parameters</a:t>
            </a:r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fw.delnu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=           0.10000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fw.lshapemodel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=               </a:t>
            </a:r>
            <a:r>
              <a:rPr lang="pl-PL" sz="800" dirty="0" smtClean="0">
                <a:solidFill>
                  <a:srgbClr val="FFFFFF"/>
                </a:solidFill>
                <a:latin typeface="Andale Mono"/>
                <a:cs typeface="Andale Mono"/>
              </a:rPr>
              <a:t>0</a:t>
            </a:r>
          </a:p>
          <a:p>
            <a:r>
              <a:rPr lang="de-DE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de-DE" sz="800" dirty="0" err="1">
                <a:solidFill>
                  <a:srgbClr val="FFFFFF"/>
                </a:solidFill>
                <a:latin typeface="Andale Mono"/>
                <a:cs typeface="Andale Mono"/>
              </a:rPr>
              <a:t>fw.linemixing</a:t>
            </a:r>
            <a:r>
              <a:rPr lang="de-DE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=               T</a:t>
            </a:r>
          </a:p>
          <a:p>
            <a:r>
              <a:rPr lang="de-DE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de-DE" sz="800" dirty="0" err="1">
                <a:solidFill>
                  <a:srgbClr val="FFFFFF"/>
                </a:solidFill>
                <a:latin typeface="Andale Mono"/>
                <a:cs typeface="Andale Mono"/>
              </a:rPr>
              <a:t>fw.linemixing.gas</a:t>
            </a:r>
            <a:r>
              <a:rPr lang="de-DE" sz="800" dirty="0">
                <a:solidFill>
                  <a:srgbClr val="FFFFFF"/>
                </a:solidFill>
                <a:latin typeface="Andale Mono"/>
                <a:cs typeface="Andale Mono"/>
              </a:rPr>
              <a:t>           = CO2</a:t>
            </a:r>
          </a:p>
          <a:p>
            <a:r>
              <a:rPr lang="pl-PL" sz="800" dirty="0" smtClean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fw.solar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=               T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fw.solar.shift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=           0.00000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fw.ifps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 =               F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fw.ieap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 =               4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fw.neap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 =               0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fw.iephs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=               4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fw.nephs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=               0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fw.emission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=               F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fw.ifiso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=               T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fw.write_k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=               T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fw.write_gasfiles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     =               T</a:t>
            </a: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FFFFFF"/>
                </a:solidFill>
                <a:latin typeface="Andale Mono"/>
                <a:cs typeface="Andale Mono"/>
              </a:rPr>
              <a:t>fw.write_gasfiles.type</a:t>
            </a:r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     =               1</a:t>
            </a:r>
          </a:p>
          <a:p>
            <a:endParaRPr lang="pl-PL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7615" y="76200"/>
            <a:ext cx="2765864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(Very new) s</a:t>
            </a:r>
            <a:r>
              <a:rPr lang="en-US" dirty="0" smtClean="0">
                <a:solidFill>
                  <a:srgbClr val="FFFFFF"/>
                </a:solidFill>
              </a:rPr>
              <a:t>fit4.ctl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General </a:t>
            </a:r>
            <a:r>
              <a:rPr lang="en-US" dirty="0" smtClean="0">
                <a:solidFill>
                  <a:srgbClr val="FFFFFF"/>
                </a:solidFill>
              </a:rPr>
              <a:t>I/O files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Retrieval </a:t>
            </a:r>
            <a:r>
              <a:rPr lang="en-US" dirty="0" smtClean="0">
                <a:solidFill>
                  <a:srgbClr val="FFFFFF"/>
                </a:solidFill>
              </a:rPr>
              <a:t>Gases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Forward </a:t>
            </a:r>
            <a:r>
              <a:rPr lang="en-US" dirty="0">
                <a:solidFill>
                  <a:srgbClr val="FFFFFF"/>
                </a:solidFill>
              </a:rPr>
              <a:t>Model Parameters</a:t>
            </a: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Jan/28/2013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IRWG/NORS Error Analysis Workshop, NCAR,  January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FE3-E91C-6C41-BFDD-F09883D028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-10882606"/>
            <a:ext cx="4572000" cy="6740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#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Retrieval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parameter</a:t>
            </a:r>
            <a:endParaRPr lang="pl-PL" sz="80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pl-PL" sz="80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            =               T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rt.write_sa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   =               F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rt.lm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         =               F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rt.lm.gamma_start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=         100000.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rt.lm.gamma_dec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=            10.0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rt.lm.gamma_inc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=            10.0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rt.convergence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=             0.1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rt.tolerance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=             0.05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rt.max_iteration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=              15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rt.wshift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     =               2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rt.wshift.apriori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=           0.000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rt.wshift.sa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  =           0.100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rt.slope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      =               T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rt.slope.apriori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=           0.000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rt.slope.sa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   =           0.100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rt.solar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      =               T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rt.solar.apriori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=           1.000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rt.solar.sa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   =           0.500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rt.ifdiff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     =               T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rt.temperature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=               F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rt.raytonly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                =               F</a:t>
            </a:r>
          </a:p>
          <a:p>
            <a:endParaRPr lang="pl-PL" sz="80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#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Microwindows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and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their</a:t>
            </a:r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pl-PL" sz="800" dirty="0" err="1">
                <a:solidFill>
                  <a:srgbClr val="000000"/>
                </a:solidFill>
                <a:latin typeface="Andale Mono"/>
                <a:cs typeface="Andale Mono"/>
              </a:rPr>
              <a:t>parameters</a:t>
            </a:r>
            <a:endParaRPr lang="pl-PL" sz="80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pl-PL" sz="80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                        =   1 2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band.1.nu_start             =        2727.730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band.1.nu_stop              =        2727.830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band.1.zshift               =               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band.1.zshift.apriori       =           0.000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band.1.zshift.sa            =           0.200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band.1.beam                 =               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band.1.dn                   =       0.800E-03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band.1.wavfac               =           1.000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band.1.pmax                 =         257.143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band.1.omega                =           2.273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band.1.iap                  =               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band.1.snr                  =         200.000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band.1.gasb                 = HCL    O3     HDO</a:t>
            </a:r>
          </a:p>
          <a:p>
            <a:endParaRPr lang="pl-PL" sz="80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band.2.nu_start             =        2775.700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band.2.nu_stop              =        2775.800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band.2.zshift               =               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band.2.zshift.apriori       =           0.000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band.2.zshift.sa            =           0.200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band.2.beam                 =               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band.2.dn                   =       0.800E-03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band.2.wavfac               =           1.000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band.2.pmax                 =         257.143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band.2.omega                =           2.273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band.2.iap                  =               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band.2.snr                  =         200.000</a:t>
            </a:r>
          </a:p>
          <a:p>
            <a:r>
              <a:rPr lang="pl-PL" sz="800" dirty="0">
                <a:solidFill>
                  <a:srgbClr val="000000"/>
                </a:solidFill>
                <a:latin typeface="Andale Mono"/>
                <a:cs typeface="Andale Mono"/>
              </a:rPr>
              <a:t> band.2.gasb                 = HCL    O3     N2O</a:t>
            </a:r>
            <a:endParaRPr lang="pl-PL" sz="80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1680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Retrieval </a:t>
            </a:r>
            <a:r>
              <a:rPr lang="en-US" dirty="0">
                <a:solidFill>
                  <a:srgbClr val="FFFFFF"/>
                </a:solidFill>
              </a:rPr>
              <a:t>parameters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Band </a:t>
            </a:r>
            <a:r>
              <a:rPr lang="en-US" dirty="0">
                <a:solidFill>
                  <a:srgbClr val="FFFFFF"/>
                </a:solidFill>
              </a:rPr>
              <a:t>Parameters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3139802" cy="6740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# Retrieval parameter</a:t>
            </a:r>
          </a:p>
          <a:p>
            <a:endParaRPr lang="en-US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      =               T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rt.write_sa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=               F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rt.lm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   =               F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rt.lm.gamma_start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=         100000.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rt.lm.gamma_dec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=            10.0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rt.lm.gamma_inc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=            10.0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rt.convergence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=             0.1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rt.tolerance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=             0.05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rt.max_iteration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=              15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rt.wshift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=               2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rt.wshift.apriori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=           0.000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rt.wshift.sa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=           0.100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rt.slope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=               T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rt.slope.apriori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=           0.000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rt.slope.sa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=           0.100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rt.solar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 =               T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rt.solar.apriori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=           1.000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rt.solar.sa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=           0.500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rt.ifdiff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  =               T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rt.temperature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=               F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rt.raytonly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                =               F</a:t>
            </a:r>
          </a:p>
          <a:p>
            <a:endParaRPr lang="en-US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# </a:t>
            </a:r>
            <a:r>
              <a:rPr lang="en-US" sz="800" dirty="0" err="1">
                <a:solidFill>
                  <a:srgbClr val="FFFFFF"/>
                </a:solidFill>
                <a:latin typeface="Andale Mono"/>
                <a:cs typeface="Andale Mono"/>
              </a:rPr>
              <a:t>Microwindows</a:t>
            </a:r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and their parameters</a:t>
            </a:r>
          </a:p>
          <a:p>
            <a:endParaRPr lang="en-US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                        =   </a:t>
            </a:r>
            <a:r>
              <a:rPr lang="en-US" sz="800" dirty="0" smtClean="0">
                <a:solidFill>
                  <a:srgbClr val="FFFFFF"/>
                </a:solidFill>
                <a:latin typeface="Andale Mono"/>
                <a:cs typeface="Andale Mono"/>
              </a:rPr>
              <a:t>1 2</a:t>
            </a:r>
            <a:endParaRPr lang="en-US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band.1.nu_start             =        2727.730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band.1.nu_stop              =        2727.830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band.1.zshift               =               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band.1.zshift.apriori       =           0.000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band.1.zshift.sa            =           0.200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band.1.beam                 =               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band.1.dn                   =       0.800E-03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band.1.wavfac               =           1.000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band.1.pmax                 =         257.143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band.1.omega                =           2.273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band.1.iap                  =               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band.1.snr                  =         200.000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band.1.gasb                 = HCL    O3     HDO</a:t>
            </a:r>
          </a:p>
          <a:p>
            <a:endParaRPr lang="en-US" sz="8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band.2.nu_start             =        2775.700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band.2.nu_stop              =        2775.800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band.2.zshift               =               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band.2.zshift.apriori       =           0.000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band.2.zshift.sa            =           0.200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band.2.beam                 =               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band.2.dn                   =       0.800E-03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band.2.wavfac               =           1.000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band.2.pmax                 =         257.143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band.2.omega                =           2.273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band.2.iap                  =               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band.2.snr                  =         200.000</a:t>
            </a:r>
          </a:p>
          <a:p>
            <a:r>
              <a:rPr lang="en-US" sz="800" dirty="0">
                <a:solidFill>
                  <a:srgbClr val="FFFFFF"/>
                </a:solidFill>
                <a:latin typeface="Andale Mono"/>
                <a:cs typeface="Andale Mono"/>
              </a:rPr>
              <a:t> band.2.gasb                 = HCL    O3     </a:t>
            </a:r>
            <a:r>
              <a:rPr lang="en-US" sz="800" dirty="0" smtClean="0">
                <a:solidFill>
                  <a:srgbClr val="FFFFFF"/>
                </a:solidFill>
                <a:latin typeface="Andale Mono"/>
                <a:cs typeface="Andale Mono"/>
              </a:rPr>
              <a:t>N2O</a:t>
            </a:r>
            <a:endParaRPr lang="en-US" sz="800" dirty="0">
              <a:solidFill>
                <a:srgbClr val="FFFFFF"/>
              </a:solidFill>
              <a:latin typeface="Andale Mono"/>
              <a:cs typeface="Andale Mono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Jan/28/2013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IRWG/NORS Error Analysis Workshop, NCAR,  January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FE3-E91C-6C41-BFDD-F09883D028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5089" y="304800"/>
            <a:ext cx="465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foci of sfit4 Development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16546"/>
            <a:ext cx="8686800" cy="35394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S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(S</a:t>
            </a:r>
            <a:r>
              <a:rPr lang="en-US" sz="2000" baseline="-25000" dirty="0" smtClean="0"/>
              <a:t>a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 definition / direct input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Background parameters (slope, curvature, zero)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Shifts, by species, by fit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Channeling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SNR by region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Multiple regions / SZA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Fit gas by region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Phase, ME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Isotope separation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Solar background /shift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err="1" smtClean="0"/>
              <a:t>Levenberg</a:t>
            </a:r>
            <a:r>
              <a:rPr lang="en-US" sz="2000" dirty="0" smtClean="0"/>
              <a:t>-Marquardt non-linear iteration scheme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 Emission spectra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Log(</a:t>
            </a:r>
            <a:r>
              <a:rPr lang="en-US" sz="2000" dirty="0" err="1" smtClean="0"/>
              <a:t>vmr</a:t>
            </a:r>
            <a:r>
              <a:rPr lang="en-US" sz="2000" dirty="0" smtClean="0"/>
              <a:t>) retrieval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Line mixing (co2, ch4 soon…)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SDV speed dependent </a:t>
            </a:r>
            <a:r>
              <a:rPr lang="en-US" sz="2000" dirty="0"/>
              <a:t>V</a:t>
            </a:r>
            <a:r>
              <a:rPr lang="en-US" sz="2000" dirty="0" smtClean="0"/>
              <a:t>oigt </a:t>
            </a:r>
            <a:r>
              <a:rPr lang="en-US" sz="2000" dirty="0" err="1" smtClean="0"/>
              <a:t>lineshape</a:t>
            </a:r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Spectra output by layer / gas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O2 CIA line data inc</a:t>
            </a:r>
            <a:r>
              <a:rPr lang="en-US" sz="2000" dirty="0"/>
              <a:t>l</a:t>
            </a:r>
            <a:r>
              <a:rPr lang="en-US" sz="2000" dirty="0" smtClean="0"/>
              <a:t>uded</a:t>
            </a:r>
          </a:p>
          <a:p>
            <a:pPr lvl="1"/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001825"/>
            <a:ext cx="727635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Process &amp; I/O Speed – NDACC operational processing</a:t>
            </a:r>
            <a:endParaRPr lang="en-US" sz="2400" dirty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/>
              <a:t>Standard layering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/>
              <a:t>Binary HITRAN input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/>
              <a:t>Binary output for HDF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986135"/>
            <a:ext cx="516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Flexibility – Exploratory analysis tool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Jan/28/2013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IRWG/NORS Error Analysis Workshop, NCAR,  January 2013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FE3-E91C-6C41-BFDD-F09883D028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7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2631" y="2786519"/>
            <a:ext cx="1443875" cy="120032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/>
              <a:t>s</a:t>
            </a:r>
            <a:r>
              <a:rPr lang="en-US" sz="2400" u="sng" dirty="0" smtClean="0"/>
              <a:t>fit4</a:t>
            </a:r>
          </a:p>
          <a:p>
            <a:pPr algn="ctr"/>
            <a:r>
              <a:rPr lang="en-US" sz="2400" dirty="0" err="1"/>
              <a:t>r</a:t>
            </a:r>
            <a:r>
              <a:rPr lang="en-US" sz="2400" dirty="0" err="1" smtClean="0"/>
              <a:t>aytracing</a:t>
            </a:r>
            <a:endParaRPr lang="en-US" sz="2400" dirty="0" smtClean="0"/>
          </a:p>
          <a:p>
            <a:pPr algn="ctr"/>
            <a:r>
              <a:rPr lang="en-US" sz="2400" dirty="0" smtClean="0"/>
              <a:t>retrieval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1346" y="1143000"/>
            <a:ext cx="2086792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/>
              <a:t>s</a:t>
            </a:r>
            <a:r>
              <a:rPr lang="en-US" sz="1400" u="sng" dirty="0" smtClean="0"/>
              <a:t>fit4.ctl</a:t>
            </a:r>
          </a:p>
          <a:p>
            <a:r>
              <a:rPr lang="en-US" sz="1400" i="1" dirty="0" smtClean="0"/>
              <a:t>Retrieval specific </a:t>
            </a:r>
            <a:r>
              <a:rPr lang="en-US" sz="1400" i="1" dirty="0" err="1" smtClean="0"/>
              <a:t>params</a:t>
            </a:r>
            <a:r>
              <a:rPr lang="en-US" sz="1400" i="1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Region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Species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State vector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1346" y="2486336"/>
            <a:ext cx="2364750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/>
              <a:t>t</a:t>
            </a:r>
            <a:r>
              <a:rPr lang="en-US" sz="1400" u="sng" dirty="0" smtClean="0"/>
              <a:t>15asc4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Spectrum specific </a:t>
            </a:r>
            <a:r>
              <a:rPr lang="en-US" sz="1400" i="1" dirty="0" err="1" smtClean="0"/>
              <a:t>params</a:t>
            </a:r>
            <a:r>
              <a:rPr lang="en-US" sz="1400" i="1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Date/Time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Solar zenith angle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N spectra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346" y="3829672"/>
            <a:ext cx="2031325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 err="1" smtClean="0"/>
              <a:t>stations.layers</a:t>
            </a:r>
            <a:endParaRPr lang="en-US" sz="1400" u="sng" dirty="0" smtClean="0"/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Layering for each site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From WACCM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1346" y="4742121"/>
            <a:ext cx="3121367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 err="1" smtClean="0"/>
              <a:t>reference.prf</a:t>
            </a:r>
            <a:endParaRPr lang="en-US" sz="1400" u="sng" dirty="0" smtClean="0"/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Z-p</a:t>
            </a:r>
            <a:r>
              <a:rPr lang="en-US" sz="1400" i="1" dirty="0"/>
              <a:t>-</a:t>
            </a:r>
            <a:r>
              <a:rPr lang="en-US" sz="1400" i="1" dirty="0" smtClean="0"/>
              <a:t>T for reference profiles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Reference (</a:t>
            </a:r>
            <a:r>
              <a:rPr lang="en-US" sz="1400" i="1" dirty="0" err="1" smtClean="0"/>
              <a:t>apriori</a:t>
            </a:r>
            <a:r>
              <a:rPr lang="en-US" sz="1400" i="1" dirty="0" smtClean="0"/>
              <a:t>) chemical profiles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1346" y="5654570"/>
            <a:ext cx="225563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Binary (HITRAN) Line list file</a:t>
            </a:r>
            <a:endParaRPr lang="en-US" sz="1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867400" y="1212340"/>
            <a:ext cx="2800767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/>
              <a:t>d</a:t>
            </a:r>
            <a:r>
              <a:rPr lang="en-US" sz="1400" u="sng" dirty="0" smtClean="0"/>
              <a:t>etail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Step-by-step of retrieval process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239000" y="2251562"/>
            <a:ext cx="1356726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err="1"/>
              <a:t>s</a:t>
            </a:r>
            <a:r>
              <a:rPr lang="en-US" sz="1400" u="sng" dirty="0" err="1" smtClean="0"/>
              <a:t>tatevec</a:t>
            </a:r>
            <a:endParaRPr lang="en-US" sz="1400" u="sng" dirty="0" smtClean="0"/>
          </a:p>
          <a:p>
            <a:pPr marL="285750" indent="-285750">
              <a:buFont typeface="Arial"/>
              <a:buChar char="•"/>
            </a:pPr>
            <a:r>
              <a:rPr lang="en-US" sz="1400" i="1" dirty="0" err="1" smtClean="0"/>
              <a:t>X</a:t>
            </a:r>
            <a:r>
              <a:rPr lang="en-US" sz="1400" i="1" baseline="-25000" dirty="0" err="1" smtClean="0"/>
              <a:t>a</a:t>
            </a:r>
            <a:r>
              <a:rPr lang="en-US" sz="1400" i="1" dirty="0" smtClean="0"/>
              <a:t> &amp; X̂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2995" y="3290784"/>
            <a:ext cx="1095172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 err="1" smtClean="0"/>
              <a:t>K.Out</a:t>
            </a:r>
            <a:endParaRPr lang="en-US" sz="1400" u="sng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K matrix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</a:t>
            </a:r>
            <a:r>
              <a:rPr lang="en-US" sz="1400" baseline="-25000" dirty="0" smtClean="0"/>
              <a:t>ε</a:t>
            </a:r>
            <a:r>
              <a:rPr lang="en-US" sz="1400" baseline="30000" dirty="0" smtClean="0"/>
              <a:t>-1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</a:t>
            </a:r>
            <a:r>
              <a:rPr lang="en-US" sz="1400" baseline="-25000" dirty="0" smtClean="0"/>
              <a:t>a</a:t>
            </a:r>
            <a:r>
              <a:rPr lang="en-US" sz="1400" dirty="0" smtClean="0"/>
              <a:t>, S</a:t>
            </a:r>
            <a:r>
              <a:rPr lang="en-US" sz="1400" baseline="-25000" dirty="0" smtClean="0"/>
              <a:t>a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, Ŝ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1099" y="4760893"/>
            <a:ext cx="1467068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 err="1"/>
              <a:t>p</a:t>
            </a:r>
            <a:r>
              <a:rPr lang="en-US" sz="1400" u="sng" dirty="0" err="1" smtClean="0"/>
              <a:t>bpfile</a:t>
            </a:r>
            <a:endParaRPr lang="en-US" sz="1400" u="sng" dirty="0" smtClean="0"/>
          </a:p>
          <a:p>
            <a:pPr marL="285750" indent="-285750">
              <a:buFont typeface="Arial"/>
              <a:buChar char="•"/>
            </a:pPr>
            <a:r>
              <a:rPr lang="en-US" sz="1400" i="1" dirty="0" err="1" smtClean="0"/>
              <a:t>Obs</a:t>
            </a:r>
            <a:r>
              <a:rPr lang="en-US" sz="1400" i="1" dirty="0" smtClean="0"/>
              <a:t> spectrum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Fitted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Difference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679" y="268642"/>
            <a:ext cx="2110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equired inputs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0513" y="286721"/>
            <a:ext cx="185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asic </a:t>
            </a:r>
            <a:r>
              <a:rPr lang="en-US" sz="2400" dirty="0" smtClean="0"/>
              <a:t>outputs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Jan/28/2013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IRWG/NORS Error Analysis Workshop, NCAR,  January 2013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FE3-E91C-6C41-BFDD-F09883D028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3676357" cy="57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! --- SET DEFAULT FILENAMES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      TFILE(08) = '</a:t>
            </a:r>
            <a:r>
              <a:rPr lang="en-US" sz="800" dirty="0" err="1">
                <a:solidFill>
                  <a:srgbClr val="FFFFFF"/>
                </a:solidFill>
              </a:rPr>
              <a:t>pbpfile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ISOTOPE SEPARATION FILE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TFILE(09) = '</a:t>
            </a:r>
            <a:r>
              <a:rPr lang="en-US" sz="800" dirty="0" err="1">
                <a:solidFill>
                  <a:srgbClr val="FFFFFF"/>
                </a:solidFill>
              </a:rPr>
              <a:t>isotope.input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      TFILE(15) = 't15asc'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      TFILE(16) = 'detail'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STATEVEC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TFILE(18) = '</a:t>
            </a:r>
            <a:r>
              <a:rPr lang="en-US" sz="800" dirty="0" err="1">
                <a:solidFill>
                  <a:srgbClr val="FFFFFF"/>
                </a:solidFill>
              </a:rPr>
              <a:t>statevec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SET MIXOUTPUT FILENAME AS STATE VECTOR FILENAME + .MXF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TFILE(17) = TRIM(TFILE(18))//'.</a:t>
            </a:r>
            <a:r>
              <a:rPr lang="en-US" sz="800" dirty="0" err="1">
                <a:solidFill>
                  <a:srgbClr val="FFFFFF"/>
                </a:solidFill>
              </a:rPr>
              <a:t>mxf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SAVED SYNTHETIC SPECTRUM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TFILE(19) = '</a:t>
            </a:r>
            <a:r>
              <a:rPr lang="en-US" sz="800" dirty="0" err="1">
                <a:solidFill>
                  <a:srgbClr val="FFFFFF"/>
                </a:solidFill>
              </a:rPr>
              <a:t>synspec.out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SUMMARY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TFILE(20) = 'summary'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SET PARTICAL COLUMN OUTPUT FILENAME AS STATE VECTOR FILENAME + .PRC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TFILE(22) = TRIM(TFILE(18))//'.</a:t>
            </a:r>
            <a:r>
              <a:rPr lang="en-US" sz="800" dirty="0" err="1">
                <a:solidFill>
                  <a:srgbClr val="FFFFFF"/>
                </a:solidFill>
              </a:rPr>
              <a:t>prc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EMPIRICAL MODULATION FUNCTION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TFILE(23) = '</a:t>
            </a:r>
            <a:r>
              <a:rPr lang="en-US" sz="800" dirty="0" err="1">
                <a:solidFill>
                  <a:srgbClr val="FFFFFF"/>
                </a:solidFill>
              </a:rPr>
              <a:t>ils.dat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EMPIRICAL PHASE FUNCTION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TFILE(24) = '</a:t>
            </a:r>
            <a:r>
              <a:rPr lang="en-US" sz="800" dirty="0" err="1">
                <a:solidFill>
                  <a:srgbClr val="FFFFFF"/>
                </a:solidFill>
              </a:rPr>
              <a:t>ils.dat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CHANNEL OUTPUT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TFILE(30) = 'chnspec.data1'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      TFILE(40) = 'chnspec.data2'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SET SHORT FILENAME AS SUMMARY FILENAME + .ST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TFILE(31) = TRIM(TFILE(20))//'.</a:t>
            </a:r>
            <a:r>
              <a:rPr lang="en-US" sz="800" dirty="0" err="1">
                <a:solidFill>
                  <a:srgbClr val="FFFFFF"/>
                </a:solidFill>
              </a:rPr>
              <a:t>st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DEFAULT FIRST RETRIEVAL GAS SA OUTPUT FILENAME</a:t>
            </a:r>
          </a:p>
          <a:p>
            <a:r>
              <a:rPr lang="en-US" sz="800" dirty="0">
                <a:solidFill>
                  <a:srgbClr val="FFFFFF"/>
                </a:solidFill>
              </a:rPr>
              <a:t>! --- OUTPUT DEPENDS ON NAME SA .NORM, .VMR, .PCOL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TFILE(61) = '</a:t>
            </a:r>
            <a:r>
              <a:rPr lang="en-US" sz="800" dirty="0" err="1">
                <a:solidFill>
                  <a:srgbClr val="FFFFFF"/>
                </a:solidFill>
              </a:rPr>
              <a:t>Sa.norm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DEFAULT SAINV INPUT FILENAME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TFILE(62) = '</a:t>
            </a:r>
            <a:r>
              <a:rPr lang="en-US" sz="800" dirty="0" err="1">
                <a:solidFill>
                  <a:srgbClr val="FFFFFF"/>
                </a:solidFill>
              </a:rPr>
              <a:t>Sainv.input</a:t>
            </a:r>
            <a:r>
              <a:rPr lang="en-US" sz="800" dirty="0" smtClean="0">
                <a:solidFill>
                  <a:srgbClr val="FFFFFF"/>
                </a:solidFill>
              </a:rPr>
              <a:t>'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724036"/>
            <a:ext cx="2954655" cy="5632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DEFAULT COMPLETE SA OUTPUT FILENAME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TFILE(63) = '</a:t>
            </a:r>
            <a:r>
              <a:rPr lang="en-US" sz="800" dirty="0" err="1">
                <a:solidFill>
                  <a:srgbClr val="FFFFFF"/>
                </a:solidFill>
              </a:rPr>
              <a:t>Sa.complete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DEFAULT K,SE,SA MATRICES OUTPUT FILENAME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TFILE(66) = '</a:t>
            </a:r>
            <a:r>
              <a:rPr lang="en-US" sz="800" dirty="0" err="1">
                <a:solidFill>
                  <a:srgbClr val="FFFFFF"/>
                </a:solidFill>
              </a:rPr>
              <a:t>K.out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SE OUTPUT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TFILE(67) = '</a:t>
            </a:r>
            <a:r>
              <a:rPr lang="en-US" sz="800" dirty="0" err="1">
                <a:solidFill>
                  <a:srgbClr val="FFFFFF"/>
                </a:solidFill>
              </a:rPr>
              <a:t>Se.out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DEFAULT K TRANSPOSED FILENAME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TFILE(68) =  '</a:t>
            </a:r>
            <a:r>
              <a:rPr lang="en-US" sz="800" dirty="0" err="1">
                <a:solidFill>
                  <a:srgbClr val="FFFFFF"/>
                </a:solidFill>
              </a:rPr>
              <a:t>KT.out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 LEVENBERG-MARQUARDT DETAILS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TFILE(70) = '</a:t>
            </a:r>
            <a:r>
              <a:rPr lang="en-US" sz="800" dirty="0" err="1">
                <a:solidFill>
                  <a:srgbClr val="FFFFFF"/>
                </a:solidFill>
              </a:rPr>
              <a:t>detail.opt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LAYERING SCHEME - OUTPUT FROM WACCM PROFILES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TFILE(71) = '</a:t>
            </a:r>
            <a:r>
              <a:rPr lang="en-US" sz="800" dirty="0" err="1">
                <a:solidFill>
                  <a:srgbClr val="FFFFFF"/>
                </a:solidFill>
              </a:rPr>
              <a:t>station.layers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REFERENCE VMR PROFILES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TFILE(72) = '</a:t>
            </a:r>
            <a:r>
              <a:rPr lang="en-US" sz="800" dirty="0" err="1">
                <a:solidFill>
                  <a:srgbClr val="FFFFFF"/>
                </a:solidFill>
              </a:rPr>
              <a:t>reference.prf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RAYTRACE DETAILED OUTPUT AKA TAPE6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TFILE(73) = '</a:t>
            </a:r>
            <a:r>
              <a:rPr lang="en-US" sz="800" dirty="0" err="1">
                <a:solidFill>
                  <a:srgbClr val="FFFFFF"/>
                </a:solidFill>
              </a:rPr>
              <a:t>raytrace.out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      TFILE(74) = '</a:t>
            </a:r>
            <a:r>
              <a:rPr lang="en-US" sz="800" dirty="0" err="1">
                <a:solidFill>
                  <a:srgbClr val="FFFFFF"/>
                </a:solidFill>
              </a:rPr>
              <a:t>raytrace.pt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TFILE(75) = '</a:t>
            </a:r>
            <a:r>
              <a:rPr lang="en-US" sz="800" dirty="0" err="1">
                <a:solidFill>
                  <a:srgbClr val="FFFFFF"/>
                </a:solidFill>
              </a:rPr>
              <a:t>raytrace.ms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TFILE(76) = '</a:t>
            </a:r>
            <a:r>
              <a:rPr lang="en-US" sz="800" dirty="0" err="1">
                <a:solidFill>
                  <a:srgbClr val="FFFFFF"/>
                </a:solidFill>
              </a:rPr>
              <a:t>raytrace.mix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TFILE(77) = '</a:t>
            </a:r>
            <a:r>
              <a:rPr lang="en-US" sz="800" dirty="0" err="1">
                <a:solidFill>
                  <a:srgbClr val="FFFFFF"/>
                </a:solidFill>
              </a:rPr>
              <a:t>raytrace.sa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TFILE(78) = '</a:t>
            </a:r>
            <a:r>
              <a:rPr lang="en-US" sz="800" dirty="0" err="1">
                <a:solidFill>
                  <a:srgbClr val="FFFFFF"/>
                </a:solidFill>
              </a:rPr>
              <a:t>raytrace.pnch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! --- RESERVED FOR GASOUT NAME CHANGES - SEE FRWDMDL.F90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!TFILE(80)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      TFILE(81) = '</a:t>
            </a:r>
            <a:r>
              <a:rPr lang="en-US" sz="800" dirty="0" err="1">
                <a:solidFill>
                  <a:srgbClr val="FFFFFF"/>
                </a:solidFill>
              </a:rPr>
              <a:t>AK.out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TFILE(82) = '</a:t>
            </a:r>
            <a:r>
              <a:rPr lang="en-US" sz="800" dirty="0" err="1">
                <a:solidFill>
                  <a:srgbClr val="FFFFFF"/>
                </a:solidFill>
              </a:rPr>
              <a:t>SM.out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TFILE(83) = '</a:t>
            </a:r>
            <a:r>
              <a:rPr lang="en-US" sz="800" dirty="0" err="1">
                <a:solidFill>
                  <a:srgbClr val="FFFFFF"/>
                </a:solidFill>
              </a:rPr>
              <a:t>SS.out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TFILE(84) = 'A-</a:t>
            </a:r>
            <a:r>
              <a:rPr lang="en-US" sz="800" dirty="0" err="1">
                <a:solidFill>
                  <a:srgbClr val="FFFFFF"/>
                </a:solidFill>
              </a:rPr>
              <a:t>S.out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TFILE(85) = '</a:t>
            </a:r>
            <a:r>
              <a:rPr lang="en-US" sz="800" dirty="0" err="1">
                <a:solidFill>
                  <a:srgbClr val="FFFFFF"/>
                </a:solidFill>
              </a:rPr>
              <a:t>AEIGEN.out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      TFILE(88) = '</a:t>
            </a:r>
            <a:r>
              <a:rPr lang="en-US" sz="800" dirty="0" err="1">
                <a:solidFill>
                  <a:srgbClr val="FFFFFF"/>
                </a:solidFill>
              </a:rPr>
              <a:t>PRFS.out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r>
              <a:rPr lang="en-US" sz="800" dirty="0">
                <a:solidFill>
                  <a:srgbClr val="FFFFFF"/>
                </a:solidFill>
              </a:rPr>
              <a:t>      TFILE(89) = '</a:t>
            </a:r>
            <a:r>
              <a:rPr lang="en-US" sz="800" dirty="0" err="1">
                <a:solidFill>
                  <a:srgbClr val="FFFFFF"/>
                </a:solidFill>
              </a:rPr>
              <a:t>Parm.out</a:t>
            </a:r>
            <a:r>
              <a:rPr lang="en-US" sz="800" dirty="0">
                <a:solidFill>
                  <a:srgbClr val="FFFFFF"/>
                </a:solidFill>
              </a:rPr>
              <a:t>'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      TFILE(91) = '</a:t>
            </a:r>
            <a:r>
              <a:rPr lang="en-US" sz="800" dirty="0" err="1" smtClean="0">
                <a:solidFill>
                  <a:srgbClr val="FFFFFF"/>
                </a:solidFill>
              </a:rPr>
              <a:t>Spec.out</a:t>
            </a:r>
            <a:r>
              <a:rPr lang="en-US" sz="800" dirty="0" smtClean="0">
                <a:solidFill>
                  <a:srgbClr val="FFFFFF"/>
                </a:solidFill>
              </a:rPr>
              <a:t>’</a:t>
            </a:r>
            <a:endParaRPr lang="en-US" sz="800" dirty="0">
              <a:solidFill>
                <a:srgbClr val="FFFFFF"/>
              </a:solidFill>
            </a:endParaRP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684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ap of Input &amp; output files … needs to be cleaned up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Jan/28/2013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IRWG/NORS Error Analysis Workshop, NCAR,  January 2013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FE3-E91C-6C41-BFDD-F09883D028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792162"/>
          </a:xfrm>
        </p:spPr>
        <p:txBody>
          <a:bodyPr/>
          <a:lstStyle/>
          <a:p>
            <a:pPr algn="l"/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96" y="12954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err="1">
                <a:solidFill>
                  <a:srgbClr val="0000FF"/>
                </a:solidFill>
              </a:rPr>
              <a:t>Levenberg</a:t>
            </a:r>
            <a:r>
              <a:rPr lang="en-US" sz="1800" dirty="0">
                <a:solidFill>
                  <a:srgbClr val="0000FF"/>
                </a:solidFill>
              </a:rPr>
              <a:t>-Marquardt detailed output</a:t>
            </a:r>
          </a:p>
          <a:p>
            <a:r>
              <a:rPr lang="en-US" sz="1800" dirty="0" err="1">
                <a:solidFill>
                  <a:srgbClr val="0000FF"/>
                </a:solidFill>
              </a:rPr>
              <a:t>R</a:t>
            </a:r>
            <a:r>
              <a:rPr lang="en-US" sz="1800" dirty="0" err="1" smtClean="0">
                <a:solidFill>
                  <a:srgbClr val="0000FF"/>
                </a:solidFill>
              </a:rPr>
              <a:t>aytrace</a:t>
            </a:r>
            <a:r>
              <a:rPr lang="en-US" sz="1800" dirty="0" smtClean="0">
                <a:solidFill>
                  <a:srgbClr val="0000FF"/>
                </a:solidFill>
              </a:rPr>
              <a:t> detailed output</a:t>
            </a:r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err="1"/>
              <a:t>Raytrace</a:t>
            </a:r>
            <a:r>
              <a:rPr lang="en-US" sz="1800" dirty="0"/>
              <a:t> </a:t>
            </a:r>
            <a:r>
              <a:rPr lang="en-US" sz="1800" dirty="0" smtClean="0"/>
              <a:t>summary output</a:t>
            </a:r>
            <a:endParaRPr lang="en-US" sz="1800" dirty="0"/>
          </a:p>
          <a:p>
            <a:r>
              <a:rPr lang="en-US" sz="1800" dirty="0" err="1" smtClean="0">
                <a:solidFill>
                  <a:srgbClr val="008000"/>
                </a:solidFill>
              </a:rPr>
              <a:t>Raytrace</a:t>
            </a:r>
            <a:r>
              <a:rPr lang="en-US" sz="1800" dirty="0" smtClean="0">
                <a:solidFill>
                  <a:srgbClr val="008000"/>
                </a:solidFill>
              </a:rPr>
              <a:t> output in sfit2 input form (</a:t>
            </a:r>
            <a:r>
              <a:rPr lang="en-US" sz="1800" dirty="0" err="1" smtClean="0">
                <a:solidFill>
                  <a:srgbClr val="008000"/>
                </a:solidFill>
              </a:rPr>
              <a:t>pt</a:t>
            </a:r>
            <a:r>
              <a:rPr lang="en-US" sz="1800" dirty="0" smtClean="0">
                <a:solidFill>
                  <a:srgbClr val="008000"/>
                </a:solidFill>
              </a:rPr>
              <a:t>, </a:t>
            </a:r>
            <a:r>
              <a:rPr lang="en-US" sz="1800" dirty="0" err="1" smtClean="0">
                <a:solidFill>
                  <a:srgbClr val="008000"/>
                </a:solidFill>
              </a:rPr>
              <a:t>ms</a:t>
            </a:r>
            <a:r>
              <a:rPr lang="en-US" sz="1800" dirty="0">
                <a:solidFill>
                  <a:srgbClr val="008000"/>
                </a:solidFill>
              </a:rPr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&amp; mix format files)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 err="1" smtClean="0"/>
              <a:t>Raytrace</a:t>
            </a:r>
            <a:r>
              <a:rPr lang="en-US" sz="1800" dirty="0" smtClean="0"/>
              <a:t> layer-based S</a:t>
            </a:r>
            <a:r>
              <a:rPr lang="en-US" sz="1800" baseline="-25000" dirty="0" smtClean="0"/>
              <a:t>a</a:t>
            </a:r>
            <a:r>
              <a:rPr lang="en-US" sz="1800" dirty="0" smtClean="0"/>
              <a:t> models</a:t>
            </a:r>
          </a:p>
          <a:p>
            <a:r>
              <a:rPr lang="en-US" sz="1800" dirty="0" smtClean="0"/>
              <a:t>Spectra </a:t>
            </a:r>
            <a:r>
              <a:rPr lang="en-US" sz="1800" dirty="0" smtClean="0"/>
              <a:t>by gas or spectra by gas and iteration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Channel spectra</a:t>
            </a:r>
          </a:p>
          <a:p>
            <a:r>
              <a:rPr lang="en-US" sz="1800" dirty="0" smtClean="0"/>
              <a:t>Synthetic </a:t>
            </a:r>
            <a:r>
              <a:rPr lang="en-US" sz="1800" dirty="0" smtClean="0"/>
              <a:t>spectra</a:t>
            </a:r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Averaging kernels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Averaging kernel eigenvectors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Measurement error covariance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Smoothing error covariance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Retrieved profiles</a:t>
            </a:r>
          </a:p>
          <a:p>
            <a:r>
              <a:rPr lang="en-US" sz="1800" dirty="0" err="1" smtClean="0">
                <a:solidFill>
                  <a:srgbClr val="0000FF"/>
                </a:solidFill>
              </a:rPr>
              <a:t>Statevector</a:t>
            </a:r>
            <a:r>
              <a:rPr lang="en-US" sz="1800" dirty="0" smtClean="0">
                <a:solidFill>
                  <a:srgbClr val="0000FF"/>
                </a:solidFill>
              </a:rPr>
              <a:t> by iteration </a:t>
            </a:r>
          </a:p>
          <a:p>
            <a:r>
              <a:rPr lang="en-US" sz="1800" dirty="0" smtClean="0"/>
              <a:t>Final mixing ratios</a:t>
            </a:r>
          </a:p>
          <a:p>
            <a:r>
              <a:rPr lang="en-US" sz="1800" dirty="0" smtClean="0"/>
              <a:t>Final partial columns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</a:t>
            </a:r>
            <a:r>
              <a:rPr lang="en-US" sz="1800" baseline="-25000" dirty="0" smtClean="0">
                <a:solidFill>
                  <a:srgbClr val="FF0000"/>
                </a:solidFill>
              </a:rPr>
              <a:t>a</a:t>
            </a:r>
            <a:r>
              <a:rPr lang="en-US" sz="1800" dirty="0" smtClean="0">
                <a:solidFill>
                  <a:srgbClr val="FF0000"/>
                </a:solidFill>
              </a:rPr>
              <a:t> output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Summary (short) output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Binary output (X, </a:t>
            </a:r>
            <a:r>
              <a:rPr lang="en-US" sz="1800" dirty="0">
                <a:solidFill>
                  <a:srgbClr val="008000"/>
                </a:solidFill>
              </a:rPr>
              <a:t>X̂</a:t>
            </a:r>
            <a:r>
              <a:rPr lang="en-US" sz="1800" dirty="0" smtClean="0">
                <a:solidFill>
                  <a:srgbClr val="008000"/>
                </a:solidFill>
              </a:rPr>
              <a:t> , K, S</a:t>
            </a:r>
            <a:r>
              <a:rPr lang="en-US" sz="1800" baseline="-25000" dirty="0" smtClean="0">
                <a:solidFill>
                  <a:srgbClr val="008000"/>
                </a:solidFill>
              </a:rPr>
              <a:t>a</a:t>
            </a:r>
            <a:r>
              <a:rPr lang="en-US" sz="1800" dirty="0" smtClean="0">
                <a:solidFill>
                  <a:srgbClr val="008000"/>
                </a:solidFill>
              </a:rPr>
              <a:t>, S</a:t>
            </a:r>
            <a:r>
              <a:rPr lang="en-US" sz="1800" baseline="-25000" dirty="0" smtClean="0">
                <a:solidFill>
                  <a:srgbClr val="008000"/>
                </a:solidFill>
              </a:rPr>
              <a:t>e</a:t>
            </a:r>
            <a:r>
              <a:rPr lang="en-US" sz="1800" dirty="0" smtClean="0">
                <a:solidFill>
                  <a:srgbClr val="008000"/>
                </a:solidFill>
              </a:rPr>
              <a:t>, S</a:t>
            </a:r>
            <a:r>
              <a:rPr lang="en-US" sz="1800" baseline="-25000" dirty="0" smtClean="0">
                <a:solidFill>
                  <a:srgbClr val="008000"/>
                </a:solidFill>
              </a:rPr>
              <a:t>a</a:t>
            </a:r>
            <a:r>
              <a:rPr lang="en-US" sz="1800" baseline="30000" dirty="0" smtClean="0">
                <a:solidFill>
                  <a:srgbClr val="008000"/>
                </a:solidFill>
              </a:rPr>
              <a:t>-1</a:t>
            </a:r>
            <a:r>
              <a:rPr lang="en-US" sz="1800" dirty="0" smtClean="0">
                <a:solidFill>
                  <a:srgbClr val="008000"/>
                </a:solidFill>
              </a:rPr>
              <a:t>, convergence, iteration, RMS)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519295" y="311995"/>
            <a:ext cx="1184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New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Debugging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Remove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Jan/28/2013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IRWG/NORS Error Analysis Workshop, NCAR,  January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FE3-E91C-6C41-BFDD-F09883D028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9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n</a:t>
            </a:r>
            <a:r>
              <a:rPr lang="en-US" sz="2800" dirty="0" smtClean="0"/>
              <a:t>ew HITRAN data input scheme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0105" y="2253832"/>
            <a:ext cx="2801117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ndale Mono"/>
                <a:cs typeface="Andale Mono"/>
              </a:rPr>
              <a:t>001_H2O:</a:t>
            </a:r>
          </a:p>
          <a:p>
            <a:r>
              <a:rPr lang="en-US" sz="1400" dirty="0">
                <a:latin typeface="Andale Mono"/>
                <a:cs typeface="Andale Mono"/>
              </a:rPr>
              <a:t>	01_hit08.par</a:t>
            </a:r>
          </a:p>
          <a:p>
            <a:r>
              <a:rPr lang="en-US" sz="1400" dirty="0">
                <a:latin typeface="Andale Mono"/>
                <a:cs typeface="Andale Mono"/>
              </a:rPr>
              <a:t>	01_hit08.zip</a:t>
            </a:r>
          </a:p>
          <a:p>
            <a:r>
              <a:rPr lang="en-US" sz="1400" dirty="0">
                <a:latin typeface="Andale Mono"/>
                <a:cs typeface="Andale Mono"/>
              </a:rPr>
              <a:t>	01_hit09.par</a:t>
            </a:r>
          </a:p>
          <a:p>
            <a:r>
              <a:rPr lang="en-US" sz="1400" dirty="0">
                <a:latin typeface="Andale Mono"/>
                <a:cs typeface="Andale Mono"/>
              </a:rPr>
              <a:t>	01.H2O</a:t>
            </a:r>
          </a:p>
          <a:p>
            <a:r>
              <a:rPr lang="en-US" sz="1400" dirty="0">
                <a:latin typeface="Andale Mono"/>
                <a:cs typeface="Andale Mono"/>
              </a:rPr>
              <a:t>002_CO2:</a:t>
            </a:r>
          </a:p>
          <a:p>
            <a:r>
              <a:rPr lang="en-US" sz="1400" dirty="0">
                <a:latin typeface="Andale Mono"/>
                <a:cs typeface="Andale Mono"/>
              </a:rPr>
              <a:t>	02_hit08_f53.par</a:t>
            </a:r>
          </a:p>
          <a:p>
            <a:r>
              <a:rPr lang="en-US" sz="1400" dirty="0">
                <a:latin typeface="Andale Mono"/>
                <a:cs typeface="Andale Mono"/>
              </a:rPr>
              <a:t>	02_hit08_f53+LM.par</a:t>
            </a:r>
          </a:p>
          <a:p>
            <a:r>
              <a:rPr lang="en-US" sz="1400" dirty="0">
                <a:latin typeface="Andale Mono"/>
                <a:cs typeface="Andale Mono"/>
              </a:rPr>
              <a:t>	02_hit08.zip</a:t>
            </a:r>
          </a:p>
          <a:p>
            <a:r>
              <a:rPr lang="en-US" sz="1400" dirty="0">
                <a:latin typeface="Andale Mono"/>
                <a:cs typeface="Andale Mono"/>
              </a:rPr>
              <a:t>	02.CO2</a:t>
            </a:r>
          </a:p>
          <a:p>
            <a:r>
              <a:rPr lang="en-US" sz="1400" dirty="0">
                <a:latin typeface="Andale Mono"/>
                <a:cs typeface="Andale Mono"/>
              </a:rPr>
              <a:t>	co2_lm.dat</a:t>
            </a:r>
          </a:p>
          <a:p>
            <a:r>
              <a:rPr lang="en-US" sz="1400" dirty="0">
                <a:latin typeface="Andale Mono"/>
                <a:cs typeface="Andale Mono"/>
              </a:rPr>
              <a:t>	</a:t>
            </a:r>
            <a:r>
              <a:rPr lang="en-US" sz="1400" dirty="0" err="1">
                <a:latin typeface="Andale Mono"/>
                <a:cs typeface="Andale Mono"/>
              </a:rPr>
              <a:t>read_out_example.txt</a:t>
            </a:r>
            <a:endParaRPr lang="en-US" sz="1400" dirty="0">
              <a:latin typeface="Andale Mono"/>
              <a:cs typeface="Andale Mono"/>
            </a:endParaRP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000" y="1444658"/>
            <a:ext cx="219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Predefined directory structure: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0999" y="1417638"/>
            <a:ext cx="464820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 alone code </a:t>
            </a:r>
            <a:r>
              <a:rPr lang="en-US" i="1" dirty="0" smtClean="0"/>
              <a:t>hbin.f90 </a:t>
            </a:r>
            <a:r>
              <a:rPr lang="en-US" dirty="0" smtClean="0"/>
              <a:t>compiled with sfit4 is run before sfit4 call.</a:t>
            </a:r>
          </a:p>
          <a:p>
            <a:endParaRPr lang="en-US" dirty="0"/>
          </a:p>
          <a:p>
            <a:r>
              <a:rPr lang="en-US" dirty="0" err="1"/>
              <a:t>h</a:t>
            </a:r>
            <a:r>
              <a:rPr lang="en-US" dirty="0" err="1" smtClean="0"/>
              <a:t>bin</a:t>
            </a:r>
            <a:r>
              <a:rPr lang="en-US" dirty="0" smtClean="0"/>
              <a:t>* reads files: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fit4.ctl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/>
              <a:t>h</a:t>
            </a:r>
            <a:r>
              <a:rPr lang="en-US" dirty="0" err="1" smtClean="0"/>
              <a:t>bin.input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isotope.input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Hitran</a:t>
            </a:r>
            <a:r>
              <a:rPr lang="en-US" dirty="0" smtClean="0"/>
              <a:t> files directly</a:t>
            </a:r>
          </a:p>
          <a:p>
            <a:pPr lvl="1"/>
            <a:endParaRPr lang="en-US" dirty="0"/>
          </a:p>
          <a:p>
            <a:r>
              <a:rPr lang="en-US" dirty="0" smtClean="0"/>
              <a:t>Writes file: </a:t>
            </a:r>
            <a:r>
              <a:rPr lang="en-US" dirty="0" err="1" smtClean="0"/>
              <a:t>lllll.dddddd-hhhhh.dddddd.hbin</a:t>
            </a:r>
            <a:endParaRPr lang="en-US" dirty="0" smtClean="0"/>
          </a:p>
          <a:p>
            <a:r>
              <a:rPr lang="en-US" dirty="0" smtClean="0"/>
              <a:t>Sorts all lines in wavenumber order, edits id numbers, separates isotopes, can choose gases and adds flags for: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CIA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line mixing parameters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Galatry</a:t>
            </a:r>
            <a:r>
              <a:rPr lang="en-US" dirty="0" smtClean="0"/>
              <a:t> parameters	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SVD parameters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2362200"/>
            <a:ext cx="1194492" cy="1200329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h</a:t>
            </a:r>
            <a:r>
              <a:rPr lang="en-US" i="1" dirty="0" err="1" smtClean="0"/>
              <a:t>bin</a:t>
            </a:r>
            <a:r>
              <a:rPr lang="en-US" i="1" dirty="0" smtClean="0"/>
              <a:t> is run once for a specified retrieval</a:t>
            </a:r>
            <a:endParaRPr lang="en-US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Jan/28/2013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IRWG/NORS Error Analysis Workshop, NCAR,  January 2013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FE3-E91C-6C41-BFDD-F09883D0284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4827" y="5955268"/>
            <a:ext cx="320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See: </a:t>
            </a:r>
            <a:r>
              <a:rPr lang="en-US" dirty="0" smtClean="0"/>
              <a:t>docs/hbin_descrip_v4</a:t>
            </a:r>
            <a:r>
              <a:rPr lang="en-US" dirty="0"/>
              <a:t>.docx</a:t>
            </a:r>
          </a:p>
        </p:txBody>
      </p:sp>
    </p:spTree>
    <p:extLst>
      <p:ext uri="{BB962C8B-B14F-4D97-AF65-F5344CB8AC3E}">
        <p14:creationId xmlns:p14="http://schemas.microsoft.com/office/powerpoint/2010/main" val="42561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Jan/28/2013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IRWG/NORS Error Analysis Workshop, NCAR,  January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FE3-E91C-6C41-BFDD-F09883D0284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(slightly) new isotope separation input scheme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1895" y="1447800"/>
            <a:ext cx="80425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See: </a:t>
            </a:r>
            <a:r>
              <a:rPr lang="en-US" sz="2000" dirty="0" smtClean="0"/>
              <a:t>docs/isotope_descrip_v4</a:t>
            </a:r>
            <a:r>
              <a:rPr lang="en-US" sz="2000" dirty="0"/>
              <a:t>.</a:t>
            </a:r>
            <a:r>
              <a:rPr lang="en-US" sz="2000" dirty="0" smtClean="0"/>
              <a:t>docx</a:t>
            </a:r>
          </a:p>
          <a:p>
            <a:endParaRPr lang="en-US" sz="2000" dirty="0"/>
          </a:p>
          <a:p>
            <a:r>
              <a:rPr lang="en-US" sz="2000" dirty="0" smtClean="0"/>
              <a:t>Main differences: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Profile for new gas is now on pre-</a:t>
            </a:r>
            <a:r>
              <a:rPr lang="en-US" sz="2000" dirty="0" err="1" smtClean="0"/>
              <a:t>raytrace</a:t>
            </a:r>
            <a:r>
              <a:rPr lang="en-US" sz="2000" dirty="0" smtClean="0"/>
              <a:t> or ‘</a:t>
            </a:r>
            <a:r>
              <a:rPr lang="en-US" sz="2000" dirty="0" err="1" smtClean="0"/>
              <a:t>refmod</a:t>
            </a:r>
            <a:r>
              <a:rPr lang="en-US" sz="2000" dirty="0" smtClean="0"/>
              <a:t>’ grid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There are no default pre-separated species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You can add subsequent isotopes to the new species that will use the new profile </a:t>
            </a:r>
            <a:r>
              <a:rPr lang="en-US" sz="2000" dirty="0" err="1" smtClean="0"/>
              <a:t>eg</a:t>
            </a:r>
            <a:r>
              <a:rPr lang="en-US" sz="2000" dirty="0" smtClean="0"/>
              <a:t>.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000" dirty="0" smtClean="0"/>
              <a:t>H2O 1/4	-&gt; HDO 80/1	(HD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O)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000" dirty="0" smtClean="0"/>
              <a:t>H2O 1/5	-&gt; HDO 80/2 	(HD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O)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000" dirty="0" smtClean="0"/>
              <a:t>H2O 1/6	-&gt; HDO 80/3	(HD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))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784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(slightly) new </a:t>
            </a:r>
            <a:r>
              <a:rPr lang="en-US" sz="2800" dirty="0" err="1"/>
              <a:t>a</a:t>
            </a:r>
            <a:r>
              <a:rPr lang="en-US" sz="2800" dirty="0" err="1" smtClean="0"/>
              <a:t>scii</a:t>
            </a:r>
            <a:r>
              <a:rPr lang="en-US" sz="2800" dirty="0" smtClean="0"/>
              <a:t> </a:t>
            </a:r>
            <a:r>
              <a:rPr lang="en-US" sz="2800" dirty="0"/>
              <a:t>s</a:t>
            </a:r>
            <a:r>
              <a:rPr lang="en-US" sz="2800" dirty="0" smtClean="0"/>
              <a:t>pectral data file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70184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ndale Mono"/>
                <a:cs typeface="Andale Mono"/>
              </a:rPr>
              <a:t> 37.26100  6385.44500    40.03800   254.76000</a:t>
            </a:r>
          </a:p>
          <a:p>
            <a:r>
              <a:rPr lang="en-US" sz="1200" dirty="0">
                <a:latin typeface="Andale Mono"/>
                <a:cs typeface="Andale Mono"/>
              </a:rPr>
              <a:t>      2011    6   23   16   24   11</a:t>
            </a:r>
          </a:p>
          <a:p>
            <a:r>
              <a:rPr lang="en-US" sz="1200" dirty="0">
                <a:latin typeface="Andale Mono"/>
                <a:cs typeface="Andale Mono"/>
              </a:rPr>
              <a:t>06/23/2011 16:24:11UT Z:37.261 A:284.29 D:0101.7 R:0.0035 P:BX F:</a:t>
            </a:r>
            <a:r>
              <a:rPr lang="en-US" sz="1200" dirty="0" smtClean="0">
                <a:latin typeface="Andale Mono"/>
                <a:cs typeface="Andale Mono"/>
              </a:rPr>
              <a:t>01.9139mr</a:t>
            </a:r>
          </a:p>
          <a:p>
            <a:r>
              <a:rPr lang="en-US" sz="1200" dirty="0"/>
              <a:t> 4881.8975000000000        4888.1025000000000       2.50000000000000005E-003        2483</a:t>
            </a:r>
          </a:p>
          <a:p>
            <a:r>
              <a:rPr lang="en-US" sz="1200" dirty="0" smtClean="0"/>
              <a:t>0.315438E</a:t>
            </a:r>
            <a:r>
              <a:rPr lang="en-US" sz="1200" dirty="0"/>
              <a:t>+00</a:t>
            </a:r>
          </a:p>
          <a:p>
            <a:r>
              <a:rPr lang="en-US" sz="1200" dirty="0" smtClean="0"/>
              <a:t>0.293434E</a:t>
            </a:r>
            <a:r>
              <a:rPr lang="en-US" sz="1200" dirty="0"/>
              <a:t>+00</a:t>
            </a:r>
          </a:p>
          <a:p>
            <a:r>
              <a:rPr lang="en-US" sz="1200" dirty="0" smtClean="0"/>
              <a:t>0.285126E</a:t>
            </a:r>
            <a:r>
              <a:rPr lang="en-US" sz="1200" dirty="0"/>
              <a:t>+00</a:t>
            </a:r>
          </a:p>
          <a:p>
            <a:r>
              <a:rPr lang="en-US" sz="1200" dirty="0" smtClean="0"/>
              <a:t>0.271612E</a:t>
            </a:r>
            <a:r>
              <a:rPr lang="en-US" sz="1200" dirty="0"/>
              <a:t>+00</a:t>
            </a:r>
          </a:p>
          <a:p>
            <a:r>
              <a:rPr lang="en-US" sz="1200" dirty="0" smtClean="0"/>
              <a:t>0.240477E</a:t>
            </a:r>
            <a:r>
              <a:rPr lang="en-US" sz="1200" dirty="0"/>
              <a:t>+</a:t>
            </a:r>
            <a:r>
              <a:rPr lang="en-US" sz="1200" dirty="0" smtClean="0"/>
              <a:t>00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Jan/28/2013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IRWG/NORS Error Analysis Workshop, NCAR,  January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FE3-E91C-6C41-BFDD-F09883D0284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0728" y="1160162"/>
            <a:ext cx="22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eader for each block: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98461" y="2876728"/>
            <a:ext cx="528833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KEY:</a:t>
            </a:r>
          </a:p>
          <a:p>
            <a:r>
              <a:rPr lang="en-US" dirty="0" smtClean="0"/>
              <a:t>SZA°  </a:t>
            </a:r>
            <a:r>
              <a:rPr lang="en-US" dirty="0" err="1" smtClean="0"/>
              <a:t>radius_of_earth</a:t>
            </a:r>
            <a:r>
              <a:rPr lang="en-US" dirty="0" smtClean="0"/>
              <a:t> [km] latitude [°N] longitude [°E]</a:t>
            </a:r>
          </a:p>
          <a:p>
            <a:r>
              <a:rPr lang="en-US" dirty="0" smtClean="0"/>
              <a:t>YYYY MM DD HH MM SS</a:t>
            </a:r>
          </a:p>
          <a:p>
            <a:r>
              <a:rPr lang="en-US" dirty="0"/>
              <a:t>a</a:t>
            </a:r>
            <a:r>
              <a:rPr lang="en-US" dirty="0" smtClean="0"/>
              <a:t>rbitrary </a:t>
            </a:r>
            <a:r>
              <a:rPr lang="en-US" dirty="0" err="1" smtClean="0"/>
              <a:t>ascii</a:t>
            </a:r>
            <a:r>
              <a:rPr lang="en-US" dirty="0" smtClean="0"/>
              <a:t> comment 80 characters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tart_wn</a:t>
            </a:r>
            <a:r>
              <a:rPr lang="en-US" dirty="0" smtClean="0"/>
              <a:t> </a:t>
            </a:r>
            <a:r>
              <a:rPr lang="en-US" dirty="0" err="1" smtClean="0"/>
              <a:t>end_wn</a:t>
            </a:r>
            <a:r>
              <a:rPr lang="en-US" dirty="0" smtClean="0"/>
              <a:t> </a:t>
            </a:r>
            <a:r>
              <a:rPr lang="en-US" dirty="0" err="1" smtClean="0"/>
              <a:t>point_spacing</a:t>
            </a:r>
            <a:r>
              <a:rPr lang="en-US" dirty="0" smtClean="0"/>
              <a:t> </a:t>
            </a:r>
            <a:r>
              <a:rPr lang="en-US" dirty="0" err="1" smtClean="0"/>
              <a:t>Npoints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pectra values…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4438" y="5043105"/>
            <a:ext cx="5929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i="1" dirty="0" smtClean="0"/>
              <a:t>Any number of blocks are ok</a:t>
            </a:r>
          </a:p>
          <a:p>
            <a:pPr marL="285750" indent="-285750">
              <a:buFont typeface="Wingdings" charset="2"/>
              <a:buChar char="ü"/>
            </a:pPr>
            <a:r>
              <a:rPr lang="en-US" i="1" dirty="0" smtClean="0"/>
              <a:t>All blocks with spectra within </a:t>
            </a:r>
            <a:r>
              <a:rPr lang="en-US" i="1" dirty="0"/>
              <a:t>sfit4.ctl </a:t>
            </a:r>
            <a:r>
              <a:rPr lang="en-US" i="1" dirty="0" smtClean="0"/>
              <a:t>band limits will be fit</a:t>
            </a:r>
          </a:p>
          <a:p>
            <a:pPr marL="285750" indent="-285750">
              <a:buFont typeface="Wingdings" charset="2"/>
              <a:buChar char="ü"/>
            </a:pPr>
            <a:r>
              <a:rPr lang="en-US" i="1" dirty="0" smtClean="0"/>
              <a:t>Spectra will be truncated to sfit4.ctl band limits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576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2975</Words>
  <Application>Microsoft Macintosh PowerPoint</Application>
  <PresentationFormat>On-screen Show (4:3)</PresentationFormat>
  <Paragraphs>581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SFit2 Updates for 2013</vt:lpstr>
      <vt:lpstr>PowerPoint Presentation</vt:lpstr>
      <vt:lpstr>PowerPoint Presentation</vt:lpstr>
      <vt:lpstr>PowerPoint Presentation</vt:lpstr>
      <vt:lpstr>PowerPoint Presentation</vt:lpstr>
      <vt:lpstr>outputs</vt:lpstr>
      <vt:lpstr>new HITRAN data input scheme</vt:lpstr>
      <vt:lpstr>(slightly) new isotope separation input scheme</vt:lpstr>
      <vt:lpstr>PowerPoint Presentation</vt:lpstr>
      <vt:lpstr>PowerPoint Presentation</vt:lpstr>
      <vt:lpstr>PowerPoint Presentation</vt:lpstr>
      <vt:lpstr>V4 currently at beta 3.999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 4.00 continued What do the changes mean? </vt:lpstr>
      <vt:lpstr>PowerPoint Presentation</vt:lpstr>
    </vt:vector>
  </TitlesOfParts>
  <Company>UCAR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Hannigan</dc:creator>
  <cp:lastModifiedBy>James Hannigan</cp:lastModifiedBy>
  <cp:revision>61</cp:revision>
  <dcterms:created xsi:type="dcterms:W3CDTF">2010-06-02T22:25:16Z</dcterms:created>
  <dcterms:modified xsi:type="dcterms:W3CDTF">2013-01-27T06:40:21Z</dcterms:modified>
</cp:coreProperties>
</file>