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AC367-6FD2-A548-929C-5F3B747E3106}" type="datetime1">
              <a:rPr lang="en-US" smtClean="0"/>
              <a:t>Jan/27/2013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2C5CC-63DA-1B47-B2B7-BDCCA0950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3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4DB28-7DEE-B64D-857F-7F0B991315F7}" type="datetime1">
              <a:rPr lang="en-US" smtClean="0"/>
              <a:t>Jan/27/2013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03065-BB40-A942-97F0-E7B39E8C3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00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03065-BB40-A942-97F0-E7B39E8C33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52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03065-BB40-A942-97F0-E7B39E8C33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3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8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2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4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8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1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4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9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4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6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6000">
              <a:schemeClr val="bg2">
                <a:tint val="80000"/>
                <a:satMod val="300000"/>
                <a:alpha val="82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rgbClr val="753E2A"/>
                </a:solidFill>
              </a:defRPr>
            </a:lvl1pPr>
          </a:lstStyle>
          <a:p>
            <a:r>
              <a:rPr lang="en-US" dirty="0" smtClean="0"/>
              <a:t>Jan/28/2013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rgbClr val="753E2A"/>
                </a:solidFill>
              </a:defRPr>
            </a:lvl1pPr>
          </a:lstStyle>
          <a:p>
            <a:r>
              <a:rPr lang="en-US" dirty="0" smtClean="0"/>
              <a:t>IRWG/NORS Error Analysis Workshop, NCAR,  January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rgbClr val="753E2A"/>
                </a:solidFill>
              </a:defRPr>
            </a:lvl1pPr>
          </a:lstStyle>
          <a:p>
            <a:fld id="{4A96BE58-2EA3-B649-BE12-A7313F692E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1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2970"/>
            <a:ext cx="7772400" cy="1470025"/>
          </a:xfrm>
        </p:spPr>
        <p:txBody>
          <a:bodyPr/>
          <a:lstStyle/>
          <a:p>
            <a:r>
              <a:rPr lang="en-US" dirty="0" smtClean="0"/>
              <a:t>IRWG / NORS Error Analysis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98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Error in state due to uncertainty in parameter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4963" y="2288168"/>
            <a:ext cx="349427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latin typeface="Times New Roman"/>
                <a:cs typeface="Times New Roman"/>
              </a:rPr>
              <a:t>D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y</a:t>
            </a:r>
            <a:r>
              <a:rPr lang="en-US" i="1" dirty="0" smtClean="0">
                <a:latin typeface="Times New Roman"/>
                <a:cs typeface="Times New Roman"/>
              </a:rPr>
              <a:t>  </a:t>
            </a:r>
            <a:r>
              <a:rPr lang="en-US" i="1" dirty="0">
                <a:latin typeface="Times New Roman"/>
                <a:cs typeface="Times New Roman"/>
              </a:rPr>
              <a:t>=  (S</a:t>
            </a:r>
            <a:r>
              <a:rPr lang="en-US" i="1" baseline="-25000" dirty="0">
                <a:latin typeface="Times New Roman"/>
                <a:cs typeface="Times New Roman"/>
              </a:rPr>
              <a:t>a</a:t>
            </a:r>
            <a:r>
              <a:rPr lang="en-US" i="1" baseline="30000" dirty="0">
                <a:latin typeface="Times New Roman"/>
                <a:cs typeface="Times New Roman"/>
              </a:rPr>
              <a:t>–1</a:t>
            </a:r>
            <a:r>
              <a:rPr lang="en-US" i="1" dirty="0">
                <a:latin typeface="Times New Roman"/>
                <a:cs typeface="Times New Roman"/>
              </a:rPr>
              <a:t>  +  </a:t>
            </a:r>
            <a:r>
              <a:rPr lang="en-US" i="1" dirty="0" err="1">
                <a:latin typeface="Times New Roman"/>
                <a:cs typeface="Times New Roman"/>
              </a:rPr>
              <a:t>K</a:t>
            </a:r>
            <a:r>
              <a:rPr lang="en-US" i="1" baseline="-25000" dirty="0" err="1">
                <a:latin typeface="Times New Roman"/>
                <a:cs typeface="Times New Roman"/>
              </a:rPr>
              <a:t>x</a:t>
            </a:r>
            <a:r>
              <a:rPr lang="en-US" i="1" baseline="30000" dirty="0" err="1">
                <a:latin typeface="Times New Roman"/>
                <a:cs typeface="Times New Roman"/>
              </a:rPr>
              <a:t>T</a:t>
            </a:r>
            <a:r>
              <a:rPr lang="en-US" i="1" dirty="0" err="1">
                <a:latin typeface="Times New Roman"/>
                <a:cs typeface="Times New Roman"/>
              </a:rPr>
              <a:t>S</a:t>
            </a:r>
            <a:r>
              <a:rPr lang="en-US" i="1" baseline="-25000" dirty="0">
                <a:latin typeface="Times New Roman"/>
                <a:cs typeface="Times New Roman"/>
                <a:sym typeface="Symbol"/>
              </a:rPr>
              <a:t></a:t>
            </a:r>
            <a:r>
              <a:rPr lang="en-US" i="1" baseline="30000" dirty="0">
                <a:latin typeface="Times New Roman"/>
                <a:cs typeface="Times New Roman"/>
              </a:rPr>
              <a:t>–1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i="1" baseline="-25000" dirty="0">
                <a:latin typeface="Times New Roman"/>
                <a:cs typeface="Times New Roman"/>
              </a:rPr>
              <a:t>x</a:t>
            </a:r>
            <a:r>
              <a:rPr lang="en-US" i="1" dirty="0">
                <a:latin typeface="Times New Roman"/>
                <a:cs typeface="Times New Roman"/>
              </a:rPr>
              <a:t>)</a:t>
            </a:r>
            <a:r>
              <a:rPr lang="en-US" i="1" baseline="30000" dirty="0">
                <a:latin typeface="Times New Roman"/>
                <a:cs typeface="Times New Roman"/>
              </a:rPr>
              <a:t>–1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i="1" baseline="-25000" dirty="0">
                <a:latin typeface="Times New Roman"/>
                <a:cs typeface="Times New Roman"/>
              </a:rPr>
              <a:t>x</a:t>
            </a:r>
            <a:r>
              <a:rPr lang="en-US" i="1" baseline="30000" dirty="0">
                <a:latin typeface="Times New Roman"/>
                <a:cs typeface="Times New Roman"/>
              </a:rPr>
              <a:t>T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i="1" baseline="-25000" dirty="0">
                <a:latin typeface="Times New Roman"/>
                <a:cs typeface="Times New Roman"/>
                <a:sym typeface="Symbol"/>
              </a:rPr>
              <a:t></a:t>
            </a:r>
            <a:r>
              <a:rPr lang="en-US" i="1" baseline="30000" dirty="0">
                <a:latin typeface="Times New Roman"/>
                <a:cs typeface="Times New Roman"/>
              </a:rPr>
              <a:t>–</a:t>
            </a:r>
            <a:r>
              <a:rPr lang="en-US" i="1" baseline="30000" dirty="0" smtClean="0">
                <a:latin typeface="Times New Roman"/>
                <a:cs typeface="Times New Roman"/>
              </a:rPr>
              <a:t>1</a:t>
            </a:r>
          </a:p>
          <a:p>
            <a:endParaRPr lang="en-US" b="1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695787" y="1911674"/>
            <a:ext cx="2631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Dy</a:t>
            </a:r>
            <a:r>
              <a:rPr lang="en-US" dirty="0" smtClean="0"/>
              <a:t> - Contribution function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5787" y="2852840"/>
            <a:ext cx="476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b</a:t>
            </a:r>
            <a:r>
              <a:rPr lang="en-US" dirty="0" smtClean="0"/>
              <a:t> - Sensitivity of forward model to parameter </a:t>
            </a:r>
            <a:r>
              <a:rPr lang="en-US" i="1" dirty="0" smtClean="0"/>
              <a:t>b</a:t>
            </a:r>
            <a:endParaRPr lang="en-US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5787" y="3880455"/>
            <a:ext cx="334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</a:t>
            </a:r>
            <a:r>
              <a:rPr lang="en-US" baseline="-25000" dirty="0" err="1" smtClean="0"/>
              <a:t>b</a:t>
            </a:r>
            <a:r>
              <a:rPr lang="en-US" dirty="0" smtClean="0"/>
              <a:t> – Uncertainty* in parameter </a:t>
            </a:r>
            <a:r>
              <a:rPr lang="en-US" i="1" dirty="0" smtClean="0"/>
              <a:t>b</a:t>
            </a:r>
            <a:endParaRPr lang="en-US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5787" y="4333147"/>
            <a:ext cx="5583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par</a:t>
            </a:r>
            <a:r>
              <a:rPr lang="en-US" dirty="0" smtClean="0"/>
              <a:t> – Uncertainty </a:t>
            </a:r>
            <a:r>
              <a:rPr lang="en-US" dirty="0"/>
              <a:t>in X̂ </a:t>
            </a:r>
            <a:r>
              <a:rPr lang="en-US" dirty="0" smtClean="0"/>
              <a:t>due to uncertainty in parameter 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44963" y="4776627"/>
            <a:ext cx="2078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latin typeface="Times New Roman" charset="0"/>
              </a:rPr>
              <a:t>S</a:t>
            </a:r>
            <a:r>
              <a:rPr lang="en-GB" i="1" baseline="-25000" dirty="0">
                <a:latin typeface="Times New Roman" charset="0"/>
              </a:rPr>
              <a:t>par</a:t>
            </a:r>
            <a:r>
              <a:rPr lang="en-GB" i="1" dirty="0">
                <a:latin typeface="Times New Roman" charset="0"/>
              </a:rPr>
              <a:t>= </a:t>
            </a:r>
            <a:r>
              <a:rPr lang="en-GB" i="1" dirty="0" err="1" smtClean="0">
                <a:latin typeface="Times New Roman" charset="0"/>
              </a:rPr>
              <a:t>G</a:t>
            </a:r>
            <a:r>
              <a:rPr lang="en-GB" i="1" baseline="-25000" dirty="0" err="1" smtClean="0">
                <a:latin typeface="Times New Roman" charset="0"/>
              </a:rPr>
              <a:t>y</a:t>
            </a:r>
            <a:r>
              <a:rPr lang="en-GB" i="1" dirty="0" err="1" smtClean="0">
                <a:latin typeface="Times New Roman" charset="0"/>
                <a:cs typeface="Times New Roman" charset="0"/>
              </a:rPr>
              <a:t>K</a:t>
            </a:r>
            <a:r>
              <a:rPr lang="en-GB" i="1" baseline="-25000" dirty="0" err="1" smtClean="0">
                <a:latin typeface="Times New Roman" charset="0"/>
                <a:cs typeface="Times New Roman" charset="0"/>
              </a:rPr>
              <a:t>b</a:t>
            </a:r>
            <a:r>
              <a:rPr lang="en-GB" i="1" dirty="0" err="1" smtClean="0">
                <a:latin typeface="Times New Roman" charset="0"/>
                <a:cs typeface="Times New Roman" charset="0"/>
              </a:rPr>
              <a:t>S</a:t>
            </a:r>
            <a:r>
              <a:rPr lang="en-GB" i="1" baseline="-25000" dirty="0" err="1" smtClean="0">
                <a:latin typeface="Times New Roman" charset="0"/>
                <a:cs typeface="Times New Roman" charset="0"/>
              </a:rPr>
              <a:t>b</a:t>
            </a:r>
            <a:r>
              <a:rPr lang="en-GB" i="1" dirty="0" err="1" smtClean="0">
                <a:latin typeface="Times New Roman" charset="0"/>
                <a:cs typeface="Times New Roman" charset="0"/>
              </a:rPr>
              <a:t>K</a:t>
            </a:r>
            <a:r>
              <a:rPr lang="en-GB" i="1" baseline="-25000" dirty="0" err="1" smtClean="0">
                <a:latin typeface="Times New Roman" charset="0"/>
                <a:cs typeface="Times New Roman" charset="0"/>
              </a:rPr>
              <a:t>b</a:t>
            </a:r>
            <a:r>
              <a:rPr lang="en-GB" i="1" baseline="30000" dirty="0" err="1" smtClean="0">
                <a:latin typeface="Times New Roman" charset="0"/>
                <a:cs typeface="Times New Roman" charset="0"/>
              </a:rPr>
              <a:t>T</a:t>
            </a:r>
            <a:r>
              <a:rPr lang="en-NZ" i="1" dirty="0" smtClean="0">
                <a:latin typeface="Times New Roman" charset="0"/>
              </a:rPr>
              <a:t>G</a:t>
            </a:r>
            <a:r>
              <a:rPr lang="en-NZ" i="1" baseline="-25000" dirty="0" smtClean="0">
                <a:latin typeface="Times New Roman" charset="0"/>
              </a:rPr>
              <a:t>y</a:t>
            </a:r>
            <a:r>
              <a:rPr lang="en-NZ" i="1" baseline="30000" dirty="0" smtClean="0">
                <a:latin typeface="Times New Roman" charset="0"/>
              </a:rPr>
              <a:t>T</a:t>
            </a:r>
            <a:endParaRPr lang="en-GB" i="1" baseline="30000" dirty="0">
              <a:latin typeface="Times New Roman" charset="0"/>
              <a:cs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87794" y="5542663"/>
            <a:ext cx="4993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*uncertainty in </a:t>
            </a:r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baseline="-25000" dirty="0" err="1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ust be defined for all retrievals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379665"/>
              </p:ext>
            </p:extLst>
          </p:nvPr>
        </p:nvGraphicFramePr>
        <p:xfrm>
          <a:off x="1244963" y="3274030"/>
          <a:ext cx="34639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2247900" imgH="393700" progId="Equation.3">
                  <p:embed/>
                </p:oleObj>
              </mc:Choice>
              <mc:Fallback>
                <p:oleObj name="Equation" r:id="rId3" imgW="22479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4963" y="3274030"/>
                        <a:ext cx="3463925" cy="60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105623" y="3383068"/>
            <a:ext cx="3762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From forward model runs or from retrieval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943181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Possible Components Already in 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6075"/>
            <a:ext cx="8229600" cy="3551461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BckGrdSlp</a:t>
            </a:r>
            <a:r>
              <a:rPr lang="en-US" dirty="0" smtClean="0"/>
              <a:t>			- background slope</a:t>
            </a:r>
          </a:p>
          <a:p>
            <a:r>
              <a:rPr lang="en-US" dirty="0" err="1" smtClean="0"/>
              <a:t>BckGrdCur</a:t>
            </a:r>
            <a:r>
              <a:rPr lang="en-US" dirty="0" smtClean="0"/>
              <a:t>			- background curvature</a:t>
            </a:r>
          </a:p>
          <a:p>
            <a:r>
              <a:rPr lang="en-US" dirty="0" err="1" smtClean="0"/>
              <a:t>DWNumShft</a:t>
            </a:r>
            <a:r>
              <a:rPr lang="en-US" dirty="0" smtClean="0"/>
              <a:t>			- differential wavenumber shift</a:t>
            </a:r>
          </a:p>
          <a:p>
            <a:r>
              <a:rPr lang="en-US" dirty="0" err="1" smtClean="0"/>
              <a:t>SWNumShft</a:t>
            </a:r>
            <a:r>
              <a:rPr lang="en-US" dirty="0" smtClean="0"/>
              <a:t>			- single wavenumber shift</a:t>
            </a:r>
          </a:p>
          <a:p>
            <a:r>
              <a:rPr lang="en-US" dirty="0" err="1" smtClean="0"/>
              <a:t>IWNumShft</a:t>
            </a:r>
            <a:r>
              <a:rPr lang="en-US" dirty="0" smtClean="0"/>
              <a:t>			- independent wavenumber shift</a:t>
            </a:r>
          </a:p>
          <a:p>
            <a:r>
              <a:rPr lang="en-US" dirty="0" err="1" smtClean="0"/>
              <a:t>EmpApdFcn</a:t>
            </a:r>
            <a:r>
              <a:rPr lang="en-US" dirty="0"/>
              <a:t>	</a:t>
            </a:r>
            <a:r>
              <a:rPr lang="en-US" dirty="0" smtClean="0"/>
              <a:t>		- empirical </a:t>
            </a:r>
            <a:r>
              <a:rPr lang="en-US" dirty="0" err="1" smtClean="0"/>
              <a:t>apodization</a:t>
            </a:r>
            <a:r>
              <a:rPr lang="en-US" dirty="0" smtClean="0"/>
              <a:t> function</a:t>
            </a:r>
          </a:p>
          <a:p>
            <a:r>
              <a:rPr lang="en-US" dirty="0" err="1" smtClean="0"/>
              <a:t>EmpPhsFnc</a:t>
            </a:r>
            <a:r>
              <a:rPr lang="en-US" dirty="0" smtClean="0"/>
              <a:t>			- empirical phase function</a:t>
            </a:r>
          </a:p>
          <a:p>
            <a:r>
              <a:rPr lang="en-US" dirty="0" err="1" smtClean="0"/>
              <a:t>SolLnShft</a:t>
            </a:r>
            <a:r>
              <a:rPr lang="en-US" dirty="0" smtClean="0"/>
              <a:t>				- solar line shift</a:t>
            </a:r>
          </a:p>
          <a:p>
            <a:r>
              <a:rPr lang="en-US" dirty="0" err="1" smtClean="0"/>
              <a:t>SPhsErr</a:t>
            </a:r>
            <a:r>
              <a:rPr lang="en-US" dirty="0" smtClean="0"/>
              <a:t>				- simple phase error</a:t>
            </a:r>
          </a:p>
          <a:p>
            <a:r>
              <a:rPr lang="en-US" dirty="0" err="1" smtClean="0"/>
              <a:t>ZeroLev</a:t>
            </a:r>
            <a:r>
              <a:rPr lang="en-US" dirty="0" smtClean="0"/>
              <a:t>				- zero level offset</a:t>
            </a:r>
          </a:p>
          <a:p>
            <a:r>
              <a:rPr lang="en-US" dirty="0" smtClean="0"/>
              <a:t>Interfering species		- n other fit species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78347" y="1325746"/>
            <a:ext cx="7606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These </a:t>
            </a:r>
            <a:r>
              <a:rPr lang="en-US" u="sng" dirty="0" smtClean="0">
                <a:solidFill>
                  <a:srgbClr val="008000"/>
                </a:solidFill>
              </a:rPr>
              <a:t>may</a:t>
            </a:r>
            <a:r>
              <a:rPr lang="en-US" dirty="0" smtClean="0">
                <a:solidFill>
                  <a:srgbClr val="008000"/>
                </a:solidFill>
              </a:rPr>
              <a:t> be fit so will have derivatives defined in the final K output file.  Given that and estimates of their uncertainty (sensitivity tests?) the effect on the retrieval may be calculated.</a:t>
            </a:r>
          </a:p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8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12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56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Components Requiring new K</a:t>
            </a:r>
            <a:r>
              <a:rPr lang="en-US" sz="2800" baseline="-25000" dirty="0" smtClean="0"/>
              <a:t>b</a:t>
            </a:r>
            <a:endParaRPr lang="en-US" sz="2800" baseline="-25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526075"/>
            <a:ext cx="8229600" cy="3551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78347" y="1172499"/>
            <a:ext cx="7606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Sensitivity to these parameters require calculating a new K</a:t>
            </a:r>
            <a:r>
              <a:rPr lang="en-US" baseline="-25000" dirty="0" smtClean="0">
                <a:solidFill>
                  <a:srgbClr val="008000"/>
                </a:solidFill>
              </a:rPr>
              <a:t>b</a:t>
            </a:r>
            <a:r>
              <a:rPr lang="en-US" dirty="0" smtClean="0">
                <a:solidFill>
                  <a:srgbClr val="008000"/>
                </a:solidFill>
              </a:rPr>
              <a:t> separate from the retrieval.  Likely for each retrieval though.</a:t>
            </a:r>
          </a:p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68088" y="2132410"/>
            <a:ext cx="8229600" cy="41009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When not fitted:</a:t>
            </a:r>
          </a:p>
          <a:p>
            <a:pPr lvl="1"/>
            <a:r>
              <a:rPr lang="en-US" dirty="0" smtClean="0"/>
              <a:t>Modulation </a:t>
            </a:r>
            <a:r>
              <a:rPr lang="en-US" dirty="0"/>
              <a:t>amplitude</a:t>
            </a:r>
          </a:p>
          <a:p>
            <a:pPr lvl="1"/>
            <a:r>
              <a:rPr lang="en-US" dirty="0"/>
              <a:t>Modulation phase</a:t>
            </a:r>
          </a:p>
          <a:p>
            <a:pPr lvl="1"/>
            <a:r>
              <a:rPr lang="en-US" dirty="0"/>
              <a:t>Measurement noise</a:t>
            </a:r>
          </a:p>
          <a:p>
            <a:pPr lvl="1"/>
            <a:r>
              <a:rPr lang="en-US" dirty="0"/>
              <a:t>Temperature profile</a:t>
            </a:r>
          </a:p>
          <a:p>
            <a:pPr lvl="1"/>
            <a:r>
              <a:rPr lang="en-US" dirty="0" smtClean="0"/>
              <a:t>Interfering </a:t>
            </a:r>
            <a:r>
              <a:rPr lang="en-US" dirty="0"/>
              <a:t>species</a:t>
            </a:r>
          </a:p>
          <a:p>
            <a:pPr lvl="1"/>
            <a:r>
              <a:rPr lang="en-US" dirty="0"/>
              <a:t>Fitted parameters (slope, shift…)</a:t>
            </a:r>
          </a:p>
          <a:p>
            <a:endParaRPr lang="en-US" dirty="0"/>
          </a:p>
          <a:p>
            <a:r>
              <a:rPr lang="en-US" dirty="0" smtClean="0"/>
              <a:t>Surely not fitted:</a:t>
            </a:r>
            <a:endParaRPr lang="en-US" dirty="0"/>
          </a:p>
          <a:p>
            <a:pPr lvl="1"/>
            <a:r>
              <a:rPr lang="en-US" dirty="0"/>
              <a:t>Retrieved gas absorption line(s) </a:t>
            </a:r>
            <a:r>
              <a:rPr lang="en-US" i="1" dirty="0"/>
              <a:t>intensity</a:t>
            </a:r>
            <a:endParaRPr lang="en-US" dirty="0"/>
          </a:p>
          <a:p>
            <a:pPr lvl="1"/>
            <a:r>
              <a:rPr lang="en-US" dirty="0"/>
              <a:t>Retrieved gas absorption line(s) </a:t>
            </a:r>
            <a:r>
              <a:rPr lang="en-US" i="1" dirty="0"/>
              <a:t>air broadened line half-</a:t>
            </a:r>
            <a:r>
              <a:rPr lang="en-US" i="1" dirty="0" smtClean="0"/>
              <a:t>width</a:t>
            </a:r>
          </a:p>
          <a:p>
            <a:pPr lvl="1"/>
            <a:r>
              <a:rPr lang="en-US" dirty="0"/>
              <a:t>Solar </a:t>
            </a:r>
            <a:r>
              <a:rPr lang="en-US" dirty="0" smtClean="0"/>
              <a:t>pointing</a:t>
            </a:r>
          </a:p>
          <a:p>
            <a:pPr lvl="1"/>
            <a:r>
              <a:rPr lang="en-US" dirty="0"/>
              <a:t>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2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00714"/>
            <a:ext cx="8229600" cy="2955636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/>
          </a:p>
          <a:p>
            <a:pPr marL="514350" indent="-514350">
              <a:buFont typeface="+mj-lt"/>
              <a:buAutoNum type="alphaLcPeriod"/>
            </a:pPr>
            <a:r>
              <a:rPr lang="en-US" sz="1600" dirty="0" smtClean="0"/>
              <a:t>invite </a:t>
            </a:r>
            <a:r>
              <a:rPr lang="en-US" sz="1600" dirty="0"/>
              <a:t>6-10 IRWG members, quite flexible here, but targeting an attendee from each group or region so that it is small enough to function as a hands on workshop, invitees would be contributing to the final products</a:t>
            </a:r>
            <a:r>
              <a:rPr lang="en-US" sz="1600" dirty="0" smtClean="0"/>
              <a:t>,</a:t>
            </a:r>
            <a:endParaRPr lang="en-US" sz="1600" dirty="0"/>
          </a:p>
          <a:p>
            <a:pPr marL="514350" indent="-514350">
              <a:buFont typeface="+mj-lt"/>
              <a:buAutoNum type="alphaLcPeriod"/>
            </a:pPr>
            <a:r>
              <a:rPr lang="en-US" sz="1600" dirty="0" smtClean="0"/>
              <a:t>build </a:t>
            </a:r>
            <a:r>
              <a:rPr lang="en-US" sz="1600" dirty="0"/>
              <a:t>a core critical group who are very familiar with the standard processing methods and tools thus helping to create the homogeneous product we've promised to deliver</a:t>
            </a:r>
            <a:r>
              <a:rPr lang="en-US" sz="1600" dirty="0" smtClean="0"/>
              <a:t>,</a:t>
            </a:r>
            <a:r>
              <a:rPr lang="en-US" sz="1600" dirty="0"/>
              <a:t> 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600" dirty="0" smtClean="0"/>
              <a:t>complete </a:t>
            </a:r>
            <a:r>
              <a:rPr lang="en-US" sz="1600" dirty="0"/>
              <a:t>and then implement the tools back at their home institute for testing, verification and operational use</a:t>
            </a:r>
            <a:r>
              <a:rPr lang="en-US" sz="1600" dirty="0" smtClean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1600" dirty="0" smtClean="0"/>
              <a:t>the </a:t>
            </a:r>
            <a:r>
              <a:rPr lang="en-US" sz="1600" dirty="0"/>
              <a:t>codes and documentation would be available to all IRWG/NORS members at the IRWG web site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87520"/>
            <a:ext cx="8229600" cy="230832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We believe that if we as a group use largely the same codes, development / maintenance effort is reduced.  Also if we pool development resources from many groups core expertise will consequently be distributed widely amongst the IRWG, ultimately yielding more homogeneous data.</a:t>
            </a:r>
          </a:p>
          <a:p>
            <a:endParaRPr lang="en-US" sz="1600" dirty="0" smtClean="0"/>
          </a:p>
          <a:p>
            <a:r>
              <a:rPr lang="en-US" sz="1600" dirty="0" smtClean="0"/>
              <a:t>We've discussed this with several others in the group and we propose a workshop to focus on and finalize the tools to thoroughly perform the task of moving from retrievals through the error analysis to the GEOMS </a:t>
            </a:r>
            <a:r>
              <a:rPr lang="en-US" sz="1600" dirty="0" err="1" smtClean="0"/>
              <a:t>hdf</a:t>
            </a:r>
            <a:r>
              <a:rPr lang="en-US" sz="1600" dirty="0" smtClean="0"/>
              <a:t> files.  Specifically we would:</a:t>
            </a:r>
          </a:p>
          <a:p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255820" y="384846"/>
            <a:ext cx="2467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Why are we here?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55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49474"/>
            <a:ext cx="8229600" cy="4636226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2000" dirty="0"/>
          </a:p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000" dirty="0" smtClean="0"/>
              <a:t>a </a:t>
            </a:r>
            <a:r>
              <a:rPr lang="en-US" sz="2000" dirty="0"/>
              <a:t>core </a:t>
            </a:r>
            <a:r>
              <a:rPr lang="en-US" sz="2000" dirty="0" smtClean="0"/>
              <a:t>group </a:t>
            </a:r>
            <a:r>
              <a:rPr lang="en-US" sz="2000" dirty="0"/>
              <a:t>who are very familiar with </a:t>
            </a:r>
            <a:r>
              <a:rPr lang="en-US" sz="2000" dirty="0" smtClean="0"/>
              <a:t>a standard </a:t>
            </a:r>
            <a:r>
              <a:rPr lang="en-US" sz="2000" dirty="0"/>
              <a:t>processing </a:t>
            </a:r>
            <a:r>
              <a:rPr lang="en-US" sz="2000" dirty="0" smtClean="0"/>
              <a:t>method, </a:t>
            </a:r>
            <a:r>
              <a:rPr lang="en-US" sz="2000" dirty="0" smtClean="0"/>
              <a:t>issues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smtClean="0"/>
              <a:t>tools,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000" dirty="0"/>
              <a:t>a</a:t>
            </a:r>
            <a:r>
              <a:rPr lang="en-US" sz="2000" dirty="0" smtClean="0"/>
              <a:t> deeper understanding of error issues and limitations</a:t>
            </a:r>
            <a:r>
              <a:rPr lang="en-US" sz="2000" dirty="0" smtClean="0"/>
              <a:t>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000" dirty="0"/>
              <a:t>f</a:t>
            </a:r>
            <a:r>
              <a:rPr lang="en-US" sz="2000" dirty="0" smtClean="0"/>
              <a:t>urther implementation of a general set </a:t>
            </a:r>
            <a:r>
              <a:rPr lang="en-US" sz="2000" dirty="0"/>
              <a:t>of tools and documentation  </a:t>
            </a:r>
            <a:r>
              <a:rPr lang="en-US" sz="2000" dirty="0" smtClean="0"/>
              <a:t>required to produce reasonable error estimates and create the IRWG HDF data</a:t>
            </a:r>
            <a:r>
              <a:rPr lang="en-US" sz="2000" dirty="0"/>
              <a:t> </a:t>
            </a:r>
            <a:r>
              <a:rPr lang="en-US" sz="2000" dirty="0" smtClean="0"/>
              <a:t>that would be </a:t>
            </a:r>
            <a:r>
              <a:rPr lang="en-US" sz="2000" dirty="0" smtClean="0"/>
              <a:t>available </a:t>
            </a:r>
            <a:r>
              <a:rPr lang="en-US" sz="2000" dirty="0"/>
              <a:t>to all IRWG/NORS members at the IRWG web site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000" dirty="0" smtClean="0"/>
              <a:t>agreement on and a path toward ‘completing’ these tools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eriod"/>
            </a:pPr>
            <a:r>
              <a:rPr lang="en-US" sz="2000" dirty="0"/>
              <a:t>p</a:t>
            </a:r>
            <a:r>
              <a:rPr lang="en-US" sz="2000" dirty="0" smtClean="0"/>
              <a:t>lans to implement these methods back </a:t>
            </a:r>
            <a:r>
              <a:rPr lang="en-US" sz="2000" dirty="0"/>
              <a:t>at their home institute for testing, verification and operational use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784428" y="384846"/>
            <a:ext cx="3524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t the end of the meeting?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834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Meeting Outline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110"/>
            <a:ext cx="8229600" cy="4550563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smtClean="0"/>
              <a:t>Review:</a:t>
            </a:r>
          </a:p>
          <a:p>
            <a:pPr lvl="1" indent="-342900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Components </a:t>
            </a:r>
            <a:r>
              <a:rPr lang="en-US" sz="2400" dirty="0"/>
              <a:t>of the IRWG standard error </a:t>
            </a:r>
            <a:r>
              <a:rPr lang="en-US" sz="2400" dirty="0" smtClean="0"/>
              <a:t>budget</a:t>
            </a:r>
            <a:endParaRPr lang="en-US" sz="2400" dirty="0"/>
          </a:p>
          <a:p>
            <a:pPr lvl="1" indent="-342900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Retrieval to HDF / batch processing / idlhdfcr8.</a:t>
            </a:r>
            <a:r>
              <a:rPr lang="en-US" sz="2400" dirty="0" smtClean="0"/>
              <a:t>pro</a:t>
            </a:r>
            <a:endParaRPr lang="en-US" sz="2400" dirty="0"/>
          </a:p>
          <a:p>
            <a:pPr lvl="1" indent="-342900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Error calculation </a:t>
            </a:r>
            <a:r>
              <a:rPr lang="en-US" sz="2400" dirty="0" smtClean="0"/>
              <a:t>programs</a:t>
            </a:r>
            <a:endParaRPr lang="en-US" sz="2400" dirty="0"/>
          </a:p>
          <a:p>
            <a:pPr lvl="1" indent="-342900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Sfit4 features for error </a:t>
            </a:r>
            <a:r>
              <a:rPr lang="en-US" sz="2400" dirty="0" smtClean="0"/>
              <a:t>calculations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smtClean="0"/>
              <a:t>Implement </a:t>
            </a:r>
            <a:r>
              <a:rPr lang="en-US" sz="2800" i="1" dirty="0" smtClean="0"/>
              <a:t>(in existing state)</a:t>
            </a:r>
            <a:r>
              <a:rPr lang="en-US" sz="2800" dirty="0" smtClean="0"/>
              <a:t>: </a:t>
            </a:r>
          </a:p>
          <a:p>
            <a:pPr marL="914400" lvl="1" indent="-514350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sfit4 ver. B3.999 + </a:t>
            </a:r>
            <a:r>
              <a:rPr lang="en-US" sz="2400" dirty="0" err="1" smtClean="0"/>
              <a:t>testcases</a:t>
            </a:r>
            <a:endParaRPr lang="en-US" sz="2400" dirty="0" smtClean="0"/>
          </a:p>
          <a:p>
            <a:pPr marL="914400" lvl="1" indent="-514350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Batch codes including spectra preparation codes</a:t>
            </a:r>
          </a:p>
          <a:p>
            <a:pPr marL="914400" lvl="1" indent="-514350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error analysis codes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smtClean="0"/>
              <a:t>Define immediate next steps</a:t>
            </a:r>
          </a:p>
          <a:p>
            <a:pPr marL="914400" lvl="1" indent="-514350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For sfit4, batching, error codes</a:t>
            </a:r>
          </a:p>
          <a:p>
            <a:pPr marL="914400" lvl="1" indent="-514350">
              <a:lnSpc>
                <a:spcPct val="120000"/>
              </a:lnSpc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9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1. Components </a:t>
            </a:r>
            <a:r>
              <a:rPr lang="en-US" sz="2800" dirty="0"/>
              <a:t>of the IRWG standard error </a:t>
            </a:r>
            <a:r>
              <a:rPr lang="en-US" sz="2800" dirty="0" smtClean="0"/>
              <a:t>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1195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Random:</a:t>
            </a:r>
          </a:p>
          <a:p>
            <a:pPr lvl="1"/>
            <a:r>
              <a:rPr lang="en-US" dirty="0"/>
              <a:t>Modulation amplitude</a:t>
            </a:r>
          </a:p>
          <a:p>
            <a:pPr lvl="1"/>
            <a:r>
              <a:rPr lang="en-US" dirty="0"/>
              <a:t>Modulation phase</a:t>
            </a:r>
          </a:p>
          <a:p>
            <a:pPr lvl="1"/>
            <a:r>
              <a:rPr lang="en-US" dirty="0"/>
              <a:t>Measurement noise</a:t>
            </a:r>
          </a:p>
          <a:p>
            <a:pPr lvl="1"/>
            <a:r>
              <a:rPr lang="en-US" dirty="0"/>
              <a:t>Temperature profile</a:t>
            </a:r>
          </a:p>
          <a:p>
            <a:pPr lvl="1"/>
            <a:r>
              <a:rPr lang="en-US" dirty="0"/>
              <a:t>Solar pointing</a:t>
            </a:r>
          </a:p>
          <a:p>
            <a:pPr lvl="1"/>
            <a:r>
              <a:rPr lang="en-US" i="1" dirty="0" smtClean="0"/>
              <a:t>Interfering species</a:t>
            </a:r>
          </a:p>
          <a:p>
            <a:pPr lvl="1"/>
            <a:r>
              <a:rPr lang="en-US" i="1" dirty="0" smtClean="0"/>
              <a:t>Fitted parameters (slope, shift…)</a:t>
            </a:r>
          </a:p>
          <a:p>
            <a:endParaRPr lang="en-US" dirty="0"/>
          </a:p>
          <a:p>
            <a:r>
              <a:rPr lang="en-US" dirty="0"/>
              <a:t>Systematic:</a:t>
            </a:r>
          </a:p>
          <a:p>
            <a:pPr lvl="1"/>
            <a:r>
              <a:rPr lang="en-US" dirty="0"/>
              <a:t>Retrieved gas absorption line(s) </a:t>
            </a:r>
            <a:r>
              <a:rPr lang="en-US" i="1" dirty="0"/>
              <a:t>intensity</a:t>
            </a:r>
            <a:endParaRPr lang="en-US" dirty="0"/>
          </a:p>
          <a:p>
            <a:pPr lvl="1"/>
            <a:r>
              <a:rPr lang="en-US" dirty="0"/>
              <a:t>Retrieved gas absorption line(s) </a:t>
            </a:r>
            <a:r>
              <a:rPr lang="en-US" i="1" dirty="0"/>
              <a:t>air broadened line half-width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0019" y="1426898"/>
            <a:ext cx="76202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8000"/>
                </a:solidFill>
              </a:rPr>
              <a:t>Its critical for homogeneity of the IRWG wide archive that there is agreement on the components and how they are calculated.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27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5778"/>
            <a:ext cx="8229600" cy="47869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During this meeting we will: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6585"/>
            <a:ext cx="8229600" cy="4075722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</a:pPr>
            <a:r>
              <a:rPr lang="en-US" dirty="0" smtClean="0"/>
              <a:t>Create </a:t>
            </a:r>
            <a:r>
              <a:rPr lang="en-US" dirty="0"/>
              <a:t>a broad list of possible error sources</a:t>
            </a:r>
            <a:endParaRPr lang="en-US" sz="3600" dirty="0"/>
          </a:p>
          <a:p>
            <a:pPr lvl="0">
              <a:lnSpc>
                <a:spcPct val="120000"/>
              </a:lnSpc>
            </a:pPr>
            <a:r>
              <a:rPr lang="en-US" dirty="0"/>
              <a:t>Categorize them into:</a:t>
            </a:r>
            <a:endParaRPr lang="en-US" sz="3600" dirty="0"/>
          </a:p>
          <a:p>
            <a:pPr lvl="1">
              <a:lnSpc>
                <a:spcPct val="120000"/>
              </a:lnSpc>
            </a:pPr>
            <a:r>
              <a:rPr lang="en-US" dirty="0"/>
              <a:t>those that we can reliably calculate</a:t>
            </a:r>
            <a:endParaRPr lang="en-US" sz="3200" dirty="0"/>
          </a:p>
          <a:p>
            <a:pPr lvl="1">
              <a:lnSpc>
                <a:spcPct val="120000"/>
              </a:lnSpc>
            </a:pPr>
            <a:r>
              <a:rPr lang="en-US" dirty="0"/>
              <a:t>those that contribute negligibly</a:t>
            </a:r>
            <a:endParaRPr lang="en-US" sz="3200" dirty="0"/>
          </a:p>
          <a:p>
            <a:pPr lvl="1">
              <a:lnSpc>
                <a:spcPct val="120000"/>
              </a:lnSpc>
            </a:pPr>
            <a:r>
              <a:rPr lang="en-US" dirty="0"/>
              <a:t>those that yet need to be included</a:t>
            </a:r>
            <a:endParaRPr lang="en-US" sz="3200" dirty="0"/>
          </a:p>
          <a:p>
            <a:pPr lvl="0">
              <a:lnSpc>
                <a:spcPct val="120000"/>
              </a:lnSpc>
            </a:pPr>
            <a:r>
              <a:rPr lang="en-US" dirty="0"/>
              <a:t>Define how to calculate those we include so each group does them equivalently.</a:t>
            </a:r>
            <a:endParaRPr lang="en-US" sz="3600" dirty="0"/>
          </a:p>
          <a:p>
            <a:pPr lvl="0">
              <a:lnSpc>
                <a:spcPct val="120000"/>
              </a:lnSpc>
            </a:pPr>
            <a:r>
              <a:rPr lang="en-US" dirty="0"/>
              <a:t>Attempt to better define Systematic &amp; Random – is this the best way to describe errors?</a:t>
            </a:r>
            <a:endParaRPr lang="en-US" sz="3600" dirty="0"/>
          </a:p>
          <a:p>
            <a:pPr lvl="0">
              <a:lnSpc>
                <a:spcPct val="120000"/>
              </a:lnSpc>
            </a:pPr>
            <a:r>
              <a:rPr lang="en-US" dirty="0"/>
              <a:t>Are some components in both?</a:t>
            </a:r>
            <a:endParaRPr lang="en-US" sz="3600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1.1 Components of the IRWG standard error budget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2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2. Retrieval to HDF / batch processing / idlhdfcr8.pro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83176"/>
            <a:ext cx="8229600" cy="328080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3600" dirty="0"/>
          </a:p>
          <a:p>
            <a:pPr lvl="0">
              <a:lnSpc>
                <a:spcPct val="120000"/>
              </a:lnSpc>
            </a:pPr>
            <a:r>
              <a:rPr lang="en-US" dirty="0" smtClean="0"/>
              <a:t>Review </a:t>
            </a:r>
            <a:r>
              <a:rPr lang="en-US" dirty="0"/>
              <a:t>existing </a:t>
            </a:r>
            <a:r>
              <a:rPr lang="en-US" dirty="0" err="1"/>
              <a:t>dataflows</a:t>
            </a:r>
            <a:endParaRPr lang="en-US" sz="3600" dirty="0"/>
          </a:p>
          <a:p>
            <a:pPr lvl="1">
              <a:lnSpc>
                <a:spcPct val="120000"/>
              </a:lnSpc>
            </a:pPr>
            <a:r>
              <a:rPr lang="en-US" dirty="0"/>
              <a:t>Gather retrieval outputs</a:t>
            </a:r>
            <a:endParaRPr lang="en-US" sz="3200" dirty="0"/>
          </a:p>
          <a:p>
            <a:pPr lvl="1">
              <a:lnSpc>
                <a:spcPct val="120000"/>
              </a:lnSpc>
            </a:pPr>
            <a:r>
              <a:rPr lang="en-US" dirty="0"/>
              <a:t>Perform error calculations</a:t>
            </a:r>
            <a:endParaRPr lang="en-US" sz="3200" dirty="0"/>
          </a:p>
          <a:p>
            <a:pPr lvl="1">
              <a:lnSpc>
                <a:spcPct val="120000"/>
              </a:lnSpc>
            </a:pPr>
            <a:r>
              <a:rPr lang="en-US" dirty="0"/>
              <a:t>Produce idlhdfcr8.pro inputs or similar</a:t>
            </a:r>
            <a:endParaRPr lang="en-US" sz="3200" dirty="0"/>
          </a:p>
          <a:p>
            <a:pPr lvl="0">
              <a:lnSpc>
                <a:spcPct val="120000"/>
              </a:lnSpc>
            </a:pPr>
            <a:r>
              <a:rPr lang="en-US" dirty="0"/>
              <a:t>Define a dataflow any group can use</a:t>
            </a:r>
            <a:endParaRPr lang="en-US" sz="3600" dirty="0"/>
          </a:p>
          <a:p>
            <a:pPr lvl="0">
              <a:lnSpc>
                <a:spcPct val="120000"/>
              </a:lnSpc>
            </a:pPr>
            <a:r>
              <a:rPr lang="en-US" dirty="0"/>
              <a:t>Is idlhdfcr8.pro adequate?</a:t>
            </a:r>
            <a:endParaRPr lang="en-US" sz="3600" dirty="0"/>
          </a:p>
          <a:p>
            <a:pPr lvl="0">
              <a:lnSpc>
                <a:spcPct val="120000"/>
              </a:lnSpc>
            </a:pPr>
            <a:r>
              <a:rPr lang="en-US" dirty="0"/>
              <a:t>Attempt to implement skeleton batching</a:t>
            </a:r>
            <a:endParaRPr lang="en-US" sz="3600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0378" y="1458521"/>
            <a:ext cx="77498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While not critical to the IRWG archive in practice it would be efficient for a default standard batch dataflow.  </a:t>
            </a:r>
          </a:p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378" y="2346204"/>
            <a:ext cx="3671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During this meeting we will: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20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3. Error calculation </a:t>
            </a:r>
            <a:r>
              <a:rPr lang="en-US" sz="2800" dirty="0" smtClean="0"/>
              <a:t>programs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1460"/>
            <a:ext cx="8229600" cy="299898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Review existing procedures implemented by groups</a:t>
            </a:r>
          </a:p>
          <a:p>
            <a:r>
              <a:rPr lang="en-US" sz="2800" dirty="0" smtClean="0"/>
              <a:t>Define features of an ‘ideal’ method</a:t>
            </a:r>
          </a:p>
          <a:p>
            <a:r>
              <a:rPr lang="en-US" sz="2800" dirty="0" smtClean="0"/>
              <a:t>Some mix of EEO and ST (see </a:t>
            </a:r>
            <a:r>
              <a:rPr lang="en-US" sz="2800" dirty="0" err="1" smtClean="0"/>
              <a:t>Hase</a:t>
            </a:r>
            <a:r>
              <a:rPr lang="en-US" sz="2800" dirty="0" smtClean="0"/>
              <a:t> </a:t>
            </a:r>
            <a:r>
              <a:rPr lang="fr-FR" sz="2800" dirty="0" smtClean="0"/>
              <a:t>’</a:t>
            </a:r>
            <a:r>
              <a:rPr lang="en-US" sz="2800" dirty="0" smtClean="0"/>
              <a:t>05)?</a:t>
            </a:r>
          </a:p>
          <a:p>
            <a:r>
              <a:rPr lang="en-US" sz="2800" dirty="0" smtClean="0"/>
              <a:t>Maintain provision for expanding to new error calculations given (especially) item 1 above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1894"/>
            <a:ext cx="8229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Groups have implemented different codes to calculate the error component for the subset of defined errors that they do.  Given </a:t>
            </a:r>
            <a:r>
              <a:rPr lang="en-US" dirty="0" smtClean="0">
                <a:solidFill>
                  <a:srgbClr val="008000"/>
                </a:solidFill>
              </a:rPr>
              <a:t>items </a:t>
            </a:r>
            <a:r>
              <a:rPr lang="en-US" dirty="0">
                <a:solidFill>
                  <a:srgbClr val="008000"/>
                </a:solidFill>
              </a:rPr>
              <a:t>2 above &amp; 4 below </a:t>
            </a:r>
            <a:r>
              <a:rPr lang="en-US" dirty="0" smtClean="0">
                <a:solidFill>
                  <a:srgbClr val="008000"/>
                </a:solidFill>
              </a:rPr>
              <a:t>how will this </a:t>
            </a:r>
            <a:r>
              <a:rPr lang="en-US" dirty="0">
                <a:solidFill>
                  <a:srgbClr val="008000"/>
                </a:solidFill>
              </a:rPr>
              <a:t>be streamlined?</a:t>
            </a:r>
          </a:p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22223"/>
            <a:ext cx="3671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During this meeting we will: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Jan/28/2013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IRWG/NORS Error Analysis Workshop, NCAR,  January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75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4. Sfit4 features for error </a:t>
            </a:r>
            <a:r>
              <a:rPr lang="en-US" sz="2800" dirty="0" smtClean="0"/>
              <a:t>calculations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8816"/>
            <a:ext cx="8229600" cy="3479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lvl="0">
              <a:lnSpc>
                <a:spcPct val="120000"/>
              </a:lnSpc>
            </a:pPr>
            <a:r>
              <a:rPr lang="en-US" dirty="0" smtClean="0"/>
              <a:t>Discuss built in options for calculation of several K</a:t>
            </a:r>
            <a:r>
              <a:rPr lang="en-US" baseline="-25000" dirty="0" smtClean="0"/>
              <a:t>b</a:t>
            </a:r>
            <a:endParaRPr lang="en-US" dirty="0" smtClean="0"/>
          </a:p>
          <a:p>
            <a:pPr lvl="0">
              <a:lnSpc>
                <a:spcPct val="120000"/>
              </a:lnSpc>
            </a:pPr>
            <a:r>
              <a:rPr lang="en-US" dirty="0" smtClean="0"/>
              <a:t>Discuss new outputs specifically for the </a:t>
            </a:r>
            <a:r>
              <a:rPr lang="en-US" dirty="0" err="1" smtClean="0"/>
              <a:t>hdf</a:t>
            </a:r>
            <a:r>
              <a:rPr lang="en-US" dirty="0" smtClean="0"/>
              <a:t> input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dirty="0" smtClean="0"/>
              <a:t>Review </a:t>
            </a:r>
            <a:r>
              <a:rPr lang="en-US" dirty="0"/>
              <a:t>new general features of sfit4 (inputs, outputs etc.)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Review </a:t>
            </a:r>
            <a:r>
              <a:rPr lang="en-US" dirty="0"/>
              <a:t>error &amp; </a:t>
            </a:r>
            <a:r>
              <a:rPr lang="en-US" dirty="0" err="1"/>
              <a:t>hdf</a:t>
            </a:r>
            <a:r>
              <a:rPr lang="en-US" dirty="0"/>
              <a:t> specific features of sfit4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Aid </a:t>
            </a:r>
            <a:r>
              <a:rPr lang="en-US" dirty="0"/>
              <a:t>attendees in implementing sfit4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97983"/>
            <a:ext cx="3671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During this meeting we will: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135" y="1454817"/>
            <a:ext cx="8069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Some hooks for perturbations have been employed in sfit2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In conjunction with item 3 above what is the efficient use of  built in K</a:t>
            </a:r>
            <a:r>
              <a:rPr lang="en-US" baseline="-25000" dirty="0" smtClean="0">
                <a:solidFill>
                  <a:srgbClr val="008000"/>
                </a:solidFill>
              </a:rPr>
              <a:t>b</a:t>
            </a:r>
            <a:r>
              <a:rPr lang="en-US" dirty="0" smtClean="0">
                <a:solidFill>
                  <a:srgbClr val="008000"/>
                </a:solidFill>
              </a:rPr>
              <a:t> calculations </a:t>
            </a:r>
            <a:r>
              <a:rPr lang="en-US" dirty="0" err="1" smtClean="0">
                <a:solidFill>
                  <a:srgbClr val="008000"/>
                </a:solidFill>
              </a:rPr>
              <a:t>vs</a:t>
            </a:r>
            <a:r>
              <a:rPr lang="en-US" dirty="0" smtClean="0">
                <a:solidFill>
                  <a:srgbClr val="008000"/>
                </a:solidFill>
              </a:rPr>
              <a:t> repeated calls.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Jan/28/2013</a:t>
            </a: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753E2A"/>
                </a:solidFill>
              </a:rPr>
              <a:t>IRWG/NORS Error Analysis Workshop, NCAR,  January 2013</a:t>
            </a:r>
            <a:endParaRPr lang="en-US" i="1" dirty="0">
              <a:solidFill>
                <a:srgbClr val="753E2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BE58-2EA3-B649-BE12-A7313F692E24}" type="slidenum">
              <a:rPr lang="en-US" i="1" smtClean="0">
                <a:solidFill>
                  <a:srgbClr val="753E2A"/>
                </a:solidFill>
              </a:rPr>
              <a:t>9</a:t>
            </a:fld>
            <a:endParaRPr lang="en-US" i="1" dirty="0">
              <a:solidFill>
                <a:srgbClr val="753E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32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1133</Words>
  <Application>Microsoft Macintosh PowerPoint</Application>
  <PresentationFormat>On-screen Show (4:3)</PresentationFormat>
  <Paragraphs>158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IRWG / NORS Error Analysis Workshop</vt:lpstr>
      <vt:lpstr>PowerPoint Presentation</vt:lpstr>
      <vt:lpstr>PowerPoint Presentation</vt:lpstr>
      <vt:lpstr>Meeting Outline</vt:lpstr>
      <vt:lpstr>1. Components of the IRWG standard error budget</vt:lpstr>
      <vt:lpstr>During this meeting we will:</vt:lpstr>
      <vt:lpstr>2. Retrieval to HDF / batch processing / idlhdfcr8.pro</vt:lpstr>
      <vt:lpstr>3. Error calculation programs</vt:lpstr>
      <vt:lpstr>4. Sfit4 features for error calculations</vt:lpstr>
      <vt:lpstr>Error in state due to uncertainty in parameter</vt:lpstr>
      <vt:lpstr>Possible Components Already in K</vt:lpstr>
      <vt:lpstr>PowerPoint Presentation</vt:lpstr>
    </vt:vector>
  </TitlesOfParts>
  <Company>NCAR/ACD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Hannigan</dc:creator>
  <cp:lastModifiedBy>James Hannigan</cp:lastModifiedBy>
  <cp:revision>26</cp:revision>
  <dcterms:created xsi:type="dcterms:W3CDTF">2013-01-24T20:06:52Z</dcterms:created>
  <dcterms:modified xsi:type="dcterms:W3CDTF">2013-01-27T23:08:48Z</dcterms:modified>
</cp:coreProperties>
</file>