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86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DA25-B900-451D-9A1E-17BFE0E942B9}" type="datetimeFigureOut">
              <a:rPr lang="en-CA" smtClean="0"/>
              <a:t>Feb/01/2013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0CD14-920C-456A-B049-AE9664F3AD78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2" name="Groupe 481"/>
          <p:cNvGrpSpPr/>
          <p:nvPr/>
        </p:nvGrpSpPr>
        <p:grpSpPr>
          <a:xfrm>
            <a:off x="-24185" y="0"/>
            <a:ext cx="9234342" cy="6858000"/>
            <a:chOff x="-24185" y="0"/>
            <a:chExt cx="9234342" cy="6858000"/>
          </a:xfrm>
        </p:grpSpPr>
        <p:sp>
          <p:nvSpPr>
            <p:cNvPr id="4" name="ZoneTexte 3"/>
            <p:cNvSpPr txBox="1"/>
            <p:nvPr/>
          </p:nvSpPr>
          <p:spPr>
            <a:xfrm>
              <a:off x="-24185" y="459829"/>
              <a:ext cx="1412503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b="1" dirty="0" smtClean="0"/>
                <a:t>SITE/DAY</a:t>
              </a:r>
            </a:p>
            <a:p>
              <a:r>
                <a:rPr lang="en-CA" sz="1200" dirty="0" smtClean="0"/>
                <a:t>Spectra (</a:t>
              </a:r>
              <a:r>
                <a:rPr lang="en-CA" sz="1200" dirty="0" smtClean="0">
                  <a:solidFill>
                    <a:schemeClr val="accent2"/>
                  </a:solidFill>
                </a:rPr>
                <a:t>Filter data</a:t>
              </a:r>
              <a:r>
                <a:rPr lang="en-CA" sz="1200" dirty="0" smtClean="0"/>
                <a:t>)</a:t>
              </a:r>
            </a:p>
            <a:p>
              <a:r>
                <a:rPr lang="en-CA" sz="1200" dirty="0" smtClean="0"/>
                <a:t>Housekeeping</a:t>
              </a:r>
            </a:p>
            <a:p>
              <a:r>
                <a:rPr lang="en-CA" sz="1200" dirty="0" smtClean="0"/>
                <a:t>water1</a:t>
              </a:r>
            </a:p>
            <a:p>
              <a:r>
                <a:rPr lang="en-CA" sz="1200" dirty="0" smtClean="0"/>
                <a:t>water2</a:t>
              </a:r>
            </a:p>
            <a:p>
              <a:r>
                <a:rPr lang="en-CA" sz="1200" dirty="0" smtClean="0"/>
                <a:t>New </a:t>
              </a:r>
              <a:r>
                <a:rPr lang="en-CA" sz="1200" dirty="0" err="1" smtClean="0"/>
                <a:t>vmr</a:t>
              </a:r>
              <a:endParaRPr lang="en-CA" sz="1200" dirty="0" smtClean="0"/>
            </a:p>
            <a:p>
              <a:r>
                <a:rPr lang="en-CA" sz="1200" dirty="0" smtClean="0"/>
                <a:t>ZPT</a:t>
              </a: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4701981" y="559713"/>
              <a:ext cx="518091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smtClean="0"/>
                <a:t>SFIT4</a:t>
              </a:r>
              <a:endParaRPr lang="en-CA" sz="1200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5220072" y="447055"/>
              <a:ext cx="158417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i="1" dirty="0" smtClean="0">
                  <a:solidFill>
                    <a:schemeClr val="accent2"/>
                  </a:solidFill>
                </a:rPr>
                <a:t>Retrievals filter</a:t>
              </a:r>
            </a:p>
            <a:p>
              <a:r>
                <a:rPr lang="en-CA" sz="1200" i="1" dirty="0" smtClean="0">
                  <a:solidFill>
                    <a:schemeClr val="accent2"/>
                  </a:solidFill>
                </a:rPr>
                <a:t>(Convergence criteria)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6751937" y="559713"/>
              <a:ext cx="772391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smtClean="0"/>
                <a:t>Error calc</a:t>
              </a:r>
              <a:endParaRPr lang="en-CA" sz="12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7577048" y="559713"/>
              <a:ext cx="811376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CA" sz="1200" i="1" dirty="0" smtClean="0">
                  <a:solidFill>
                    <a:schemeClr val="accent2"/>
                  </a:solidFill>
                </a:rPr>
                <a:t>Final filter</a:t>
              </a:r>
              <a:endParaRPr lang="en-CA" sz="1200" i="1" dirty="0">
                <a:solidFill>
                  <a:schemeClr val="accent2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8446524" y="559713"/>
              <a:ext cx="445956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smtClean="0"/>
                <a:t>HDF</a:t>
              </a:r>
              <a:endParaRPr lang="en-CA" sz="1200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2627784" y="620688"/>
              <a:ext cx="834267" cy="27699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smtClean="0"/>
                <a:t>Parse data</a:t>
              </a:r>
              <a:endParaRPr lang="en-CA" sz="12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2555932" y="1013827"/>
              <a:ext cx="182934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sz="1200" dirty="0" smtClean="0"/>
                <a:t>Spectra metadata :</a:t>
              </a:r>
            </a:p>
            <a:p>
              <a:pPr algn="ctr"/>
              <a:r>
                <a:rPr lang="en-CA" sz="1200" dirty="0" err="1" smtClean="0"/>
                <a:t>Datetime</a:t>
              </a:r>
              <a:r>
                <a:rPr lang="en-CA" sz="1200" dirty="0" smtClean="0"/>
                <a:t>, SNR, FOV, </a:t>
              </a:r>
            </a:p>
            <a:p>
              <a:pPr algn="ctr"/>
              <a:r>
                <a:rPr lang="en-CA" sz="1200" dirty="0" smtClean="0"/>
                <a:t>OPD, SZA, location, radius </a:t>
              </a:r>
            </a:p>
            <a:p>
              <a:pPr algn="ctr"/>
              <a:r>
                <a:rPr lang="en-CA" sz="1200" dirty="0" smtClean="0"/>
                <a:t>of the Earth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271959" y="1196752"/>
              <a:ext cx="1067793" cy="646331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CA" sz="1200" dirty="0" smtClean="0"/>
                <a:t>Parse </a:t>
              </a:r>
            </a:p>
            <a:p>
              <a:pPr algn="ctr"/>
              <a:r>
                <a:rPr lang="en-CA" sz="1200" dirty="0" smtClean="0"/>
                <a:t>Housekeeping</a:t>
              </a:r>
            </a:p>
            <a:p>
              <a:pPr algn="ctr"/>
              <a:r>
                <a:rPr lang="en-CA" sz="1200" dirty="0" smtClean="0"/>
                <a:t>location</a:t>
              </a:r>
              <a:endParaRPr lang="en-CA" sz="1200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4512058" y="3140968"/>
              <a:ext cx="780022" cy="27699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err="1" smtClean="0">
                  <a:solidFill>
                    <a:schemeClr val="tx2"/>
                  </a:solidFill>
                </a:rPr>
                <a:t>Refmaker</a:t>
              </a:r>
              <a:endParaRPr lang="en-CA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2627784" y="2060848"/>
              <a:ext cx="13764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sz="1200" dirty="0" smtClean="0"/>
                <a:t>Ancillary data (RH)</a:t>
              </a:r>
            </a:p>
            <a:p>
              <a:pPr algn="ctr"/>
              <a:r>
                <a:rPr lang="en-CA" sz="1200" dirty="0" err="1" smtClean="0"/>
                <a:t>P</a:t>
              </a:r>
              <a:r>
                <a:rPr lang="en-CA" sz="1200" baseline="-25000" dirty="0" err="1" smtClean="0"/>
                <a:t>surf</a:t>
              </a:r>
              <a:r>
                <a:rPr lang="en-CA" sz="1200" dirty="0" smtClean="0"/>
                <a:t>, </a:t>
              </a:r>
              <a:r>
                <a:rPr lang="en-CA" sz="1200" dirty="0" err="1" smtClean="0"/>
                <a:t>T</a:t>
              </a:r>
              <a:r>
                <a:rPr lang="en-CA" sz="1200" baseline="-25000" dirty="0" err="1" smtClean="0"/>
                <a:t>surf</a:t>
              </a:r>
              <a:endParaRPr lang="en-CA" sz="1200" baseline="-25000" dirty="0">
                <a:solidFill>
                  <a:srgbClr val="00B050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35496" y="5373216"/>
              <a:ext cx="66717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smtClean="0"/>
                <a:t>HITRAN</a:t>
              </a:r>
              <a:endParaRPr lang="en-CA" sz="1200" dirty="0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1763688" y="5373216"/>
              <a:ext cx="476412" cy="27699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err="1" smtClean="0"/>
                <a:t>Hbin</a:t>
              </a:r>
              <a:endParaRPr lang="en-CA" sz="1200" dirty="0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2195736" y="6237312"/>
              <a:ext cx="763222" cy="276999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CA" sz="1200" dirty="0" err="1" smtClean="0"/>
                <a:t>S</a:t>
              </a:r>
              <a:r>
                <a:rPr lang="en-CA" sz="1200" baseline="-25000" dirty="0" err="1" smtClean="0"/>
                <a:t>b</a:t>
              </a:r>
              <a:r>
                <a:rPr lang="en-CA" sz="1200" dirty="0" smtClean="0"/>
                <a:t> maker</a:t>
              </a:r>
              <a:endParaRPr lang="en-CA" sz="12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4283968" y="3645024"/>
              <a:ext cx="11733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smtClean="0">
                  <a:solidFill>
                    <a:srgbClr val="00B050"/>
                  </a:solidFill>
                </a:rPr>
                <a:t>Reference.prf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4404660" y="6525344"/>
              <a:ext cx="11034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err="1" smtClean="0">
                  <a:solidFill>
                    <a:srgbClr val="00B050"/>
                  </a:solidFill>
                </a:rPr>
                <a:t>Station.layer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4499992" y="5301208"/>
              <a:ext cx="8050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err="1" smtClean="0">
                  <a:solidFill>
                    <a:srgbClr val="00B050"/>
                  </a:solidFill>
                </a:rPr>
                <a:t>X_Y.hbin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6721284" y="6093296"/>
              <a:ext cx="875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400" b="1" dirty="0" err="1" smtClean="0">
                  <a:solidFill>
                    <a:schemeClr val="tx2"/>
                  </a:solidFill>
                </a:rPr>
                <a:t>S</a:t>
              </a:r>
              <a:r>
                <a:rPr lang="en-CA" sz="1400" b="1" baseline="-25000" dirty="0" err="1" smtClean="0">
                  <a:solidFill>
                    <a:schemeClr val="tx2"/>
                  </a:solidFill>
                </a:rPr>
                <a:t>bi</a:t>
              </a:r>
              <a:endParaRPr lang="en-CA" sz="1400" b="1" baseline="-25000" dirty="0" smtClean="0">
                <a:solidFill>
                  <a:schemeClr val="tx2"/>
                </a:solidFill>
              </a:endParaRPr>
            </a:p>
            <a:p>
              <a:r>
                <a:rPr lang="en-CA" sz="1400" b="1" dirty="0" err="1" smtClean="0">
                  <a:solidFill>
                    <a:schemeClr val="tx2"/>
                  </a:solidFill>
                </a:rPr>
                <a:t>i</a:t>
              </a:r>
              <a:r>
                <a:rPr lang="en-CA" sz="1400" b="1" dirty="0" smtClean="0">
                  <a:solidFill>
                    <a:schemeClr val="tx2"/>
                  </a:solidFill>
                </a:rPr>
                <a:t> = 0,N</a:t>
              </a:r>
              <a:endParaRPr lang="en-CA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499992" y="4849415"/>
              <a:ext cx="7377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smtClean="0">
                  <a:solidFill>
                    <a:srgbClr val="00B050"/>
                  </a:solidFill>
                </a:rPr>
                <a:t>Sfit4.ctl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6804248" y="1340768"/>
              <a:ext cx="64807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CA" sz="1400" b="1" dirty="0" err="1" smtClean="0">
                  <a:solidFill>
                    <a:schemeClr val="tx2"/>
                  </a:solidFill>
                </a:rPr>
                <a:t>S</a:t>
              </a:r>
              <a:r>
                <a:rPr lang="en-CA" sz="1400" b="1" baseline="-25000" dirty="0" err="1" smtClean="0">
                  <a:solidFill>
                    <a:schemeClr val="tx2"/>
                  </a:solidFill>
                </a:rPr>
                <a:t>m</a:t>
              </a:r>
              <a:endParaRPr lang="en-CA" sz="1400" b="1" baseline="-25000" dirty="0">
                <a:solidFill>
                  <a:schemeClr val="tx2"/>
                </a:solidFill>
              </a:endParaRPr>
            </a:p>
          </p:txBody>
        </p:sp>
        <p:cxnSp>
          <p:nvCxnSpPr>
            <p:cNvPr id="40" name="Connecteur droit avec flèche 39"/>
            <p:cNvCxnSpPr/>
            <p:nvPr/>
          </p:nvCxnSpPr>
          <p:spPr>
            <a:xfrm>
              <a:off x="3635896" y="2492896"/>
              <a:ext cx="1008112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avec flèche 40"/>
            <p:cNvCxnSpPr/>
            <p:nvPr/>
          </p:nvCxnSpPr>
          <p:spPr>
            <a:xfrm>
              <a:off x="3131840" y="908720"/>
              <a:ext cx="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avec flèche 42"/>
            <p:cNvCxnSpPr>
              <a:endCxn id="11" idx="1"/>
            </p:cNvCxnSpPr>
            <p:nvPr/>
          </p:nvCxnSpPr>
          <p:spPr>
            <a:xfrm flipV="1">
              <a:off x="1331640" y="759188"/>
              <a:ext cx="1296144" cy="55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avec flèche 44"/>
            <p:cNvCxnSpPr/>
            <p:nvPr/>
          </p:nvCxnSpPr>
          <p:spPr>
            <a:xfrm>
              <a:off x="611560" y="5517232"/>
              <a:ext cx="108012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avec flèche 46"/>
            <p:cNvCxnSpPr/>
            <p:nvPr/>
          </p:nvCxnSpPr>
          <p:spPr>
            <a:xfrm flipV="1">
              <a:off x="611560" y="3356992"/>
              <a:ext cx="3888432" cy="8640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avec flèche 61"/>
            <p:cNvCxnSpPr/>
            <p:nvPr/>
          </p:nvCxnSpPr>
          <p:spPr>
            <a:xfrm flipV="1">
              <a:off x="1043608" y="3501008"/>
              <a:ext cx="3744416" cy="8640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avec flèche 66"/>
            <p:cNvCxnSpPr/>
            <p:nvPr/>
          </p:nvCxnSpPr>
          <p:spPr>
            <a:xfrm>
              <a:off x="3059832" y="6381328"/>
              <a:ext cx="367240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avec flèche 67"/>
            <p:cNvCxnSpPr>
              <a:endCxn id="26" idx="1"/>
            </p:cNvCxnSpPr>
            <p:nvPr/>
          </p:nvCxnSpPr>
          <p:spPr>
            <a:xfrm>
              <a:off x="2267744" y="5445226"/>
              <a:ext cx="2232248" cy="98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/>
            <p:cNvCxnSpPr/>
            <p:nvPr/>
          </p:nvCxnSpPr>
          <p:spPr>
            <a:xfrm>
              <a:off x="2411760" y="1844824"/>
              <a:ext cx="360040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73"/>
            <p:cNvCxnSpPr/>
            <p:nvPr/>
          </p:nvCxnSpPr>
          <p:spPr>
            <a:xfrm>
              <a:off x="4355976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4499992" y="1700808"/>
              <a:ext cx="72008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CA" sz="1400" dirty="0">
                  <a:solidFill>
                    <a:srgbClr val="00B050"/>
                  </a:solidFill>
                </a:rPr>
                <a:t>T15asc</a:t>
              </a:r>
            </a:p>
          </p:txBody>
        </p:sp>
        <p:grpSp>
          <p:nvGrpSpPr>
            <p:cNvPr id="101" name="Groupe 100"/>
            <p:cNvGrpSpPr/>
            <p:nvPr/>
          </p:nvGrpSpPr>
          <p:grpSpPr>
            <a:xfrm>
              <a:off x="3851920" y="2060848"/>
              <a:ext cx="4176464" cy="3692153"/>
              <a:chOff x="3096542" y="1988840"/>
              <a:chExt cx="4585922" cy="3692153"/>
            </a:xfrm>
          </p:grpSpPr>
          <p:sp>
            <p:nvSpPr>
              <p:cNvPr id="29" name="ZoneTexte 28"/>
              <p:cNvSpPr txBox="1"/>
              <p:nvPr/>
            </p:nvSpPr>
            <p:spPr>
              <a:xfrm>
                <a:off x="5157948" y="2348880"/>
                <a:ext cx="864096" cy="26776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CA" sz="1400" b="1" dirty="0" err="1" smtClean="0">
                    <a:solidFill>
                      <a:schemeClr val="tx2"/>
                    </a:solidFill>
                  </a:rPr>
                  <a:t>K</a:t>
                </a:r>
                <a:r>
                  <a:rPr lang="en-CA" sz="1400" b="1" baseline="-25000" dirty="0" err="1" smtClean="0">
                    <a:solidFill>
                      <a:schemeClr val="tx2"/>
                    </a:solidFill>
                  </a:rPr>
                  <a:t>bi</a:t>
                </a:r>
                <a:endParaRPr lang="en-CA" sz="1400" b="1" baseline="-25000" dirty="0" smtClean="0">
                  <a:solidFill>
                    <a:schemeClr val="tx2"/>
                  </a:solidFill>
                </a:endParaRPr>
              </a:p>
              <a:p>
                <a:endParaRPr lang="en-CA" sz="1400" b="1" dirty="0" smtClean="0">
                  <a:solidFill>
                    <a:schemeClr val="tx2"/>
                  </a:solidFill>
                </a:endParaRPr>
              </a:p>
              <a:p>
                <a:r>
                  <a:rPr lang="en-CA" sz="1400" b="1" dirty="0" err="1" smtClean="0">
                    <a:solidFill>
                      <a:schemeClr val="tx2"/>
                    </a:solidFill>
                  </a:rPr>
                  <a:t>x</a:t>
                </a:r>
                <a:r>
                  <a:rPr lang="en-CA" sz="1400" b="1" baseline="-25000" dirty="0" err="1" smtClean="0">
                    <a:solidFill>
                      <a:schemeClr val="tx2"/>
                    </a:solidFill>
                  </a:rPr>
                  <a:t>b</a:t>
                </a:r>
                <a:endParaRPr lang="en-CA" sz="1400" b="1" baseline="-25000" dirty="0" smtClean="0">
                  <a:solidFill>
                    <a:schemeClr val="tx2"/>
                  </a:solidFill>
                </a:endParaRPr>
              </a:p>
              <a:p>
                <a:endParaRPr lang="en-CA" sz="1400" b="1" dirty="0" smtClean="0">
                  <a:solidFill>
                    <a:schemeClr val="tx2"/>
                  </a:solidFill>
                </a:endParaRPr>
              </a:p>
              <a:p>
                <a:r>
                  <a:rPr lang="en-CA" sz="1400" b="1" dirty="0" err="1" smtClean="0">
                    <a:solidFill>
                      <a:schemeClr val="tx2"/>
                    </a:solidFill>
                  </a:rPr>
                  <a:t>K</a:t>
                </a:r>
                <a:r>
                  <a:rPr lang="en-CA" sz="1400" b="1" baseline="-25000" dirty="0" err="1" smtClean="0">
                    <a:solidFill>
                      <a:schemeClr val="tx2"/>
                    </a:solidFill>
                  </a:rPr>
                  <a:t>x</a:t>
                </a:r>
                <a:endParaRPr lang="en-CA" sz="1400" b="1" baseline="-25000" dirty="0" smtClean="0">
                  <a:solidFill>
                    <a:schemeClr val="tx2"/>
                  </a:solidFill>
                </a:endParaRPr>
              </a:p>
              <a:p>
                <a:endParaRPr lang="en-CA" sz="1400" b="1" dirty="0" smtClean="0">
                  <a:solidFill>
                    <a:schemeClr val="tx2"/>
                  </a:solidFill>
                </a:endParaRPr>
              </a:p>
              <a:p>
                <a:r>
                  <a:rPr lang="en-CA" sz="1400" b="1" dirty="0" smtClean="0">
                    <a:solidFill>
                      <a:schemeClr val="tx2"/>
                    </a:solidFill>
                  </a:rPr>
                  <a:t>S</a:t>
                </a:r>
                <a:r>
                  <a:rPr lang="en-CA" sz="1400" b="1" baseline="-25000" dirty="0" smtClean="0">
                    <a:solidFill>
                      <a:schemeClr val="tx2"/>
                    </a:solidFill>
                  </a:rPr>
                  <a:t>a</a:t>
                </a:r>
              </a:p>
              <a:p>
                <a:endParaRPr lang="en-CA" sz="1400" b="1" dirty="0">
                  <a:solidFill>
                    <a:schemeClr val="tx2"/>
                  </a:solidFill>
                </a:endParaRPr>
              </a:p>
              <a:p>
                <a:endParaRPr lang="en-CA" sz="1400" b="1" dirty="0" smtClean="0">
                  <a:solidFill>
                    <a:schemeClr val="tx2"/>
                  </a:solidFill>
                </a:endParaRPr>
              </a:p>
              <a:p>
                <a:endParaRPr lang="en-CA" sz="1400" b="1" dirty="0" smtClean="0">
                  <a:solidFill>
                    <a:schemeClr val="tx2"/>
                  </a:solidFill>
                </a:endParaRPr>
              </a:p>
              <a:p>
                <a:r>
                  <a:rPr lang="en-CA" sz="1400" b="1" dirty="0" err="1" smtClean="0">
                    <a:solidFill>
                      <a:schemeClr val="tx2"/>
                    </a:solidFill>
                  </a:rPr>
                  <a:t>vmr</a:t>
                </a:r>
                <a:r>
                  <a:rPr lang="en-CA" sz="1400" b="1" dirty="0" smtClean="0">
                    <a:solidFill>
                      <a:schemeClr val="tx2"/>
                    </a:solidFill>
                  </a:rPr>
                  <a:t> </a:t>
                </a:r>
              </a:p>
              <a:p>
                <a:endParaRPr lang="en-CA" sz="14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4" name="ZoneTexte 33"/>
              <p:cNvSpPr txBox="1"/>
              <p:nvPr/>
            </p:nvSpPr>
            <p:spPr>
              <a:xfrm>
                <a:off x="6207005" y="2834352"/>
                <a:ext cx="108012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CA" sz="1400" b="1" dirty="0" smtClean="0">
                    <a:solidFill>
                      <a:schemeClr val="tx2"/>
                    </a:solidFill>
                  </a:rPr>
                  <a:t>S </a:t>
                </a:r>
                <a:r>
                  <a:rPr lang="en-CA" sz="1400" b="1" baseline="-25000" dirty="0" smtClean="0">
                    <a:solidFill>
                      <a:schemeClr val="tx2"/>
                    </a:solidFill>
                  </a:rPr>
                  <a:t>random</a:t>
                </a:r>
              </a:p>
              <a:p>
                <a:endParaRPr lang="en-CA" sz="1400" b="1" dirty="0" smtClean="0">
                  <a:solidFill>
                    <a:schemeClr val="tx2"/>
                  </a:solidFill>
                </a:endParaRPr>
              </a:p>
              <a:p>
                <a:r>
                  <a:rPr lang="en-CA" sz="1400" b="1" dirty="0" smtClean="0">
                    <a:solidFill>
                      <a:schemeClr val="tx2"/>
                    </a:solidFill>
                  </a:rPr>
                  <a:t>S </a:t>
                </a:r>
                <a:r>
                  <a:rPr lang="en-CA" sz="1400" b="1" baseline="-25000" dirty="0" smtClean="0">
                    <a:solidFill>
                      <a:schemeClr val="tx2"/>
                    </a:solidFill>
                  </a:rPr>
                  <a:t>system</a:t>
                </a:r>
                <a:endParaRPr lang="en-CA" sz="1400" b="1" baseline="-25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5" name="ZoneTexte 34"/>
              <p:cNvSpPr txBox="1"/>
              <p:nvPr/>
            </p:nvSpPr>
            <p:spPr>
              <a:xfrm>
                <a:off x="6228184" y="4941168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CA" sz="1400" b="1" dirty="0" smtClean="0">
                    <a:solidFill>
                      <a:schemeClr val="tx2"/>
                    </a:solidFill>
                  </a:rPr>
                  <a:t>S</a:t>
                </a:r>
                <a:r>
                  <a:rPr lang="en-CA" sz="1400" b="1" baseline="-25000" dirty="0" smtClean="0">
                    <a:solidFill>
                      <a:schemeClr val="tx2"/>
                    </a:solidFill>
                  </a:rPr>
                  <a:t>par</a:t>
                </a:r>
              </a:p>
            </p:txBody>
          </p:sp>
          <p:sp>
            <p:nvSpPr>
              <p:cNvPr id="36" name="ZoneTexte 35"/>
              <p:cNvSpPr txBox="1"/>
              <p:nvPr/>
            </p:nvSpPr>
            <p:spPr>
              <a:xfrm>
                <a:off x="6228184" y="5373216"/>
                <a:ext cx="64807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CA" sz="1400" b="1" dirty="0" err="1" smtClean="0">
                    <a:solidFill>
                      <a:schemeClr val="tx2"/>
                    </a:solidFill>
                  </a:rPr>
                  <a:t>Ak</a:t>
                </a:r>
                <a:endParaRPr lang="en-CA" sz="1400" b="1" dirty="0">
                  <a:solidFill>
                    <a:schemeClr val="tx2"/>
                  </a:solidFill>
                </a:endParaRPr>
              </a:p>
            </p:txBody>
          </p:sp>
          <p:cxnSp>
            <p:nvCxnSpPr>
              <p:cNvPr id="64" name="Connecteur droit avec flèche 63"/>
              <p:cNvCxnSpPr/>
              <p:nvPr/>
            </p:nvCxnSpPr>
            <p:spPr>
              <a:xfrm>
                <a:off x="5626706" y="3212976"/>
                <a:ext cx="55341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Connecteur droit avec flèche 64"/>
              <p:cNvCxnSpPr/>
              <p:nvPr/>
            </p:nvCxnSpPr>
            <p:spPr>
              <a:xfrm>
                <a:off x="3096542" y="2204864"/>
                <a:ext cx="4585922" cy="1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Parenthèse fermante 74"/>
              <p:cNvSpPr/>
              <p:nvPr/>
            </p:nvSpPr>
            <p:spPr>
              <a:xfrm>
                <a:off x="5482690" y="2348880"/>
                <a:ext cx="144016" cy="2520280"/>
              </a:xfrm>
              <a:prstGeom prst="rightBracket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79" name="ZoneTexte 78"/>
              <p:cNvSpPr txBox="1"/>
              <p:nvPr/>
            </p:nvSpPr>
            <p:spPr>
              <a:xfrm>
                <a:off x="6441083" y="1988840"/>
                <a:ext cx="108324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i="1" dirty="0" smtClean="0">
                    <a:solidFill>
                      <a:srgbClr val="FF0000"/>
                    </a:solidFill>
                  </a:rPr>
                  <a:t>Lat/</a:t>
                </a:r>
                <a:r>
                  <a:rPr lang="en-CA" sz="1200" i="1" dirty="0" err="1" smtClean="0">
                    <a:solidFill>
                      <a:srgbClr val="FF0000"/>
                    </a:solidFill>
                  </a:rPr>
                  <a:t>lon</a:t>
                </a:r>
                <a:r>
                  <a:rPr lang="en-CA" sz="1200" i="1" dirty="0" smtClean="0">
                    <a:solidFill>
                      <a:srgbClr val="FF0000"/>
                    </a:solidFill>
                  </a:rPr>
                  <a:t>/alt/T,P</a:t>
                </a:r>
                <a:endParaRPr lang="en-CA" sz="1200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0" name="Parenthèse fermante 79"/>
              <p:cNvSpPr/>
              <p:nvPr/>
            </p:nvSpPr>
            <p:spPr>
              <a:xfrm>
                <a:off x="6876256" y="2852936"/>
                <a:ext cx="45719" cy="648072"/>
              </a:xfrm>
              <a:prstGeom prst="rightBracket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cxnSp>
            <p:nvCxnSpPr>
              <p:cNvPr id="85" name="Connecteur droit avec flèche 84"/>
              <p:cNvCxnSpPr/>
              <p:nvPr/>
            </p:nvCxnSpPr>
            <p:spPr>
              <a:xfrm>
                <a:off x="6970855" y="3140968"/>
                <a:ext cx="632541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Connecteur droit avec flèche 85"/>
              <p:cNvCxnSpPr/>
              <p:nvPr/>
            </p:nvCxnSpPr>
            <p:spPr>
              <a:xfrm>
                <a:off x="5626705" y="4653136"/>
                <a:ext cx="1897621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ZoneTexte 87"/>
              <p:cNvSpPr txBox="1"/>
              <p:nvPr/>
            </p:nvSpPr>
            <p:spPr>
              <a:xfrm>
                <a:off x="6865045" y="4005064"/>
                <a:ext cx="65928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i="1" dirty="0" smtClean="0">
                    <a:solidFill>
                      <a:srgbClr val="FF0000"/>
                    </a:solidFill>
                  </a:rPr>
                  <a:t>T,P/</a:t>
                </a:r>
                <a:r>
                  <a:rPr lang="en-CA" sz="1200" i="1" dirty="0" err="1" smtClean="0">
                    <a:solidFill>
                      <a:srgbClr val="FF0000"/>
                    </a:solidFill>
                  </a:rPr>
                  <a:t>vmr</a:t>
                </a:r>
                <a:endParaRPr lang="en-CA" sz="1200" i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90" name="Connecteur droit avec flèche 89"/>
              <p:cNvCxnSpPr/>
              <p:nvPr/>
            </p:nvCxnSpPr>
            <p:spPr>
              <a:xfrm>
                <a:off x="5626705" y="4221088"/>
                <a:ext cx="1897621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ZoneTexte 91"/>
              <p:cNvSpPr txBox="1"/>
              <p:nvPr/>
            </p:nvSpPr>
            <p:spPr>
              <a:xfrm>
                <a:off x="6990335" y="4365104"/>
                <a:ext cx="43313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200" i="1" dirty="0" smtClean="0">
                    <a:solidFill>
                      <a:srgbClr val="FF0000"/>
                    </a:solidFill>
                  </a:rPr>
                  <a:t>H</a:t>
                </a:r>
                <a:r>
                  <a:rPr lang="en-CA" sz="1200" i="1" baseline="-25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CA" sz="1200" i="1" dirty="0" smtClean="0">
                    <a:solidFill>
                      <a:srgbClr val="FF0000"/>
                    </a:solidFill>
                  </a:rPr>
                  <a:t>O</a:t>
                </a:r>
                <a:endParaRPr lang="en-CA" sz="1200" i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96" name="Connecteur droit avec flèche 95"/>
              <p:cNvCxnSpPr/>
              <p:nvPr/>
            </p:nvCxnSpPr>
            <p:spPr>
              <a:xfrm>
                <a:off x="6660232" y="5517232"/>
                <a:ext cx="792088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7" name="Connecteur droit avec flèche 106"/>
            <p:cNvCxnSpPr/>
            <p:nvPr/>
          </p:nvCxnSpPr>
          <p:spPr>
            <a:xfrm>
              <a:off x="4860032" y="3429000"/>
              <a:ext cx="0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ZoneTexte 108"/>
            <p:cNvSpPr txBox="1"/>
            <p:nvPr/>
          </p:nvSpPr>
          <p:spPr>
            <a:xfrm>
              <a:off x="4296362" y="1988840"/>
              <a:ext cx="12117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smtClean="0">
                  <a:solidFill>
                    <a:srgbClr val="00B050"/>
                  </a:solidFill>
                </a:rPr>
                <a:t>modulate.dat 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cxnSp>
          <p:nvCxnSpPr>
            <p:cNvPr id="110" name="Connecteur droit avec flèche 109"/>
            <p:cNvCxnSpPr/>
            <p:nvPr/>
          </p:nvCxnSpPr>
          <p:spPr>
            <a:xfrm>
              <a:off x="4139952" y="1196752"/>
              <a:ext cx="43204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onnecteur droit avec flèche 135"/>
            <p:cNvCxnSpPr>
              <a:stCxn id="28" idx="1"/>
            </p:cNvCxnSpPr>
            <p:nvPr/>
          </p:nvCxnSpPr>
          <p:spPr>
            <a:xfrm flipH="1">
              <a:off x="2267744" y="5003304"/>
              <a:ext cx="2232248" cy="2258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ZoneTexte 138"/>
            <p:cNvSpPr txBox="1"/>
            <p:nvPr/>
          </p:nvSpPr>
          <p:spPr>
            <a:xfrm>
              <a:off x="4639273" y="980728"/>
              <a:ext cx="868831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 smtClean="0">
                  <a:solidFill>
                    <a:schemeClr val="tx2"/>
                  </a:solidFill>
                </a:rPr>
                <a:t>Spectra</a:t>
              </a:r>
            </a:p>
            <a:p>
              <a:pPr algn="ctr"/>
              <a:r>
                <a:rPr lang="en-CA" sz="1200" dirty="0" smtClean="0">
                  <a:solidFill>
                    <a:schemeClr val="tx2"/>
                  </a:solidFill>
                </a:rPr>
                <a:t>Parse</a:t>
              </a:r>
            </a:p>
          </p:txBody>
        </p:sp>
        <p:cxnSp>
          <p:nvCxnSpPr>
            <p:cNvPr id="141" name="Connecteur droit avec flèche 140"/>
            <p:cNvCxnSpPr/>
            <p:nvPr/>
          </p:nvCxnSpPr>
          <p:spPr>
            <a:xfrm>
              <a:off x="4860032" y="1412776"/>
              <a:ext cx="0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ZoneTexte 152"/>
            <p:cNvSpPr txBox="1"/>
            <p:nvPr/>
          </p:nvSpPr>
          <p:spPr>
            <a:xfrm>
              <a:off x="4427984" y="5805264"/>
              <a:ext cx="11639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err="1" smtClean="0">
                  <a:solidFill>
                    <a:srgbClr val="00B050"/>
                  </a:solidFill>
                </a:rPr>
                <a:t>Isotope.input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cxnSp>
          <p:nvCxnSpPr>
            <p:cNvPr id="155" name="Connecteur droit avec flèche 154"/>
            <p:cNvCxnSpPr>
              <a:stCxn id="153" idx="1"/>
            </p:cNvCxnSpPr>
            <p:nvPr/>
          </p:nvCxnSpPr>
          <p:spPr>
            <a:xfrm flipH="1" flipV="1">
              <a:off x="2267744" y="5661249"/>
              <a:ext cx="2160240" cy="2979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ZoneTexte 161"/>
            <p:cNvSpPr txBox="1"/>
            <p:nvPr/>
          </p:nvSpPr>
          <p:spPr>
            <a:xfrm>
              <a:off x="7524328" y="1556792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 smtClean="0">
                  <a:solidFill>
                    <a:srgbClr val="FF0000"/>
                  </a:solidFill>
                </a:rPr>
                <a:t>LOCAL DATABASE</a:t>
              </a:r>
              <a:endParaRPr lang="en-CA" sz="1200" dirty="0">
                <a:solidFill>
                  <a:srgbClr val="FF0000"/>
                </a:solidFill>
              </a:endParaRPr>
            </a:p>
          </p:txBody>
        </p:sp>
        <p:sp>
          <p:nvSpPr>
            <p:cNvPr id="163" name="ZoneTexte 162"/>
            <p:cNvSpPr txBox="1"/>
            <p:nvPr/>
          </p:nvSpPr>
          <p:spPr>
            <a:xfrm>
              <a:off x="1403648" y="0"/>
              <a:ext cx="1311449" cy="369332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 rtlCol="0">
              <a:spAutoFit/>
            </a:bodyPr>
            <a:lstStyle/>
            <a:p>
              <a:r>
                <a:rPr lang="en-CA" b="1" dirty="0" smtClean="0"/>
                <a:t>Preparation</a:t>
              </a:r>
              <a:endParaRPr lang="en-CA" b="1" dirty="0"/>
            </a:p>
          </p:txBody>
        </p:sp>
        <p:sp>
          <p:nvSpPr>
            <p:cNvPr id="164" name="ZoneTexte 163"/>
            <p:cNvSpPr txBox="1"/>
            <p:nvPr/>
          </p:nvSpPr>
          <p:spPr>
            <a:xfrm>
              <a:off x="6156176" y="0"/>
              <a:ext cx="722955" cy="369332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 rtlCol="0">
              <a:spAutoFit/>
            </a:bodyPr>
            <a:lstStyle/>
            <a:p>
              <a:r>
                <a:rPr lang="en-CA" b="1" dirty="0" smtClean="0">
                  <a:solidFill>
                    <a:schemeClr val="tx2"/>
                  </a:solidFill>
                </a:rPr>
                <a:t>Batch</a:t>
              </a:r>
              <a:endParaRPr lang="en-CA" b="1" dirty="0">
                <a:solidFill>
                  <a:schemeClr val="tx2"/>
                </a:solidFill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7956376" y="3717032"/>
              <a:ext cx="484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CA" sz="1200" dirty="0" smtClean="0">
                  <a:solidFill>
                    <a:srgbClr val="1F497D"/>
                  </a:solidFill>
                </a:rPr>
                <a:t>.HDF</a:t>
              </a:r>
            </a:p>
            <a:p>
              <a:pPr lvl="0"/>
              <a:r>
                <a:rPr lang="en-CA" sz="1200" dirty="0" smtClean="0">
                  <a:solidFill>
                    <a:srgbClr val="1F497D"/>
                  </a:solidFill>
                </a:rPr>
                <a:t>.</a:t>
              </a:r>
              <a:r>
                <a:rPr lang="en-CA" sz="1200" dirty="0" err="1" smtClean="0">
                  <a:solidFill>
                    <a:srgbClr val="1F497D"/>
                  </a:solidFill>
                </a:rPr>
                <a:t>sav</a:t>
              </a:r>
              <a:endParaRPr lang="en-CA" sz="1200" dirty="0">
                <a:solidFill>
                  <a:srgbClr val="1F497D"/>
                </a:solidFill>
              </a:endParaRPr>
            </a:p>
          </p:txBody>
        </p:sp>
        <p:sp>
          <p:nvSpPr>
            <p:cNvPr id="168" name="Parenthèse fermante 167"/>
            <p:cNvSpPr/>
            <p:nvPr/>
          </p:nvSpPr>
          <p:spPr>
            <a:xfrm>
              <a:off x="7884368" y="2132856"/>
              <a:ext cx="144016" cy="3600400"/>
            </a:xfrm>
            <a:prstGeom prst="rightBracket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8244408" y="3501008"/>
              <a:ext cx="77425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CA" sz="1200" dirty="0" err="1" smtClean="0">
                  <a:solidFill>
                    <a:srgbClr val="1F497D"/>
                  </a:solidFill>
                </a:rPr>
                <a:t>IDLcreate</a:t>
              </a:r>
              <a:endParaRPr lang="en-CA" sz="1200" dirty="0">
                <a:solidFill>
                  <a:srgbClr val="1F497D"/>
                </a:solidFill>
              </a:endParaRPr>
            </a:p>
          </p:txBody>
        </p:sp>
        <p:cxnSp>
          <p:nvCxnSpPr>
            <p:cNvPr id="170" name="Connecteur droit avec flèche 169"/>
            <p:cNvCxnSpPr/>
            <p:nvPr/>
          </p:nvCxnSpPr>
          <p:spPr>
            <a:xfrm>
              <a:off x="8388424" y="3933056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Parenthèse fermante 171"/>
            <p:cNvSpPr/>
            <p:nvPr/>
          </p:nvSpPr>
          <p:spPr>
            <a:xfrm>
              <a:off x="8244408" y="3717032"/>
              <a:ext cx="144016" cy="432048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8550233" y="3717032"/>
              <a:ext cx="6599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CA" sz="1200" dirty="0" smtClean="0">
                  <a:solidFill>
                    <a:srgbClr val="1F497D"/>
                  </a:solidFill>
                </a:rPr>
                <a:t>GEOMS</a:t>
              </a:r>
            </a:p>
            <a:p>
              <a:pPr lvl="0" algn="ctr"/>
              <a:r>
                <a:rPr lang="en-CA" sz="1200" dirty="0" smtClean="0">
                  <a:solidFill>
                    <a:srgbClr val="1F497D"/>
                  </a:solidFill>
                </a:rPr>
                <a:t>HDF</a:t>
              </a:r>
              <a:endParaRPr lang="en-CA" sz="1200" dirty="0">
                <a:solidFill>
                  <a:srgbClr val="1F497D"/>
                </a:solidFill>
              </a:endParaRPr>
            </a:p>
          </p:txBody>
        </p:sp>
        <p:sp>
          <p:nvSpPr>
            <p:cNvPr id="194" name="ZoneTexte 193"/>
            <p:cNvSpPr txBox="1"/>
            <p:nvPr/>
          </p:nvSpPr>
          <p:spPr>
            <a:xfrm>
              <a:off x="5055736" y="1412776"/>
              <a:ext cx="452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CA" sz="1200" i="1" dirty="0" smtClean="0"/>
                <a:t>MW</a:t>
              </a:r>
              <a:endParaRPr lang="en-CA" sz="1200" i="1" dirty="0"/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2195736" y="4941168"/>
              <a:ext cx="452368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CA" sz="1200" i="1" dirty="0" smtClean="0"/>
                <a:t>MW</a:t>
              </a:r>
              <a:endParaRPr lang="en-CA" sz="1200" i="1" dirty="0"/>
            </a:p>
          </p:txBody>
        </p:sp>
        <p:sp>
          <p:nvSpPr>
            <p:cNvPr id="196" name="ZoneTexte 195"/>
            <p:cNvSpPr txBox="1"/>
            <p:nvPr/>
          </p:nvSpPr>
          <p:spPr>
            <a:xfrm>
              <a:off x="2195736" y="5672281"/>
              <a:ext cx="3626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CA" sz="1200" i="1" dirty="0" err="1" smtClean="0"/>
                <a:t>iso</a:t>
              </a:r>
              <a:endParaRPr lang="en-CA" sz="1200" i="1" dirty="0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3586468" y="3224009"/>
              <a:ext cx="62549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CA" sz="1200" i="1" dirty="0">
                  <a:solidFill>
                    <a:prstClr val="black"/>
                  </a:solidFill>
                </a:rPr>
                <a:t>All </a:t>
              </a:r>
              <a:r>
                <a:rPr lang="en-CA" sz="1200" i="1" dirty="0" err="1">
                  <a:solidFill>
                    <a:prstClr val="black"/>
                  </a:solidFill>
                </a:rPr>
                <a:t>vmr</a:t>
              </a:r>
              <a:endParaRPr lang="en-CA" sz="1200" i="1" dirty="0">
                <a:solidFill>
                  <a:prstClr val="black"/>
                </a:solidFill>
              </a:endParaRP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3589674" y="2924944"/>
              <a:ext cx="622286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CA" sz="1200" i="1" dirty="0" smtClean="0">
                  <a:solidFill>
                    <a:prstClr val="black"/>
                  </a:solidFill>
                </a:rPr>
                <a:t>P,T,H</a:t>
              </a:r>
              <a:r>
                <a:rPr lang="en-CA" sz="1200" i="1" baseline="-25000" dirty="0" smtClean="0">
                  <a:solidFill>
                    <a:prstClr val="black"/>
                  </a:solidFill>
                </a:rPr>
                <a:t>2</a:t>
              </a:r>
              <a:r>
                <a:rPr lang="en-CA" sz="1200" i="1" dirty="0" smtClean="0">
                  <a:solidFill>
                    <a:prstClr val="black"/>
                  </a:solidFill>
                </a:rPr>
                <a:t>O</a:t>
              </a:r>
              <a:endParaRPr lang="en-CA" sz="1200" i="1" dirty="0">
                <a:solidFill>
                  <a:prstClr val="black"/>
                </a:solidFill>
              </a:endParaRPr>
            </a:p>
          </p:txBody>
        </p:sp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9144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CA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CA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CA"/>
            </a:p>
          </p:txBody>
        </p:sp>
        <p:pic>
          <p:nvPicPr>
            <p:cNvPr id="11269" name="Picture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835377" y="4149080"/>
              <a:ext cx="104775" cy="238125"/>
            </a:xfrm>
            <a:prstGeom prst="rect">
              <a:avLst/>
            </a:prstGeom>
            <a:noFill/>
          </p:spPr>
        </p:pic>
        <p:cxnSp>
          <p:nvCxnSpPr>
            <p:cNvPr id="249" name="Forme 248"/>
            <p:cNvCxnSpPr/>
            <p:nvPr/>
          </p:nvCxnSpPr>
          <p:spPr>
            <a:xfrm flipV="1">
              <a:off x="5220072" y="1412776"/>
              <a:ext cx="252000" cy="36000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Connecteur droit avec flèche 252"/>
            <p:cNvCxnSpPr/>
            <p:nvPr/>
          </p:nvCxnSpPr>
          <p:spPr>
            <a:xfrm>
              <a:off x="971600" y="980728"/>
              <a:ext cx="288032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Connecteur droit avec flèche 254"/>
            <p:cNvCxnSpPr>
              <a:stCxn id="257" idx="0"/>
            </p:cNvCxnSpPr>
            <p:nvPr/>
          </p:nvCxnSpPr>
          <p:spPr>
            <a:xfrm flipH="1" flipV="1">
              <a:off x="179512" y="1844824"/>
              <a:ext cx="1217586" cy="12241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ZoneTexte 256"/>
            <p:cNvSpPr txBox="1"/>
            <p:nvPr/>
          </p:nvSpPr>
          <p:spPr>
            <a:xfrm>
              <a:off x="755576" y="3068960"/>
              <a:ext cx="1283044" cy="646331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CA" sz="1200" dirty="0" err="1" smtClean="0"/>
                <a:t>ZPTmaker</a:t>
              </a:r>
              <a:r>
                <a:rPr lang="en-CA" sz="1200" dirty="0" smtClean="0"/>
                <a:t> </a:t>
              </a:r>
            </a:p>
            <a:p>
              <a:r>
                <a:rPr lang="en-CA" sz="1200" dirty="0" smtClean="0"/>
                <a:t>interpolation (6h)</a:t>
              </a:r>
            </a:p>
            <a:p>
              <a:r>
                <a:rPr lang="en-CA" sz="1200" dirty="0" smtClean="0"/>
                <a:t>+ water profile</a:t>
              </a:r>
            </a:p>
          </p:txBody>
        </p:sp>
        <p:sp>
          <p:nvSpPr>
            <p:cNvPr id="258" name="Rectangle 257"/>
            <p:cNvSpPr/>
            <p:nvPr/>
          </p:nvSpPr>
          <p:spPr>
            <a:xfrm>
              <a:off x="0" y="3740839"/>
              <a:ext cx="172819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CA" sz="1200" b="1" dirty="0" smtClean="0">
                  <a:solidFill>
                    <a:prstClr val="black"/>
                  </a:solidFill>
                </a:rPr>
                <a:t>SITE</a:t>
              </a:r>
              <a:endParaRPr lang="en-CA" sz="1200" b="1" dirty="0">
                <a:solidFill>
                  <a:prstClr val="black"/>
                </a:solidFill>
              </a:endParaRPr>
            </a:p>
            <a:p>
              <a:r>
                <a:rPr lang="en-CA" sz="1200" dirty="0" smtClean="0">
                  <a:solidFill>
                    <a:prstClr val="black"/>
                  </a:solidFill>
                </a:rPr>
                <a:t>ILS </a:t>
              </a:r>
            </a:p>
            <a:p>
              <a:r>
                <a:rPr lang="en-CA" sz="1200" dirty="0" smtClean="0"/>
                <a:t>WACCM</a:t>
              </a:r>
            </a:p>
            <a:p>
              <a:r>
                <a:rPr lang="en-CA" sz="1200" dirty="0" smtClean="0"/>
                <a:t>Other profiles</a:t>
              </a:r>
            </a:p>
            <a:p>
              <a:r>
                <a:rPr lang="en-CA" sz="1200" dirty="0" smtClean="0">
                  <a:solidFill>
                    <a:prstClr val="black"/>
                  </a:solidFill>
                </a:rPr>
                <a:t>NCEP</a:t>
              </a:r>
              <a:endParaRPr lang="en-CA" sz="1200" dirty="0">
                <a:solidFill>
                  <a:prstClr val="black"/>
                </a:solidFill>
              </a:endParaRPr>
            </a:p>
            <a:p>
              <a:pPr lvl="0"/>
              <a:r>
                <a:rPr lang="en-CA" sz="1200" dirty="0" smtClean="0">
                  <a:solidFill>
                    <a:prstClr val="black"/>
                  </a:solidFill>
                </a:rPr>
                <a:t>Ref above NCEP</a:t>
              </a:r>
              <a:endParaRPr lang="en-CA" sz="1200" dirty="0">
                <a:solidFill>
                  <a:prstClr val="black"/>
                </a:solidFill>
              </a:endParaRPr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884082" y="5157192"/>
              <a:ext cx="44755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CA" sz="1200" b="1" dirty="0">
                  <a:solidFill>
                    <a:prstClr val="black"/>
                  </a:solidFill>
                </a:rPr>
                <a:t>GAS</a:t>
              </a:r>
            </a:p>
          </p:txBody>
        </p:sp>
        <p:cxnSp>
          <p:nvCxnSpPr>
            <p:cNvPr id="310" name="Connecteur droit avec flèche 309"/>
            <p:cNvCxnSpPr/>
            <p:nvPr/>
          </p:nvCxnSpPr>
          <p:spPr>
            <a:xfrm>
              <a:off x="323528" y="1700808"/>
              <a:ext cx="4176464" cy="144016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8" name="Rectangle 317"/>
            <p:cNvSpPr/>
            <p:nvPr/>
          </p:nvSpPr>
          <p:spPr>
            <a:xfrm>
              <a:off x="107504" y="5085184"/>
              <a:ext cx="2160240" cy="720080"/>
            </a:xfrm>
            <a:prstGeom prst="rect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5" name="ZoneTexte 324"/>
            <p:cNvSpPr txBox="1"/>
            <p:nvPr/>
          </p:nvSpPr>
          <p:spPr>
            <a:xfrm>
              <a:off x="1259632" y="5929535"/>
              <a:ext cx="95891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err="1" smtClean="0">
                  <a:solidFill>
                    <a:srgbClr val="00B050"/>
                  </a:solidFill>
                </a:rPr>
                <a:t>hbin.input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cxnSp>
          <p:nvCxnSpPr>
            <p:cNvPr id="326" name="Connecteur droit avec flèche 325"/>
            <p:cNvCxnSpPr/>
            <p:nvPr/>
          </p:nvCxnSpPr>
          <p:spPr>
            <a:xfrm flipV="1">
              <a:off x="1979712" y="5661248"/>
              <a:ext cx="0" cy="3655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ZoneTexte 332"/>
            <p:cNvSpPr txBox="1"/>
            <p:nvPr/>
          </p:nvSpPr>
          <p:spPr>
            <a:xfrm>
              <a:off x="4450824" y="2689175"/>
              <a:ext cx="8412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400" dirty="0" err="1" smtClean="0">
                  <a:solidFill>
                    <a:srgbClr val="00B050"/>
                  </a:solidFill>
                </a:rPr>
                <a:t>Ref.input</a:t>
              </a:r>
              <a:endParaRPr lang="en-CA" sz="1400" dirty="0">
                <a:solidFill>
                  <a:srgbClr val="00B050"/>
                </a:solidFill>
              </a:endParaRPr>
            </a:p>
          </p:txBody>
        </p:sp>
        <p:cxnSp>
          <p:nvCxnSpPr>
            <p:cNvPr id="336" name="Connecteur droit avec flèche 335"/>
            <p:cNvCxnSpPr/>
            <p:nvPr/>
          </p:nvCxnSpPr>
          <p:spPr>
            <a:xfrm>
              <a:off x="4860032" y="2924944"/>
              <a:ext cx="1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6" name="Parenthèse fermante 345"/>
            <p:cNvSpPr/>
            <p:nvPr/>
          </p:nvSpPr>
          <p:spPr>
            <a:xfrm>
              <a:off x="1043608" y="4581128"/>
              <a:ext cx="72008" cy="288032"/>
            </a:xfrm>
            <a:prstGeom prst="rightBracke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2"/>
                </a:solidFill>
              </a:endParaRPr>
            </a:p>
          </p:txBody>
        </p:sp>
        <p:cxnSp>
          <p:nvCxnSpPr>
            <p:cNvPr id="352" name="Forme 351"/>
            <p:cNvCxnSpPr/>
            <p:nvPr/>
          </p:nvCxnSpPr>
          <p:spPr>
            <a:xfrm flipV="1">
              <a:off x="1115616" y="3717144"/>
              <a:ext cx="252000" cy="10080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Connecteur droit avec flèche 431"/>
            <p:cNvCxnSpPr/>
            <p:nvPr/>
          </p:nvCxnSpPr>
          <p:spPr>
            <a:xfrm flipH="1">
              <a:off x="4139952" y="4293096"/>
              <a:ext cx="158417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5" name="ZoneTexte 434"/>
            <p:cNvSpPr txBox="1"/>
            <p:nvPr/>
          </p:nvSpPr>
          <p:spPr>
            <a:xfrm>
              <a:off x="3347864" y="4077072"/>
              <a:ext cx="801180" cy="461665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CA" sz="1200" dirty="0" smtClean="0"/>
                <a:t>Reformat </a:t>
              </a:r>
            </a:p>
            <a:p>
              <a:pPr algn="ctr"/>
              <a:r>
                <a:rPr lang="en-CA" sz="1200" dirty="0" err="1" smtClean="0"/>
                <a:t>vmr</a:t>
              </a:r>
              <a:endParaRPr lang="en-CA" sz="1200" dirty="0" smtClean="0"/>
            </a:p>
          </p:txBody>
        </p:sp>
        <p:cxnSp>
          <p:nvCxnSpPr>
            <p:cNvPr id="438" name="Connecteur droit avec flèche 437"/>
            <p:cNvCxnSpPr/>
            <p:nvPr/>
          </p:nvCxnSpPr>
          <p:spPr>
            <a:xfrm flipH="1" flipV="1">
              <a:off x="323528" y="1772816"/>
              <a:ext cx="3240360" cy="23042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150</Words>
  <Application>Microsoft Macintosh PowerPoint</Application>
  <PresentationFormat>On-screen Show (4:3)</PresentationFormat>
  <Paragraphs>85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Viatte2</dc:creator>
  <cp:lastModifiedBy>James Hannigan</cp:lastModifiedBy>
  <cp:revision>42</cp:revision>
  <dcterms:created xsi:type="dcterms:W3CDTF">2013-01-31T17:35:15Z</dcterms:created>
  <dcterms:modified xsi:type="dcterms:W3CDTF">2013-02-01T21:55:31Z</dcterms:modified>
</cp:coreProperties>
</file>