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84" r:id="rId2"/>
    <p:sldId id="281" r:id="rId3"/>
    <p:sldId id="278" r:id="rId4"/>
    <p:sldId id="279" r:id="rId5"/>
    <p:sldId id="280" r:id="rId6"/>
    <p:sldId id="277" r:id="rId7"/>
    <p:sldId id="266" r:id="rId8"/>
    <p:sldId id="283" r:id="rId9"/>
    <p:sldId id="271" r:id="rId10"/>
    <p:sldId id="268" r:id="rId11"/>
    <p:sldId id="269" r:id="rId12"/>
    <p:sldId id="256" r:id="rId13"/>
    <p:sldId id="270" r:id="rId14"/>
    <p:sldId id="285" r:id="rId15"/>
    <p:sldId id="272" r:id="rId16"/>
    <p:sldId id="273" r:id="rId17"/>
    <p:sldId id="274" r:id="rId18"/>
    <p:sldId id="275" r:id="rId19"/>
    <p:sldId id="263" r:id="rId20"/>
    <p:sldId id="276" r:id="rId21"/>
    <p:sldId id="265" r:id="rId22"/>
    <p:sldId id="282" r:id="rId23"/>
    <p:sldId id="267" r:id="rId24"/>
    <p:sldId id="261" r:id="rId25"/>
    <p:sldId id="257" r:id="rId26"/>
    <p:sldId id="258" r:id="rId27"/>
    <p:sldId id="259" r:id="rId28"/>
    <p:sldId id="260" r:id="rId29"/>
    <p:sldId id="262" r:id="rId30"/>
    <p:sldId id="264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-15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FEC5-7FB7-3942-A1AB-60CAB0963F85}" type="datetimeFigureOut">
              <a:rPr lang="en-US" smtClean="0"/>
              <a:t>6/29/11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B27CC1-EA5A-3E41-851F-72B1CFB94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690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BE020-967F-3645-A371-F98C4C3E502A}" type="datetimeFigureOut">
              <a:rPr lang="en-US" smtClean="0"/>
              <a:t>6/29/11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9330F-382C-9B4B-A726-0C6A6734E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135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98E66-5F6C-124D-AEE1-D03DB38B7675}" type="datetime4">
              <a:rPr lang="en-US" smtClean="0"/>
              <a:t>June 29,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FF1D-6238-8B49-83BA-773A6A488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3C7A-4E4A-3341-941F-24E813607C95}" type="datetime4">
              <a:rPr lang="en-US" smtClean="0"/>
              <a:t>June 29,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FF1D-6238-8B49-83BA-773A6A488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9EB95-C354-E744-89BD-B30D155A30B9}" type="datetime4">
              <a:rPr lang="en-US" smtClean="0"/>
              <a:t>June 29,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FF1D-6238-8B49-83BA-773A6A488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0A03-A382-4248-A5B9-270E6BE9FC0A}" type="datetime4">
              <a:rPr lang="en-US" smtClean="0"/>
              <a:t>June 29,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FF1D-6238-8B49-83BA-773A6A488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1932-A1DA-C944-A4CA-C9A7D0C87187}" type="datetime4">
              <a:rPr lang="en-US" smtClean="0"/>
              <a:t>June 29,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FF1D-6238-8B49-83BA-773A6A488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A5BD6-BF54-4246-B78D-94BEDA6551F4}" type="datetime4">
              <a:rPr lang="en-US" smtClean="0"/>
              <a:t>June 29, 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FF1D-6238-8B49-83BA-773A6A488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A1C9-BCD4-2F44-B9DA-6A7469CD5489}" type="datetime4">
              <a:rPr lang="en-US" smtClean="0"/>
              <a:t>June 29, 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FF1D-6238-8B49-83BA-773A6A488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E934A-ECDA-6444-BDCE-493CD1FCB752}" type="datetime4">
              <a:rPr lang="en-US" smtClean="0"/>
              <a:t>June 29, 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FF1D-6238-8B49-83BA-773A6A488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660D-D0D5-9744-B0C6-6D11E600717B}" type="datetime4">
              <a:rPr lang="en-US" smtClean="0"/>
              <a:t>June 29, 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FF1D-6238-8B49-83BA-773A6A488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5A98-84A4-AD45-9C07-ACBA7B3BCE09}" type="datetime4">
              <a:rPr lang="en-US" smtClean="0"/>
              <a:t>June 29, 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FF1D-6238-8B49-83BA-773A6A488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73E4C-B89E-8D43-A275-313460329F97}" type="datetime4">
              <a:rPr lang="en-US" smtClean="0"/>
              <a:t>June 29, 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FF1D-6238-8B49-83BA-773A6A488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206A6-DA31-2F4B-93FF-7E8F3E210F09}" type="datetime4">
              <a:rPr lang="en-US" smtClean="0"/>
              <a:t>June 29,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EFF1D-6238-8B49-83BA-773A6A48810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ncar_PPtempl5.jpg                                              000137B2Macintosh HD                   ABA78158: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acd-hanniganmb:Users:jamesw:NDSC:TAB:2011:March:v1:For%20GRL-v4-s1.doc!OLE_LINK2" TargetMode="External"/><Relationship Id="rId4" Type="http://schemas.openxmlformats.org/officeDocument/2006/relationships/image" Target="../media/image3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Relationship Id="rId3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2010-2011 Arctic O</a:t>
            </a:r>
            <a:r>
              <a:rPr lang="en-US" baseline="-25000" dirty="0" smtClean="0"/>
              <a:t>3</a:t>
            </a:r>
            <a:r>
              <a:rPr lang="en-US" dirty="0" smtClean="0"/>
              <a:t> / Vortex</a:t>
            </a:r>
          </a:p>
          <a:p>
            <a:pPr algn="ctr"/>
            <a:r>
              <a:rPr lang="en-US" dirty="0" smtClean="0"/>
              <a:t>Cold</a:t>
            </a:r>
          </a:p>
          <a:p>
            <a:pPr algn="ctr"/>
            <a:r>
              <a:rPr lang="en-US" dirty="0" smtClean="0"/>
              <a:t>Stable</a:t>
            </a:r>
          </a:p>
          <a:p>
            <a:pPr algn="ctr"/>
            <a:r>
              <a:rPr lang="en-US" dirty="0"/>
              <a:t>Deep?</a:t>
            </a:r>
          </a:p>
          <a:p>
            <a:pPr algn="ctr"/>
            <a:r>
              <a:rPr lang="en-US" dirty="0" smtClean="0"/>
              <a:t>Persistent</a:t>
            </a:r>
          </a:p>
          <a:p>
            <a:pPr algn="ctr"/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0A03-A382-4248-A5B9-270E6BE9FC0A}" type="datetime4">
              <a:rPr lang="en-US" smtClean="0"/>
              <a:t>June 29, 2011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11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0A03-A382-4248-A5B9-270E6BE9FC0A}" type="datetime4">
              <a:rPr lang="en-US" smtClean="0"/>
              <a:t>June 29, 2011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814" y="197264"/>
            <a:ext cx="6368674" cy="3426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133" y="3686367"/>
            <a:ext cx="4756947" cy="27892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25045" y="3939686"/>
            <a:ext cx="225592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UKMO Temperatures</a:t>
            </a:r>
          </a:p>
          <a:p>
            <a:r>
              <a:rPr lang="en-US" dirty="0" smtClean="0"/>
              <a:t>Above 2010/2011</a:t>
            </a:r>
          </a:p>
          <a:p>
            <a:endParaRPr lang="en-US" dirty="0"/>
          </a:p>
          <a:p>
            <a:r>
              <a:rPr lang="en-US" dirty="0" smtClean="0"/>
              <a:t>Modeled passive O3 </a:t>
            </a:r>
            <a:r>
              <a:rPr lang="en-US" dirty="0" err="1" smtClean="0"/>
              <a:t>vs</a:t>
            </a:r>
            <a:r>
              <a:rPr lang="en-US" dirty="0" smtClean="0"/>
              <a:t> measured at </a:t>
            </a:r>
            <a:r>
              <a:rPr lang="en-US" dirty="0" err="1" smtClean="0"/>
              <a:t>Sodlankyla</a:t>
            </a:r>
            <a:r>
              <a:rPr lang="en-US" dirty="0" smtClean="0"/>
              <a:t> (left)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264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486" b="3283"/>
          <a:stretch/>
        </p:blipFill>
        <p:spPr>
          <a:xfrm>
            <a:off x="1328058" y="123448"/>
            <a:ext cx="5838593" cy="334052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0A03-A382-4248-A5B9-270E6BE9FC0A}" type="datetime4">
              <a:rPr lang="en-US" smtClean="0"/>
              <a:t>June 29, 2011</a:t>
            </a:fld>
            <a:endParaRPr lang="en-US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/>
          <a:srcRect t="-1056" b="-571"/>
          <a:stretch/>
        </p:blipFill>
        <p:spPr>
          <a:xfrm>
            <a:off x="4238507" y="3226869"/>
            <a:ext cx="4729267" cy="36311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4056924"/>
            <a:ext cx="3818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SAOZ network / Florence </a:t>
            </a:r>
            <a:r>
              <a:rPr lang="en-US" dirty="0" err="1"/>
              <a:t>Goutail</a:t>
            </a:r>
            <a:endParaRPr lang="en-US" dirty="0" smtClean="0"/>
          </a:p>
          <a:p>
            <a:endParaRPr lang="en-US" dirty="0"/>
          </a:p>
          <a:p>
            <a:r>
              <a:rPr lang="en-US" i="1" u="sng" dirty="0"/>
              <a:t>http://</a:t>
            </a:r>
            <a:r>
              <a:rPr lang="en-US" i="1" u="sng" dirty="0" err="1"/>
              <a:t>saoz.obs.uvsq.fr</a:t>
            </a:r>
            <a:r>
              <a:rPr lang="en-US" i="1" u="sng" dirty="0"/>
              <a:t>/O3Loss.html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42415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3_lo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46" y="693351"/>
            <a:ext cx="5788708" cy="5413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4514" b="4514"/>
          <a:stretch>
            <a:fillRect/>
          </a:stretch>
        </p:blipFill>
        <p:spPr>
          <a:xfrm>
            <a:off x="1690122" y="1948274"/>
            <a:ext cx="6234982" cy="3429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0A03-A382-4248-A5B9-270E6BE9FC0A}" type="datetime4">
              <a:rPr lang="en-US" smtClean="0"/>
              <a:t>June 29, 2011</a:t>
            </a:fld>
            <a:endParaRPr lang="en-US"/>
          </a:p>
        </p:txBody>
      </p:sp>
      <p:sp>
        <p:nvSpPr>
          <p:cNvPr id="6" name="Date Placeholder 6"/>
          <p:cNvSpPr txBox="1">
            <a:spLocks/>
          </p:cNvSpPr>
          <p:nvPr/>
        </p:nvSpPr>
        <p:spPr>
          <a:xfrm>
            <a:off x="609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7/7/10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02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0-50--01-b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32" y="489781"/>
            <a:ext cx="8686800" cy="541416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DFF165E-0ADE-D942-8BD1-282D610FB487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9" name="Picture 7" descr="P1000635.JPG                                                   00607FBFMacintosh HD                   BD66369B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1" y="201113"/>
            <a:ext cx="2590800" cy="345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01-16-26-me&amp;mik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4374745"/>
            <a:ext cx="3429000" cy="2263378"/>
          </a:xfrm>
          <a:prstGeom prst="rect">
            <a:avLst/>
          </a:prstGeom>
        </p:spPr>
      </p:pic>
      <p:pic>
        <p:nvPicPr>
          <p:cNvPr id="11" name="Picture 10" descr="P1000626.JPG                                                   00607FBFMacintosh HD                   BD66369B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1709" y="169014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9096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lterband.pdf"/>
          <p:cNvPicPr>
            <a:picLocks noChangeAspect="1"/>
          </p:cNvPicPr>
          <p:nvPr/>
        </p:nvPicPr>
        <p:blipFill>
          <a:blip r:embed="rId2"/>
          <a:srcRect l="7180" t="5864" r="22678" b="6481"/>
          <a:stretch>
            <a:fillRect/>
          </a:stretch>
        </p:blipFill>
        <p:spPr>
          <a:xfrm rot="16200000">
            <a:off x="1784580" y="-1109209"/>
            <a:ext cx="5486400" cy="8873221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F165E-0ADE-D942-8BD1-282D610FB48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37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9"/>
          <p:cNvGrpSpPr/>
          <p:nvPr/>
        </p:nvGrpSpPr>
        <p:grpSpPr>
          <a:xfrm>
            <a:off x="187573" y="125045"/>
            <a:ext cx="8792297" cy="6674341"/>
            <a:chOff x="187573" y="125045"/>
            <a:chExt cx="8792297" cy="6674341"/>
          </a:xfrm>
        </p:grpSpPr>
        <p:pic>
          <p:nvPicPr>
            <p:cNvPr id="15" name="Picture 14" descr="filterband.pdf"/>
            <p:cNvPicPr>
              <a:picLocks/>
            </p:cNvPicPr>
            <p:nvPr/>
          </p:nvPicPr>
          <p:blipFill>
            <a:blip r:embed="rId2"/>
            <a:srcRect l="13105" t="14292" r="22678" b="21923"/>
            <a:stretch>
              <a:fillRect/>
            </a:stretch>
          </p:blipFill>
          <p:spPr>
            <a:xfrm rot="16200000">
              <a:off x="3811663" y="-3499045"/>
              <a:ext cx="1255739" cy="8503920"/>
            </a:xfrm>
            <a:prstGeom prst="rect">
              <a:avLst/>
            </a:prstGeom>
          </p:spPr>
        </p:pic>
        <p:pic>
          <p:nvPicPr>
            <p:cNvPr id="16" name="Picture 15" descr="2950-3000.pdf"/>
            <p:cNvPicPr>
              <a:picLocks/>
            </p:cNvPicPr>
            <p:nvPr/>
          </p:nvPicPr>
          <p:blipFill>
            <a:blip r:embed="rId3"/>
            <a:srcRect l="15134" t="22846" r="19337" b="10186"/>
            <a:stretch>
              <a:fillRect/>
            </a:stretch>
          </p:blipFill>
          <p:spPr>
            <a:xfrm>
              <a:off x="293070" y="1770186"/>
              <a:ext cx="8686800" cy="5029200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6945923" y="1298555"/>
              <a:ext cx="1328615" cy="530246"/>
            </a:xfrm>
            <a:prstGeom prst="line">
              <a:avLst/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0800000" flipV="1">
              <a:off x="1465387" y="1298555"/>
              <a:ext cx="5128844" cy="530244"/>
            </a:xfrm>
            <a:prstGeom prst="line">
              <a:avLst/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F165E-0ADE-D942-8BD1-282D610FB48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42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/>
          <p:nvPr/>
        </p:nvGrpSpPr>
        <p:grpSpPr>
          <a:xfrm>
            <a:off x="187573" y="125045"/>
            <a:ext cx="8792297" cy="1371600"/>
            <a:chOff x="187573" y="125045"/>
            <a:chExt cx="8792297" cy="6674341"/>
          </a:xfrm>
        </p:grpSpPr>
        <p:pic>
          <p:nvPicPr>
            <p:cNvPr id="17" name="Picture 16" descr="filterband.pdf"/>
            <p:cNvPicPr>
              <a:picLocks/>
            </p:cNvPicPr>
            <p:nvPr/>
          </p:nvPicPr>
          <p:blipFill>
            <a:blip r:embed="rId2"/>
            <a:srcRect l="13105" t="14292" r="22678" b="21923"/>
            <a:stretch>
              <a:fillRect/>
            </a:stretch>
          </p:blipFill>
          <p:spPr>
            <a:xfrm rot="16200000">
              <a:off x="3811663" y="-3499045"/>
              <a:ext cx="1255739" cy="8503920"/>
            </a:xfrm>
            <a:prstGeom prst="rect">
              <a:avLst/>
            </a:prstGeom>
          </p:spPr>
        </p:pic>
        <p:pic>
          <p:nvPicPr>
            <p:cNvPr id="18" name="Picture 17" descr="2950-3000.pdf"/>
            <p:cNvPicPr>
              <a:picLocks/>
            </p:cNvPicPr>
            <p:nvPr/>
          </p:nvPicPr>
          <p:blipFill>
            <a:blip r:embed="rId3"/>
            <a:srcRect l="15134" t="22846" r="19337" b="10186"/>
            <a:stretch>
              <a:fillRect/>
            </a:stretch>
          </p:blipFill>
          <p:spPr>
            <a:xfrm>
              <a:off x="293070" y="1770186"/>
              <a:ext cx="8686800" cy="5029200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6945923" y="1298555"/>
              <a:ext cx="1328615" cy="530246"/>
            </a:xfrm>
            <a:prstGeom prst="line">
              <a:avLst/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0800000" flipV="1">
              <a:off x="1465387" y="1298555"/>
              <a:ext cx="5128844" cy="530244"/>
            </a:xfrm>
            <a:prstGeom prst="line">
              <a:avLst/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Arrow Connector 22"/>
          <p:cNvCxnSpPr/>
          <p:nvPr/>
        </p:nvCxnSpPr>
        <p:spPr>
          <a:xfrm>
            <a:off x="6248400" y="1371600"/>
            <a:ext cx="1142234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0800000" flipV="1">
            <a:off x="2329864" y="1371600"/>
            <a:ext cx="3232736" cy="10345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sim2980_0.0.pdf"/>
          <p:cNvPicPr>
            <a:picLocks noChangeAspect="1"/>
          </p:cNvPicPr>
          <p:nvPr/>
        </p:nvPicPr>
        <p:blipFill>
          <a:blip r:embed="rId4"/>
          <a:srcRect t="3699" b="8936"/>
          <a:stretch>
            <a:fillRect/>
          </a:stretch>
        </p:blipFill>
        <p:spPr>
          <a:xfrm>
            <a:off x="1175238" y="1976473"/>
            <a:ext cx="7099300" cy="4793200"/>
          </a:xfrm>
          <a:prstGeom prst="rect">
            <a:avLst/>
          </a:prstGeom>
        </p:spPr>
      </p:pic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F165E-0ADE-D942-8BD1-282D610FB48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783900" y="4151923"/>
            <a:ext cx="1262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C2H6 </a:t>
            </a:r>
          </a:p>
          <a:p>
            <a:r>
              <a:rPr lang="en-US" dirty="0" smtClean="0"/>
              <a:t>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390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F165E-0ADE-D942-8BD1-282D610FB487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9" name="Picture 8" descr="fit.pdf"/>
          <p:cNvPicPr>
            <a:picLocks noChangeAspect="1"/>
          </p:cNvPicPr>
          <p:nvPr/>
        </p:nvPicPr>
        <p:blipFill>
          <a:blip r:embed="rId2"/>
          <a:srcRect l="6591" t="5221" r="6978"/>
          <a:stretch>
            <a:fillRect/>
          </a:stretch>
        </p:blipFill>
        <p:spPr>
          <a:xfrm>
            <a:off x="783544" y="124127"/>
            <a:ext cx="7903256" cy="56197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04169" y="5948533"/>
            <a:ext cx="172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O3 Spectral Fit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902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0A03-A382-4248-A5B9-270E6BE9FC0A}" type="datetime4">
              <a:rPr lang="en-US" smtClean="0"/>
              <a:t>June 29, 2011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3100" y="-483235"/>
            <a:ext cx="8898311" cy="7099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955" y="4840213"/>
            <a:ext cx="8229600" cy="10453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dirty="0" err="1"/>
              <a:t>Geir</a:t>
            </a:r>
            <a:r>
              <a:rPr lang="en-US" sz="1800" dirty="0"/>
              <a:t> </a:t>
            </a:r>
            <a:r>
              <a:rPr lang="en-US" sz="1800" dirty="0" err="1"/>
              <a:t>Braathen</a:t>
            </a:r>
            <a:r>
              <a:rPr lang="en-US" sz="1800" dirty="0"/>
              <a:t>, Markus Rex, </a:t>
            </a:r>
            <a:r>
              <a:rPr lang="en-US" sz="1800" dirty="0" err="1"/>
              <a:t>Björn</a:t>
            </a:r>
            <a:r>
              <a:rPr lang="en-US" sz="1800" dirty="0"/>
              <a:t>-Martin </a:t>
            </a:r>
            <a:r>
              <a:rPr lang="en-US" sz="1800" dirty="0" err="1"/>
              <a:t>Sinnhuber</a:t>
            </a:r>
            <a:r>
              <a:rPr lang="en-US" sz="1800" dirty="0"/>
              <a:t>, Florence </a:t>
            </a:r>
            <a:r>
              <a:rPr lang="en-US" sz="1800" dirty="0" err="1"/>
              <a:t>Goutail</a:t>
            </a:r>
            <a:r>
              <a:rPr lang="en-US" sz="1800" dirty="0"/>
              <a:t>, </a:t>
            </a:r>
            <a:r>
              <a:rPr lang="en-US" sz="1800" dirty="0" err="1"/>
              <a:t>Farahnaz</a:t>
            </a:r>
            <a:r>
              <a:rPr lang="en-US" sz="1800" dirty="0"/>
              <a:t> </a:t>
            </a:r>
            <a:r>
              <a:rPr lang="en-US" sz="1800" dirty="0" err="1"/>
              <a:t>Khosrawi</a:t>
            </a:r>
            <a:r>
              <a:rPr lang="en-US" sz="1800" dirty="0"/>
              <a:t>, Michael Pitts, Marc von Hobe  </a:t>
            </a: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i="1" dirty="0"/>
              <a:t>http://</a:t>
            </a:r>
            <a:r>
              <a:rPr lang="en-US" sz="1800" i="1" dirty="0" err="1"/>
              <a:t>www.egu-media.net</a:t>
            </a:r>
            <a:r>
              <a:rPr lang="en-US" sz="1800" i="1" dirty="0"/>
              <a:t>/component/</a:t>
            </a:r>
            <a:r>
              <a:rPr lang="en-US" sz="1800" i="1" dirty="0" err="1"/>
              <a:t>option,com_frontpage</a:t>
            </a:r>
            <a:r>
              <a:rPr lang="en-US" sz="1800" i="1" dirty="0"/>
              <a:t>/Itemid,1/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0A03-A382-4248-A5B9-270E6BE9FC0A}" type="datetime4">
              <a:rPr lang="en-US" smtClean="0"/>
              <a:t>June 29, 2011</a:t>
            </a:fld>
            <a:endParaRPr lang="en-US"/>
          </a:p>
        </p:txBody>
      </p:sp>
      <p:pic>
        <p:nvPicPr>
          <p:cNvPr id="5" name="Picture 4" descr="egu-head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26" y="472541"/>
            <a:ext cx="73025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75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F165E-0ADE-D942-8BD1-282D610FB487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9" name="Picture 8" descr="AK.out.pdf"/>
          <p:cNvPicPr>
            <a:picLocks noChangeAspect="1"/>
          </p:cNvPicPr>
          <p:nvPr/>
        </p:nvPicPr>
        <p:blipFill>
          <a:blip r:embed="rId2"/>
          <a:srcRect l="10431" t="53419" r="5571" b="5716"/>
          <a:stretch>
            <a:fillRect/>
          </a:stretch>
        </p:blipFill>
        <p:spPr>
          <a:xfrm rot="16200000">
            <a:off x="-83016" y="1168963"/>
            <a:ext cx="3657600" cy="2302930"/>
          </a:xfrm>
          <a:prstGeom prst="rect">
            <a:avLst/>
          </a:prstGeom>
        </p:spPr>
      </p:pic>
      <p:pic>
        <p:nvPicPr>
          <p:cNvPr id="10" name="Picture 9" descr="AK.out.pdf"/>
          <p:cNvPicPr>
            <a:picLocks noChangeAspect="1"/>
          </p:cNvPicPr>
          <p:nvPr/>
        </p:nvPicPr>
        <p:blipFill>
          <a:blip r:embed="rId3"/>
          <a:srcRect l="53875" t="8971" r="6714" b="10117"/>
          <a:stretch>
            <a:fillRect/>
          </a:stretch>
        </p:blipFill>
        <p:spPr>
          <a:xfrm>
            <a:off x="3589457" y="621240"/>
            <a:ext cx="2218869" cy="35204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37848" y="4289978"/>
            <a:ext cx="257036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C2H6</a:t>
            </a:r>
          </a:p>
          <a:p>
            <a:pPr>
              <a:buFont typeface="Arial"/>
              <a:buChar char="•"/>
            </a:pPr>
            <a:r>
              <a:rPr lang="en-US" dirty="0" smtClean="0"/>
              <a:t>3 separate absorption features</a:t>
            </a:r>
          </a:p>
          <a:p>
            <a:pPr>
              <a:buFont typeface="Arial"/>
              <a:buChar char="•"/>
            </a:pPr>
            <a:r>
              <a:rPr lang="en-US" dirty="0" smtClean="0"/>
              <a:t> ~ 1 cm</a:t>
            </a:r>
            <a:r>
              <a:rPr lang="en-US" baseline="30000" dirty="0" smtClean="0"/>
              <a:t>-1</a:t>
            </a:r>
            <a:r>
              <a:rPr lang="en-US" dirty="0" smtClean="0"/>
              <a:t> width each</a:t>
            </a:r>
          </a:p>
          <a:p>
            <a:pPr>
              <a:buFont typeface="Arial"/>
              <a:buChar char="•"/>
            </a:pPr>
            <a:r>
              <a:rPr lang="en-US" dirty="0" smtClean="0"/>
              <a:t>Many indistinct lines</a:t>
            </a:r>
          </a:p>
          <a:p>
            <a:pPr>
              <a:buFont typeface="Arial"/>
              <a:buChar char="•"/>
            </a:pPr>
            <a:r>
              <a:rPr lang="en-US" dirty="0" smtClean="0"/>
              <a:t>DOFS 1.2 - 1.8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72531" y="4321176"/>
            <a:ext cx="32752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O3</a:t>
            </a:r>
          </a:p>
          <a:p>
            <a:pPr>
              <a:buFont typeface="Arial"/>
              <a:buChar char="•"/>
            </a:pPr>
            <a:r>
              <a:rPr lang="en-US" dirty="0" smtClean="0"/>
              <a:t>1 - 5 cm-1 window</a:t>
            </a:r>
          </a:p>
          <a:p>
            <a:pPr>
              <a:buFont typeface="Arial"/>
              <a:buChar char="•"/>
            </a:pPr>
            <a:r>
              <a:rPr lang="en-US" dirty="0" smtClean="0"/>
              <a:t>Many distinct absorption lines</a:t>
            </a:r>
          </a:p>
          <a:p>
            <a:pPr>
              <a:buFont typeface="Arial"/>
              <a:buChar char="•"/>
            </a:pPr>
            <a:r>
              <a:rPr lang="en-US" dirty="0" smtClean="0"/>
              <a:t>DOFS 5 - 6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631882" y="1041063"/>
            <a:ext cx="35121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Altitude Resolution Depends on:</a:t>
            </a:r>
          </a:p>
          <a:p>
            <a:endParaRPr lang="en-US" dirty="0" smtClean="0"/>
          </a:p>
          <a:p>
            <a:pPr>
              <a:buFont typeface="Wingdings" charset="2"/>
              <a:buChar char="ü"/>
            </a:pPr>
            <a:r>
              <a:rPr lang="en-US" i="1" dirty="0" smtClean="0"/>
              <a:t>Vertical profile</a:t>
            </a:r>
          </a:p>
          <a:p>
            <a:pPr>
              <a:buFont typeface="Wingdings" charset="2"/>
              <a:buChar char="ü"/>
            </a:pPr>
            <a:r>
              <a:rPr lang="en-US" i="1" dirty="0" smtClean="0"/>
              <a:t>Spectroscopy</a:t>
            </a:r>
          </a:p>
          <a:p>
            <a:pPr>
              <a:buFont typeface="Wingdings" charset="2"/>
              <a:buChar char="ü"/>
            </a:pPr>
            <a:r>
              <a:rPr lang="en-US" i="1" dirty="0" smtClean="0"/>
              <a:t>Interfering species</a:t>
            </a:r>
          </a:p>
          <a:p>
            <a:pPr>
              <a:buFont typeface="Wingdings" charset="2"/>
              <a:buChar char="ü"/>
            </a:pPr>
            <a:r>
              <a:rPr lang="en-US" i="1" dirty="0" smtClean="0"/>
              <a:t>Spectral Resolution &amp; SNR</a:t>
            </a:r>
          </a:p>
          <a:p>
            <a:pPr>
              <a:buFont typeface="Wingdings" charset="2"/>
              <a:buChar char="ü"/>
            </a:pPr>
            <a:r>
              <a:rPr lang="en-US" i="1" dirty="0" smtClean="0"/>
              <a:t>Solar </a:t>
            </a:r>
            <a:r>
              <a:rPr lang="en-US" i="1" dirty="0"/>
              <a:t>z</a:t>
            </a:r>
            <a:r>
              <a:rPr lang="en-US" i="1" dirty="0" smtClean="0"/>
              <a:t>enith angle</a:t>
            </a:r>
          </a:p>
          <a:p>
            <a:pPr>
              <a:buFont typeface="Wingdings" charset="2"/>
              <a:buChar char="ü"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6039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0A03-A382-4248-A5B9-270E6BE9FC0A}" type="datetime4">
              <a:rPr lang="en-US" smtClean="0"/>
              <a:t>June 29, 2011</a:t>
            </a:fld>
            <a:endParaRPr lang="en-US"/>
          </a:p>
        </p:txBody>
      </p:sp>
      <p:pic>
        <p:nvPicPr>
          <p:cNvPr id="5" name="Picture 4" descr="figure-1-grl2011-o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05" y="103415"/>
            <a:ext cx="3022600" cy="2260600"/>
          </a:xfrm>
          <a:prstGeom prst="rect">
            <a:avLst/>
          </a:prstGeom>
        </p:spPr>
      </p:pic>
      <p:pic>
        <p:nvPicPr>
          <p:cNvPr id="6" name="Picture 5" descr="figure-2-grl2011-temp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843" y="1609876"/>
            <a:ext cx="3022600" cy="2260600"/>
          </a:xfrm>
          <a:prstGeom prst="rect">
            <a:avLst/>
          </a:prstGeom>
        </p:spPr>
      </p:pic>
      <p:pic>
        <p:nvPicPr>
          <p:cNvPr id="7" name="Picture 6" descr="figure-3-grl2011-hf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05" y="2209194"/>
            <a:ext cx="3022600" cy="2260600"/>
          </a:xfrm>
          <a:prstGeom prst="rect">
            <a:avLst/>
          </a:prstGeom>
        </p:spPr>
      </p:pic>
      <p:pic>
        <p:nvPicPr>
          <p:cNvPr id="9" name="Picture 8" descr="figure-4-grl2011-hcl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05" y="4324651"/>
            <a:ext cx="3022600" cy="2260600"/>
          </a:xfrm>
          <a:prstGeom prst="rect">
            <a:avLst/>
          </a:prstGeom>
        </p:spPr>
      </p:pic>
      <p:pic>
        <p:nvPicPr>
          <p:cNvPr id="10" name="Picture 9" descr="figure-5-grl2011-hno3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843" y="3870476"/>
            <a:ext cx="30226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16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0A03-A382-4248-A5B9-270E6BE9FC0A}" type="datetime4">
              <a:rPr lang="en-US" smtClean="0"/>
              <a:t>June 29, 2011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076125"/>
              </p:ext>
            </p:extLst>
          </p:nvPr>
        </p:nvGraphicFramePr>
        <p:xfrm>
          <a:off x="1752600" y="1130300"/>
          <a:ext cx="5638800" cy="459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Document" r:id="rId3" imgW="5638800" imgH="4597400" progId="Word.Document.12">
                  <p:link updateAutomatic="1"/>
                </p:oleObj>
              </mc:Choice>
              <mc:Fallback>
                <p:oleObj name="Document" r:id="rId3" imgW="5638800" imgH="45974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52600" y="1130300"/>
                        <a:ext cx="5638800" cy="459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4133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017" y="839606"/>
            <a:ext cx="8229600" cy="2806055"/>
          </a:xfrm>
        </p:spPr>
        <p:txBody>
          <a:bodyPr>
            <a:normAutofit/>
          </a:bodyPr>
          <a:lstStyle/>
          <a:p>
            <a:r>
              <a:rPr lang="en-US" sz="1800" dirty="0" smtClean="0"/>
              <a:t>Other Observations</a:t>
            </a:r>
          </a:p>
          <a:p>
            <a:pPr lvl="1"/>
            <a:r>
              <a:rPr lang="en-US" sz="1800" dirty="0" smtClean="0"/>
              <a:t>ENRICHED</a:t>
            </a:r>
          </a:p>
          <a:p>
            <a:pPr lvl="2"/>
            <a:r>
              <a:rPr lang="en-US" sz="1800" dirty="0" smtClean="0"/>
              <a:t>Balloons out of </a:t>
            </a:r>
            <a:r>
              <a:rPr lang="en-US" sz="1800" dirty="0" err="1" smtClean="0"/>
              <a:t>Kiruna</a:t>
            </a:r>
            <a:endParaRPr lang="en-US" sz="1800" dirty="0"/>
          </a:p>
          <a:p>
            <a:pPr lvl="2"/>
            <a:r>
              <a:rPr lang="en-US" sz="1800" dirty="0" smtClean="0"/>
              <a:t>2 flights Feb, 2 flights April</a:t>
            </a:r>
          </a:p>
          <a:p>
            <a:pPr lvl="2"/>
            <a:r>
              <a:rPr lang="en-US" sz="1800" dirty="0" smtClean="0"/>
              <a:t>Remote sensing &amp; in situ platforms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0A03-A382-4248-A5B9-270E6BE9FC0A}" type="datetime4">
              <a:rPr lang="en-US" smtClean="0"/>
              <a:t>June 29, 2011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61017" y="3798450"/>
            <a:ext cx="25995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Why?</a:t>
            </a:r>
            <a:r>
              <a:rPr lang="en-US" dirty="0"/>
              <a:t>	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so cold</a:t>
            </a:r>
          </a:p>
          <a:p>
            <a:r>
              <a:rPr lang="en-US" dirty="0"/>
              <a:t>	</a:t>
            </a:r>
            <a:r>
              <a:rPr lang="en-US" dirty="0" smtClean="0"/>
              <a:t>so stable</a:t>
            </a:r>
          </a:p>
          <a:p>
            <a:endParaRPr lang="en-US" dirty="0"/>
          </a:p>
          <a:p>
            <a:r>
              <a:rPr lang="en-US" dirty="0" smtClean="0"/>
              <a:t>Still elevated </a:t>
            </a:r>
            <a:r>
              <a:rPr lang="en-US" dirty="0" err="1" smtClean="0"/>
              <a:t>Cl</a:t>
            </a:r>
            <a:r>
              <a:rPr lang="en-US" dirty="0" smtClean="0"/>
              <a:t> reservoirs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14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475860" y="588026"/>
            <a:ext cx="8275906" cy="5878882"/>
            <a:chOff x="152400" y="360363"/>
            <a:chExt cx="8610600" cy="6116637"/>
          </a:xfrm>
        </p:grpSpPr>
        <p:sp>
          <p:nvSpPr>
            <p:cNvPr id="4098" name="Rectangle 2"/>
            <p:cNvSpPr>
              <a:spLocks noChangeArrowheads="1"/>
            </p:cNvSpPr>
            <p:nvPr/>
          </p:nvSpPr>
          <p:spPr bwMode="auto">
            <a:xfrm>
              <a:off x="1981200" y="1143000"/>
              <a:ext cx="914400" cy="914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99" name="Rectangle 3"/>
            <p:cNvSpPr>
              <a:spLocks noChangeArrowheads="1"/>
            </p:cNvSpPr>
            <p:nvPr/>
          </p:nvSpPr>
          <p:spPr bwMode="auto">
            <a:xfrm>
              <a:off x="609600" y="914400"/>
              <a:ext cx="685800" cy="1143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0" name="Rectangle 4"/>
            <p:cNvSpPr>
              <a:spLocks noChangeArrowheads="1"/>
            </p:cNvSpPr>
            <p:nvPr/>
          </p:nvSpPr>
          <p:spPr bwMode="auto">
            <a:xfrm>
              <a:off x="1981200" y="3276600"/>
              <a:ext cx="914400" cy="914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1" name="Rectangle 5"/>
            <p:cNvSpPr>
              <a:spLocks noChangeArrowheads="1"/>
            </p:cNvSpPr>
            <p:nvPr/>
          </p:nvSpPr>
          <p:spPr bwMode="auto">
            <a:xfrm>
              <a:off x="3505200" y="3276600"/>
              <a:ext cx="2438400" cy="1143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2" name="Rectangle 6"/>
            <p:cNvSpPr>
              <a:spLocks noChangeArrowheads="1"/>
            </p:cNvSpPr>
            <p:nvPr/>
          </p:nvSpPr>
          <p:spPr bwMode="auto">
            <a:xfrm>
              <a:off x="2743200" y="5638800"/>
              <a:ext cx="1676400" cy="685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3" name="Rectangle 7"/>
            <p:cNvSpPr>
              <a:spLocks noChangeArrowheads="1"/>
            </p:cNvSpPr>
            <p:nvPr/>
          </p:nvSpPr>
          <p:spPr bwMode="auto">
            <a:xfrm>
              <a:off x="6248400" y="3276600"/>
              <a:ext cx="5334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4" name="Rectangle 8"/>
            <p:cNvSpPr>
              <a:spLocks noChangeArrowheads="1"/>
            </p:cNvSpPr>
            <p:nvPr/>
          </p:nvSpPr>
          <p:spPr bwMode="auto">
            <a:xfrm>
              <a:off x="7086600" y="4876800"/>
              <a:ext cx="1066800" cy="1143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7391400" y="3810000"/>
              <a:ext cx="5334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4876800" y="5715000"/>
              <a:ext cx="10668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8" name="Line 12"/>
            <p:cNvSpPr>
              <a:spLocks noChangeShapeType="1"/>
            </p:cNvSpPr>
            <p:nvPr/>
          </p:nvSpPr>
          <p:spPr bwMode="auto">
            <a:xfrm flipV="1">
              <a:off x="2438400" y="914400"/>
              <a:ext cx="4191000" cy="68580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9" name="Line 13"/>
            <p:cNvSpPr>
              <a:spLocks noChangeShapeType="1"/>
            </p:cNvSpPr>
            <p:nvPr/>
          </p:nvSpPr>
          <p:spPr bwMode="auto">
            <a:xfrm>
              <a:off x="2438400" y="1600200"/>
              <a:ext cx="0" cy="213360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0" name="Line 14"/>
            <p:cNvSpPr>
              <a:spLocks noChangeShapeType="1"/>
            </p:cNvSpPr>
            <p:nvPr/>
          </p:nvSpPr>
          <p:spPr bwMode="auto">
            <a:xfrm>
              <a:off x="2438400" y="3733800"/>
              <a:ext cx="1066800" cy="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1" name="Line 15"/>
            <p:cNvSpPr>
              <a:spLocks noChangeShapeType="1"/>
            </p:cNvSpPr>
            <p:nvPr/>
          </p:nvSpPr>
          <p:spPr bwMode="auto">
            <a:xfrm>
              <a:off x="5943600" y="3733800"/>
              <a:ext cx="304800" cy="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3" name="Line 17"/>
            <p:cNvSpPr>
              <a:spLocks noChangeShapeType="1"/>
            </p:cNvSpPr>
            <p:nvPr/>
          </p:nvSpPr>
          <p:spPr bwMode="auto">
            <a:xfrm flipH="1">
              <a:off x="2286000" y="1371600"/>
              <a:ext cx="304800" cy="457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4" name="Line 18"/>
            <p:cNvSpPr>
              <a:spLocks noChangeShapeType="1"/>
            </p:cNvSpPr>
            <p:nvPr/>
          </p:nvSpPr>
          <p:spPr bwMode="auto">
            <a:xfrm>
              <a:off x="2286000" y="3581400"/>
              <a:ext cx="30480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5" name="Rectangle 19"/>
            <p:cNvSpPr>
              <a:spLocks noChangeArrowheads="1"/>
            </p:cNvSpPr>
            <p:nvPr/>
          </p:nvSpPr>
          <p:spPr bwMode="auto">
            <a:xfrm>
              <a:off x="1219200" y="2743200"/>
              <a:ext cx="7543800" cy="3733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6" name="Line 20"/>
            <p:cNvSpPr>
              <a:spLocks noChangeShapeType="1"/>
            </p:cNvSpPr>
            <p:nvPr/>
          </p:nvSpPr>
          <p:spPr bwMode="auto">
            <a:xfrm>
              <a:off x="914400" y="2057400"/>
              <a:ext cx="0" cy="3200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7" name="Line 21"/>
            <p:cNvSpPr>
              <a:spLocks noChangeShapeType="1"/>
            </p:cNvSpPr>
            <p:nvPr/>
          </p:nvSpPr>
          <p:spPr bwMode="auto">
            <a:xfrm>
              <a:off x="914400" y="5257800"/>
              <a:ext cx="1828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8" name="Line 22"/>
            <p:cNvSpPr>
              <a:spLocks noChangeShapeType="1"/>
            </p:cNvSpPr>
            <p:nvPr/>
          </p:nvSpPr>
          <p:spPr bwMode="auto">
            <a:xfrm flipV="1">
              <a:off x="2743200" y="1828800"/>
              <a:ext cx="0" cy="3048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9" name="Line 23"/>
            <p:cNvSpPr>
              <a:spLocks noChangeShapeType="1"/>
            </p:cNvSpPr>
            <p:nvPr/>
          </p:nvSpPr>
          <p:spPr bwMode="auto">
            <a:xfrm flipH="1">
              <a:off x="2895600" y="1828800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2" name="Line 26"/>
            <p:cNvSpPr>
              <a:spLocks noChangeShapeType="1"/>
            </p:cNvSpPr>
            <p:nvPr/>
          </p:nvSpPr>
          <p:spPr bwMode="auto">
            <a:xfrm flipV="1">
              <a:off x="3886200" y="45720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3" name="Line 27"/>
            <p:cNvSpPr>
              <a:spLocks noChangeShapeType="1"/>
            </p:cNvSpPr>
            <p:nvPr/>
          </p:nvSpPr>
          <p:spPr bwMode="auto">
            <a:xfrm>
              <a:off x="3886200" y="4572000"/>
              <a:ext cx="2667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4" name="Line 28"/>
            <p:cNvSpPr>
              <a:spLocks noChangeShapeType="1"/>
            </p:cNvSpPr>
            <p:nvPr/>
          </p:nvSpPr>
          <p:spPr bwMode="auto">
            <a:xfrm flipV="1">
              <a:off x="6553200" y="38862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5" name="Line 29"/>
            <p:cNvSpPr>
              <a:spLocks noChangeShapeType="1"/>
            </p:cNvSpPr>
            <p:nvPr/>
          </p:nvSpPr>
          <p:spPr bwMode="auto">
            <a:xfrm flipV="1">
              <a:off x="4114800" y="47244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6" name="Line 30"/>
            <p:cNvSpPr>
              <a:spLocks noChangeShapeType="1"/>
            </p:cNvSpPr>
            <p:nvPr/>
          </p:nvSpPr>
          <p:spPr bwMode="auto">
            <a:xfrm>
              <a:off x="4114800" y="4724400"/>
              <a:ext cx="3429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7" name="Line 31"/>
            <p:cNvSpPr>
              <a:spLocks noChangeShapeType="1"/>
            </p:cNvSpPr>
            <p:nvPr/>
          </p:nvSpPr>
          <p:spPr bwMode="auto">
            <a:xfrm flipV="1">
              <a:off x="7543800" y="4419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8" name="Line 32"/>
            <p:cNvSpPr>
              <a:spLocks noChangeShapeType="1"/>
            </p:cNvSpPr>
            <p:nvPr/>
          </p:nvSpPr>
          <p:spPr bwMode="auto">
            <a:xfrm>
              <a:off x="4419600" y="6096000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9" name="Line 33"/>
            <p:cNvSpPr>
              <a:spLocks noChangeShapeType="1"/>
            </p:cNvSpPr>
            <p:nvPr/>
          </p:nvSpPr>
          <p:spPr bwMode="auto">
            <a:xfrm flipV="1">
              <a:off x="7696200" y="4419600"/>
              <a:ext cx="0" cy="457200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0" name="Line 34"/>
            <p:cNvSpPr>
              <a:spLocks noChangeShapeType="1"/>
            </p:cNvSpPr>
            <p:nvPr/>
          </p:nvSpPr>
          <p:spPr bwMode="auto">
            <a:xfrm flipV="1">
              <a:off x="7696200" y="3505200"/>
              <a:ext cx="0" cy="304800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1" name="Line 35"/>
            <p:cNvSpPr>
              <a:spLocks noChangeShapeType="1"/>
            </p:cNvSpPr>
            <p:nvPr/>
          </p:nvSpPr>
          <p:spPr bwMode="auto">
            <a:xfrm flipH="1">
              <a:off x="6781800" y="3505200"/>
              <a:ext cx="914400" cy="0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2" name="Text Box 36"/>
            <p:cNvSpPr txBox="1">
              <a:spLocks noChangeArrowheads="1"/>
            </p:cNvSpPr>
            <p:nvPr/>
          </p:nvSpPr>
          <p:spPr bwMode="auto">
            <a:xfrm>
              <a:off x="5029200" y="5791200"/>
              <a:ext cx="80486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CY" charset="0"/>
                </a:rPr>
                <a:t>Storage</a:t>
              </a:r>
              <a:endParaRPr lang="en-US"/>
            </a:p>
          </p:txBody>
        </p:sp>
        <p:sp>
          <p:nvSpPr>
            <p:cNvPr id="4133" name="Text Box 37"/>
            <p:cNvSpPr txBox="1">
              <a:spLocks noChangeArrowheads="1"/>
            </p:cNvSpPr>
            <p:nvPr/>
          </p:nvSpPr>
          <p:spPr bwMode="auto">
            <a:xfrm>
              <a:off x="3048000" y="5867400"/>
              <a:ext cx="996950" cy="263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600">
                  <a:latin typeface="Times CY" charset="0"/>
                </a:rPr>
                <a:t>Computer</a:t>
              </a:r>
              <a:endParaRPr lang="en-US"/>
            </a:p>
          </p:txBody>
        </p:sp>
        <p:sp>
          <p:nvSpPr>
            <p:cNvPr id="4134" name="Text Box 38"/>
            <p:cNvSpPr txBox="1">
              <a:spLocks noChangeArrowheads="1"/>
            </p:cNvSpPr>
            <p:nvPr/>
          </p:nvSpPr>
          <p:spPr bwMode="auto">
            <a:xfrm>
              <a:off x="4191000" y="3505200"/>
              <a:ext cx="1284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CY" charset="0"/>
                </a:rPr>
                <a:t>Bruker 120M</a:t>
              </a:r>
              <a:endParaRPr lang="en-US"/>
            </a:p>
          </p:txBody>
        </p:sp>
        <p:sp>
          <p:nvSpPr>
            <p:cNvPr id="4135" name="Text Box 39"/>
            <p:cNvSpPr txBox="1">
              <a:spLocks noChangeArrowheads="1"/>
            </p:cNvSpPr>
            <p:nvPr/>
          </p:nvSpPr>
          <p:spPr bwMode="auto">
            <a:xfrm>
              <a:off x="7086600" y="5237163"/>
              <a:ext cx="974725" cy="43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600">
                  <a:latin typeface="Times CY" charset="0"/>
                </a:rPr>
                <a:t>LN2</a:t>
              </a:r>
            </a:p>
            <a:p>
              <a:pPr>
                <a:lnSpc>
                  <a:spcPct val="70000"/>
                </a:lnSpc>
              </a:pPr>
              <a:r>
                <a:rPr lang="en-US" sz="1600">
                  <a:latin typeface="Times CY" charset="0"/>
                </a:rPr>
                <a:t>Reservoir</a:t>
              </a:r>
              <a:endParaRPr lang="en-US"/>
            </a:p>
          </p:txBody>
        </p:sp>
        <p:sp>
          <p:nvSpPr>
            <p:cNvPr id="4136" name="Text Box 40"/>
            <p:cNvSpPr txBox="1">
              <a:spLocks noChangeArrowheads="1"/>
            </p:cNvSpPr>
            <p:nvPr/>
          </p:nvSpPr>
          <p:spPr bwMode="auto">
            <a:xfrm>
              <a:off x="2057400" y="665163"/>
              <a:ext cx="815975" cy="43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600">
                  <a:latin typeface="Times CY" charset="0"/>
                </a:rPr>
                <a:t>Solar </a:t>
              </a:r>
            </a:p>
            <a:p>
              <a:pPr>
                <a:lnSpc>
                  <a:spcPct val="70000"/>
                </a:lnSpc>
              </a:pPr>
              <a:r>
                <a:rPr lang="en-US" sz="1600">
                  <a:latin typeface="Times CY" charset="0"/>
                </a:rPr>
                <a:t>Tracker</a:t>
              </a:r>
              <a:endParaRPr lang="en-US"/>
            </a:p>
          </p:txBody>
        </p:sp>
        <p:sp>
          <p:nvSpPr>
            <p:cNvPr id="4137" name="Text Box 41"/>
            <p:cNvSpPr txBox="1">
              <a:spLocks noChangeArrowheads="1"/>
            </p:cNvSpPr>
            <p:nvPr/>
          </p:nvSpPr>
          <p:spPr bwMode="auto">
            <a:xfrm>
              <a:off x="533400" y="360363"/>
              <a:ext cx="871538" cy="43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600">
                  <a:latin typeface="Times CY" charset="0"/>
                </a:rPr>
                <a:t>Weather</a:t>
              </a:r>
            </a:p>
            <a:p>
              <a:pPr>
                <a:lnSpc>
                  <a:spcPct val="70000"/>
                </a:lnSpc>
              </a:pPr>
              <a:r>
                <a:rPr lang="en-US" sz="1600">
                  <a:latin typeface="Times CY" charset="0"/>
                </a:rPr>
                <a:t>Sensors</a:t>
              </a:r>
              <a:endParaRPr lang="en-US"/>
            </a:p>
          </p:txBody>
        </p:sp>
        <p:sp>
          <p:nvSpPr>
            <p:cNvPr id="4138" name="Text Box 42"/>
            <p:cNvSpPr txBox="1">
              <a:spLocks noChangeArrowheads="1"/>
            </p:cNvSpPr>
            <p:nvPr/>
          </p:nvSpPr>
          <p:spPr bwMode="auto">
            <a:xfrm>
              <a:off x="1371600" y="4038600"/>
              <a:ext cx="747713" cy="43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600">
                  <a:latin typeface="Times CY" charset="0"/>
                </a:rPr>
                <a:t>Solar</a:t>
              </a:r>
            </a:p>
            <a:p>
              <a:pPr>
                <a:lnSpc>
                  <a:spcPct val="70000"/>
                </a:lnSpc>
              </a:pPr>
              <a:r>
                <a:rPr lang="en-US" sz="1600">
                  <a:latin typeface="Times CY" charset="0"/>
                </a:rPr>
                <a:t>Guider</a:t>
              </a:r>
              <a:endParaRPr lang="en-US"/>
            </a:p>
          </p:txBody>
        </p:sp>
        <p:sp>
          <p:nvSpPr>
            <p:cNvPr id="4139" name="Text Box 43"/>
            <p:cNvSpPr txBox="1">
              <a:spLocks noChangeArrowheads="1"/>
            </p:cNvSpPr>
            <p:nvPr/>
          </p:nvSpPr>
          <p:spPr bwMode="auto">
            <a:xfrm>
              <a:off x="6096000" y="2971800"/>
              <a:ext cx="88423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CY" charset="0"/>
                </a:rPr>
                <a:t>Detector</a:t>
              </a:r>
              <a:endParaRPr lang="en-US"/>
            </a:p>
          </p:txBody>
        </p:sp>
        <p:sp>
          <p:nvSpPr>
            <p:cNvPr id="4140" name="Text Box 44"/>
            <p:cNvSpPr txBox="1">
              <a:spLocks noChangeArrowheads="1"/>
            </p:cNvSpPr>
            <p:nvPr/>
          </p:nvSpPr>
          <p:spPr bwMode="auto">
            <a:xfrm>
              <a:off x="7924799" y="3484563"/>
              <a:ext cx="804863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600">
                  <a:latin typeface="Times CY" charset="0"/>
                </a:rPr>
                <a:t>LN2</a:t>
              </a:r>
            </a:p>
            <a:p>
              <a:pPr>
                <a:lnSpc>
                  <a:spcPct val="70000"/>
                </a:lnSpc>
              </a:pPr>
              <a:r>
                <a:rPr lang="en-US" sz="1600">
                  <a:latin typeface="Times CY" charset="0"/>
                </a:rPr>
                <a:t>Fill</a:t>
              </a:r>
            </a:p>
            <a:p>
              <a:pPr>
                <a:lnSpc>
                  <a:spcPct val="70000"/>
                </a:lnSpc>
              </a:pPr>
              <a:r>
                <a:rPr lang="en-US" sz="1600">
                  <a:latin typeface="Times CY" charset="0"/>
                </a:rPr>
                <a:t>Control</a:t>
              </a:r>
              <a:endParaRPr lang="en-US"/>
            </a:p>
          </p:txBody>
        </p:sp>
        <p:sp>
          <p:nvSpPr>
            <p:cNvPr id="4141" name="Text Box 45"/>
            <p:cNvSpPr txBox="1">
              <a:spLocks noChangeArrowheads="1"/>
            </p:cNvSpPr>
            <p:nvPr/>
          </p:nvSpPr>
          <p:spPr bwMode="auto">
            <a:xfrm>
              <a:off x="4495800" y="2438400"/>
              <a:ext cx="16002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CY" charset="0"/>
                </a:rPr>
                <a:t>Trailer Enclosure</a:t>
              </a:r>
              <a:endParaRPr lang="en-US"/>
            </a:p>
          </p:txBody>
        </p:sp>
        <p:sp>
          <p:nvSpPr>
            <p:cNvPr id="4142" name="Line 46"/>
            <p:cNvSpPr>
              <a:spLocks noChangeShapeType="1"/>
            </p:cNvSpPr>
            <p:nvPr/>
          </p:nvSpPr>
          <p:spPr bwMode="auto">
            <a:xfrm>
              <a:off x="2286000" y="26670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3" name="Line 47"/>
            <p:cNvSpPr>
              <a:spLocks noChangeShapeType="1"/>
            </p:cNvSpPr>
            <p:nvPr/>
          </p:nvSpPr>
          <p:spPr bwMode="auto">
            <a:xfrm>
              <a:off x="2590800" y="26670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5" name="Text Box 49"/>
            <p:cNvSpPr txBox="1">
              <a:spLocks noChangeArrowheads="1"/>
            </p:cNvSpPr>
            <p:nvPr/>
          </p:nvSpPr>
          <p:spPr bwMode="auto">
            <a:xfrm>
              <a:off x="152400" y="6019800"/>
              <a:ext cx="8159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CY" charset="0"/>
                </a:rPr>
                <a:t>Internet</a:t>
              </a:r>
              <a:endParaRPr lang="en-US"/>
            </a:p>
          </p:txBody>
        </p:sp>
        <p:sp>
          <p:nvSpPr>
            <p:cNvPr id="4146" name="Line 50"/>
            <p:cNvSpPr>
              <a:spLocks noChangeShapeType="1"/>
            </p:cNvSpPr>
            <p:nvPr/>
          </p:nvSpPr>
          <p:spPr bwMode="auto">
            <a:xfrm>
              <a:off x="914400" y="6172200"/>
              <a:ext cx="1828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8" name="Rectangle 52"/>
            <p:cNvSpPr>
              <a:spLocks noChangeArrowheads="1"/>
            </p:cNvSpPr>
            <p:nvPr/>
          </p:nvSpPr>
          <p:spPr bwMode="auto">
            <a:xfrm>
              <a:off x="2743200" y="4876800"/>
              <a:ext cx="1676400" cy="533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9" name="Text Box 53"/>
            <p:cNvSpPr txBox="1">
              <a:spLocks noChangeArrowheads="1"/>
            </p:cNvSpPr>
            <p:nvPr/>
          </p:nvSpPr>
          <p:spPr bwMode="auto">
            <a:xfrm>
              <a:off x="3048000" y="4953000"/>
              <a:ext cx="906463" cy="43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600">
                  <a:latin typeface="Times CY" charset="0"/>
                </a:rPr>
                <a:t>Control</a:t>
              </a:r>
            </a:p>
            <a:p>
              <a:pPr>
                <a:lnSpc>
                  <a:spcPct val="70000"/>
                </a:lnSpc>
              </a:pPr>
              <a:r>
                <a:rPr lang="en-US" sz="1600">
                  <a:latin typeface="Times CY" charset="0"/>
                </a:rPr>
                <a:t>Interface</a:t>
              </a:r>
              <a:endParaRPr lang="en-US"/>
            </a:p>
          </p:txBody>
        </p:sp>
        <p:sp>
          <p:nvSpPr>
            <p:cNvPr id="4150" name="Line 54"/>
            <p:cNvSpPr>
              <a:spLocks noChangeShapeType="1"/>
            </p:cNvSpPr>
            <p:nvPr/>
          </p:nvSpPr>
          <p:spPr bwMode="auto">
            <a:xfrm>
              <a:off x="2209800" y="41910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51" name="Line 55"/>
            <p:cNvSpPr>
              <a:spLocks noChangeShapeType="1"/>
            </p:cNvSpPr>
            <p:nvPr/>
          </p:nvSpPr>
          <p:spPr bwMode="auto">
            <a:xfrm>
              <a:off x="2209800" y="5029200"/>
              <a:ext cx="533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52" name="Line 56"/>
            <p:cNvSpPr>
              <a:spLocks noChangeShapeType="1"/>
            </p:cNvSpPr>
            <p:nvPr/>
          </p:nvSpPr>
          <p:spPr bwMode="auto">
            <a:xfrm>
              <a:off x="4419600" y="5867400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54" name="Line 58"/>
            <p:cNvSpPr>
              <a:spLocks noChangeShapeType="1"/>
            </p:cNvSpPr>
            <p:nvPr/>
          </p:nvSpPr>
          <p:spPr bwMode="auto">
            <a:xfrm flipV="1">
              <a:off x="4724400" y="4419600"/>
              <a:ext cx="0" cy="1447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55" name="Line 59"/>
            <p:cNvSpPr>
              <a:spLocks noChangeShapeType="1"/>
            </p:cNvSpPr>
            <p:nvPr/>
          </p:nvSpPr>
          <p:spPr bwMode="auto">
            <a:xfrm flipV="1">
              <a:off x="3505200" y="54102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56" name="AutoShape 60"/>
            <p:cNvSpPr>
              <a:spLocks noChangeArrowheads="1"/>
            </p:cNvSpPr>
            <p:nvPr/>
          </p:nvSpPr>
          <p:spPr bwMode="auto">
            <a:xfrm>
              <a:off x="6629400" y="381000"/>
              <a:ext cx="838200" cy="838200"/>
            </a:xfrm>
            <a:prstGeom prst="star16">
              <a:avLst>
                <a:gd name="adj" fmla="val 37500"/>
              </a:avLst>
            </a:prstGeom>
            <a:solidFill>
              <a:srgbClr val="FF66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23" y="970377"/>
            <a:ext cx="3579542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737" y="3920236"/>
            <a:ext cx="3592642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60225" y="1497189"/>
            <a:ext cx="49365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  <a:cs typeface="Verdana"/>
              </a:rPr>
              <a:t>C</a:t>
            </a:r>
            <a:r>
              <a:rPr lang="en-US" sz="1400" baseline="-25000" dirty="0" smtClean="0">
                <a:solidFill>
                  <a:srgbClr val="000000"/>
                </a:solidFill>
                <a:latin typeface="Verdana"/>
                <a:cs typeface="Verdana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Verdana"/>
              </a:rPr>
              <a:t>H</a:t>
            </a:r>
            <a:r>
              <a:rPr lang="en-US" sz="1400" baseline="-25000" dirty="0" smtClean="0">
                <a:solidFill>
                  <a:srgbClr val="000000"/>
                </a:solidFill>
                <a:latin typeface="Verdana"/>
                <a:cs typeface="Verdana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Verdana"/>
              </a:rPr>
              <a:t>, C</a:t>
            </a:r>
            <a:r>
              <a:rPr lang="en-US" sz="1400" baseline="-25000" dirty="0" smtClean="0">
                <a:solidFill>
                  <a:srgbClr val="000000"/>
                </a:solidFill>
                <a:latin typeface="Verdana"/>
                <a:cs typeface="Verdana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Verdana"/>
              </a:rPr>
              <a:t>H</a:t>
            </a:r>
            <a:r>
              <a:rPr lang="en-US" sz="1400" baseline="-25000" dirty="0" smtClean="0">
                <a:solidFill>
                  <a:srgbClr val="000000"/>
                </a:solidFill>
                <a:latin typeface="Verdana"/>
                <a:cs typeface="Verdana"/>
              </a:rPr>
              <a:t>4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Verdana"/>
              </a:rPr>
              <a:t>, C</a:t>
            </a:r>
            <a:r>
              <a:rPr lang="en-US" sz="1400" baseline="-25000" dirty="0" smtClean="0">
                <a:solidFill>
                  <a:srgbClr val="000000"/>
                </a:solidFill>
                <a:latin typeface="Verdana"/>
                <a:cs typeface="Verdana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Verdana"/>
              </a:rPr>
              <a:t>H</a:t>
            </a:r>
            <a:r>
              <a:rPr lang="en-US" sz="1400" baseline="-25000" dirty="0" smtClean="0">
                <a:solidFill>
                  <a:srgbClr val="000000"/>
                </a:solidFill>
                <a:latin typeface="Verdana"/>
                <a:cs typeface="Verdana"/>
              </a:rPr>
              <a:t>6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Verdana"/>
              </a:rPr>
              <a:t>, HCN, CO, CH</a:t>
            </a:r>
            <a:r>
              <a:rPr lang="en-US" sz="1400" baseline="-25000" dirty="0" smtClean="0">
                <a:solidFill>
                  <a:srgbClr val="000000"/>
                </a:solidFill>
                <a:latin typeface="Verdana"/>
                <a:cs typeface="Verdana"/>
              </a:rPr>
              <a:t>4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Verdana"/>
              </a:rPr>
              <a:t>, HCOOH</a:t>
            </a:r>
            <a:r>
              <a:rPr lang="en-US" sz="1400" dirty="0">
                <a:solidFill>
                  <a:srgbClr val="000000"/>
                </a:solidFill>
                <a:latin typeface="Verdana"/>
                <a:cs typeface="Verdana"/>
              </a:rPr>
              <a:t>,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Verdana"/>
              </a:rPr>
              <a:t> H</a:t>
            </a:r>
            <a:r>
              <a:rPr lang="en-US" sz="1400" baseline="-25000" dirty="0" smtClean="0">
                <a:solidFill>
                  <a:srgbClr val="000000"/>
                </a:solidFill>
                <a:latin typeface="Verdana"/>
                <a:cs typeface="Verdana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Verdana"/>
              </a:rPr>
              <a:t>CO,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1400" baseline="30000" dirty="0" smtClean="0">
                <a:solidFill>
                  <a:srgbClr val="000000"/>
                </a:solidFill>
                <a:latin typeface="Verdana"/>
                <a:cs typeface="Verdana"/>
              </a:rPr>
              <a:t>13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Verdana"/>
              </a:rPr>
              <a:t>CH</a:t>
            </a:r>
            <a:r>
              <a:rPr lang="en-US" sz="1400" baseline="-25000" dirty="0" smtClean="0">
                <a:solidFill>
                  <a:srgbClr val="000000"/>
                </a:solidFill>
                <a:latin typeface="Verdana"/>
                <a:cs typeface="Verdana"/>
              </a:rPr>
              <a:t>4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Verdana"/>
              </a:rPr>
              <a:t>, H</a:t>
            </a:r>
            <a:r>
              <a:rPr lang="en-US" sz="1400" baseline="-25000" dirty="0" smtClean="0">
                <a:solidFill>
                  <a:srgbClr val="000000"/>
                </a:solidFill>
                <a:latin typeface="Verdana"/>
                <a:cs typeface="Verdana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Verdana"/>
              </a:rPr>
              <a:t>O, HDO</a:t>
            </a:r>
          </a:p>
          <a:p>
            <a:pPr>
              <a:spcAft>
                <a:spcPts val="600"/>
              </a:spcAft>
              <a:buFont typeface="Wingdings" charset="2"/>
              <a:buChar char="Ø"/>
            </a:pPr>
            <a:r>
              <a:rPr lang="en-US" sz="1400" dirty="0" smtClean="0">
                <a:solidFill>
                  <a:srgbClr val="000000"/>
                </a:solidFill>
                <a:latin typeface="Verdana"/>
                <a:cs typeface="Verdana"/>
              </a:rPr>
              <a:t>Pollution events</a:t>
            </a:r>
          </a:p>
          <a:p>
            <a:pPr>
              <a:spcAft>
                <a:spcPts val="600"/>
              </a:spcAft>
              <a:buFont typeface="Wingdings" charset="2"/>
              <a:buChar char="Ø"/>
            </a:pPr>
            <a:r>
              <a:rPr lang="en-US" sz="1400" dirty="0" smtClean="0">
                <a:solidFill>
                  <a:srgbClr val="000000"/>
                </a:solidFill>
                <a:latin typeface="Verdana"/>
                <a:cs typeface="Verdana"/>
              </a:rPr>
              <a:t>Biogenic changes in warming Arctic</a:t>
            </a:r>
          </a:p>
          <a:p>
            <a:pPr>
              <a:spcAft>
                <a:spcPts val="600"/>
              </a:spcAft>
              <a:buFont typeface="Wingdings" charset="2"/>
              <a:buChar char="²"/>
            </a:pPr>
            <a:r>
              <a:rPr lang="en-US" sz="1400" dirty="0" smtClean="0">
                <a:solidFill>
                  <a:srgbClr val="000000"/>
                </a:solidFill>
                <a:latin typeface="Verdana"/>
                <a:cs typeface="Verdana"/>
              </a:rPr>
              <a:t>FTS at : Thule, Eureka, Poker Flat, 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  <a:cs typeface="Verdana"/>
              </a:rPr>
              <a:t>Ny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  <a:cs typeface="Verdana"/>
              </a:rPr>
              <a:t>Alesund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Verdana"/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  <a:cs typeface="Verdana"/>
              </a:rPr>
              <a:t>Kiruna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Verdana"/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  <a:cs typeface="Verdana"/>
              </a:rPr>
              <a:t>Harestua</a:t>
            </a:r>
            <a:endParaRPr lang="en-US" sz="1400" dirty="0" smtClean="0">
              <a:solidFill>
                <a:srgbClr val="000000"/>
              </a:solidFill>
              <a:latin typeface="Verdana"/>
              <a:cs typeface="Verdana"/>
            </a:endParaRPr>
          </a:p>
        </p:txBody>
      </p:sp>
      <p:grpSp>
        <p:nvGrpSpPr>
          <p:cNvPr id="2" name="Group 9"/>
          <p:cNvGrpSpPr/>
          <p:nvPr/>
        </p:nvGrpSpPr>
        <p:grpSpPr>
          <a:xfrm rot="19244252">
            <a:off x="3829013" y="808251"/>
            <a:ext cx="1224119" cy="587528"/>
            <a:chOff x="5265666" y="1558990"/>
            <a:chExt cx="1224122" cy="822965"/>
          </a:xfrm>
        </p:grpSpPr>
        <p:sp>
          <p:nvSpPr>
            <p:cNvPr id="7" name="Left Arrow 6"/>
            <p:cNvSpPr/>
            <p:nvPr/>
          </p:nvSpPr>
          <p:spPr>
            <a:xfrm>
              <a:off x="5265666" y="1558990"/>
              <a:ext cx="1224119" cy="822965"/>
            </a:xfrm>
            <a:prstGeom prst="leftArrow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TextBox 8"/>
            <p:cNvSpPr txBox="1"/>
            <p:nvPr/>
          </p:nvSpPr>
          <p:spPr>
            <a:xfrm rot="19761">
              <a:off x="5299953" y="1671115"/>
              <a:ext cx="1189835" cy="517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Bradley Hand ITC TT-Bold"/>
                  <a:cs typeface="Bradley Hand ITC TT-Bold"/>
                </a:rPr>
                <a:t>Acetylene</a:t>
              </a:r>
            </a:p>
          </p:txBody>
        </p:sp>
      </p:grpSp>
      <p:grpSp>
        <p:nvGrpSpPr>
          <p:cNvPr id="3" name="Group 12"/>
          <p:cNvGrpSpPr/>
          <p:nvPr/>
        </p:nvGrpSpPr>
        <p:grpSpPr>
          <a:xfrm rot="19178944">
            <a:off x="7709986" y="3164201"/>
            <a:ext cx="1247567" cy="554527"/>
            <a:chOff x="7559231" y="3289643"/>
            <a:chExt cx="1247567" cy="822949"/>
          </a:xfrm>
        </p:grpSpPr>
        <p:sp>
          <p:nvSpPr>
            <p:cNvPr id="8" name="Down Arrow 7"/>
            <p:cNvSpPr/>
            <p:nvPr/>
          </p:nvSpPr>
          <p:spPr>
            <a:xfrm rot="5400000">
              <a:off x="7605041" y="3243833"/>
              <a:ext cx="822949" cy="914570"/>
            </a:xfrm>
            <a:prstGeom prst="downArrow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7591439" y="3422172"/>
              <a:ext cx="1215359" cy="548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Bradley Hand ITC TT-Bold"/>
                  <a:cs typeface="Bradley Hand ITC TT-Bold"/>
                </a:rPr>
                <a:t>Ethane</a:t>
              </a:r>
              <a:endParaRPr lang="en-US" dirty="0">
                <a:solidFill>
                  <a:srgbClr val="000000"/>
                </a:solidFill>
                <a:latin typeface="Bradley Hand ITC TT-Bold"/>
                <a:cs typeface="Bradley Hand ITC TT-Bold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912" y="3866460"/>
            <a:ext cx="3717890" cy="2743200"/>
          </a:xfrm>
          <a:prstGeom prst="rect">
            <a:avLst/>
          </a:prstGeom>
        </p:spPr>
      </p:pic>
      <p:sp>
        <p:nvSpPr>
          <p:cNvPr id="17" name="Down Arrow 16"/>
          <p:cNvSpPr/>
          <p:nvPr/>
        </p:nvSpPr>
        <p:spPr>
          <a:xfrm rot="2978944">
            <a:off x="4801977" y="2956409"/>
            <a:ext cx="554527" cy="1731272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TextBox 17"/>
          <p:cNvSpPr txBox="1"/>
          <p:nvPr/>
        </p:nvSpPr>
        <p:spPr>
          <a:xfrm rot="19178944">
            <a:off x="4257751" y="3609925"/>
            <a:ext cx="1699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Bradley Hand ITC TT-Bold"/>
                <a:cs typeface="Bradley Hand ITC TT-Bold"/>
              </a:rPr>
              <a:t>Hydrogen Cyanide</a:t>
            </a:r>
            <a:endParaRPr lang="en-US" sz="1400" dirty="0">
              <a:solidFill>
                <a:srgbClr val="000000"/>
              </a:solidFill>
              <a:latin typeface="Bradley Hand ITC TT-Bold"/>
              <a:cs typeface="Bradley Hand ITC TT-Bold"/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3F51-169B-6F4E-A85F-F79B264DB7A9}" type="datetime4">
              <a:rPr lang="en-US" smtClean="0"/>
              <a:t>June 29, 2011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365760" y="311523"/>
            <a:ext cx="597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Verdana"/>
                <a:cs typeface="Verdana"/>
              </a:rPr>
              <a:t>Arctic Study NMHC FTS Stations / Modeling Study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627" y="3871270"/>
            <a:ext cx="3534862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021" y="3823342"/>
            <a:ext cx="3630336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66" y="843464"/>
            <a:ext cx="3540868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9642" y="105368"/>
            <a:ext cx="642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Verdana"/>
                <a:cs typeface="Verdana"/>
              </a:rPr>
              <a:t>Initial comparisons Thule total column &amp; Mozart4</a:t>
            </a:r>
            <a:endParaRPr lang="en-US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grpSp>
        <p:nvGrpSpPr>
          <p:cNvPr id="3" name="Group 7"/>
          <p:cNvGrpSpPr/>
          <p:nvPr/>
        </p:nvGrpSpPr>
        <p:grpSpPr>
          <a:xfrm rot="19178944">
            <a:off x="7927363" y="3297755"/>
            <a:ext cx="1081289" cy="554527"/>
            <a:chOff x="7066218" y="2668055"/>
            <a:chExt cx="1081289" cy="822958"/>
          </a:xfrm>
        </p:grpSpPr>
        <p:sp>
          <p:nvSpPr>
            <p:cNvPr id="9" name="Down Arrow 8"/>
            <p:cNvSpPr/>
            <p:nvPr/>
          </p:nvSpPr>
          <p:spPr>
            <a:xfrm rot="5400000">
              <a:off x="7112024" y="2622249"/>
              <a:ext cx="822958" cy="914570"/>
            </a:xfrm>
            <a:prstGeom prst="downArrow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TextBox 9"/>
            <p:cNvSpPr txBox="1"/>
            <p:nvPr/>
          </p:nvSpPr>
          <p:spPr>
            <a:xfrm>
              <a:off x="7072406" y="2791075"/>
              <a:ext cx="1075101" cy="548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Bradley Hand ITC TT-Bold"/>
                  <a:cs typeface="Bradley Hand ITC TT-Bold"/>
                </a:rPr>
                <a:t>Ethane</a:t>
              </a:r>
              <a:endParaRPr lang="en-US" dirty="0">
                <a:solidFill>
                  <a:srgbClr val="000000"/>
                </a:solidFill>
                <a:latin typeface="Bradley Hand ITC TT-Bold"/>
                <a:cs typeface="Bradley Hand ITC TT-Bold"/>
              </a:endParaRPr>
            </a:p>
          </p:txBody>
        </p:sp>
      </p:grpSp>
      <p:sp>
        <p:nvSpPr>
          <p:cNvPr id="12" name="Down Arrow 11"/>
          <p:cNvSpPr/>
          <p:nvPr/>
        </p:nvSpPr>
        <p:spPr>
          <a:xfrm rot="2978944">
            <a:off x="4053543" y="331490"/>
            <a:ext cx="447764" cy="1344403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TextBox 12"/>
          <p:cNvSpPr txBox="1"/>
          <p:nvPr/>
        </p:nvSpPr>
        <p:spPr>
          <a:xfrm rot="19178944">
            <a:off x="3593350" y="798654"/>
            <a:ext cx="1464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Bradley Hand ITC TT-Bold"/>
                <a:cs typeface="Bradley Hand ITC TT-Bold"/>
              </a:rPr>
              <a:t>Formaldehyde</a:t>
            </a:r>
            <a:endParaRPr lang="en-US" sz="1400" dirty="0">
              <a:solidFill>
                <a:srgbClr val="000000"/>
              </a:solidFill>
              <a:latin typeface="Bradley Hand ITC TT-Bold"/>
              <a:cs typeface="Bradley Hand ITC TT-Bold"/>
            </a:endParaRPr>
          </a:p>
        </p:txBody>
      </p:sp>
      <p:sp>
        <p:nvSpPr>
          <p:cNvPr id="15" name="Down Arrow 14"/>
          <p:cNvSpPr/>
          <p:nvPr/>
        </p:nvSpPr>
        <p:spPr>
          <a:xfrm rot="2978944">
            <a:off x="4608893" y="3131640"/>
            <a:ext cx="447764" cy="1565344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TextBox 13"/>
          <p:cNvSpPr txBox="1"/>
          <p:nvPr/>
        </p:nvSpPr>
        <p:spPr>
          <a:xfrm rot="19178944">
            <a:off x="4027355" y="3682043"/>
            <a:ext cx="1728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Bradley Hand ITC TT-Bold"/>
                <a:cs typeface="Bradley Hand ITC TT-Bold"/>
              </a:rPr>
              <a:t>Carbon Monoxide</a:t>
            </a:r>
            <a:endParaRPr lang="en-US" sz="1400" dirty="0">
              <a:solidFill>
                <a:srgbClr val="000000"/>
              </a:solidFill>
              <a:latin typeface="Bradley Hand ITC TT-Bold"/>
              <a:cs typeface="Bradley Hand ITC TT-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739" y="1603852"/>
            <a:ext cx="44616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Verdana"/>
                <a:cs typeface="Verdana"/>
              </a:rPr>
              <a:t>H2CO – TAB ±20-30% still large differences?</a:t>
            </a:r>
          </a:p>
          <a:p>
            <a:endParaRPr lang="en-US" sz="1200" dirty="0" smtClean="0">
              <a:solidFill>
                <a:srgbClr val="000000"/>
              </a:solidFill>
              <a:latin typeface="Verdana"/>
              <a:cs typeface="Verdana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Verdana"/>
                <a:cs typeface="Verdana"/>
              </a:rPr>
              <a:t>CO – trend &amp; annual cycle great maybe some work 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Verdana"/>
                <a:cs typeface="Verdana"/>
              </a:rPr>
              <a:t>Needed on PE events in 03, 04 </a:t>
            </a:r>
          </a:p>
          <a:p>
            <a:endParaRPr lang="en-US" sz="1200" dirty="0" smtClean="0">
              <a:solidFill>
                <a:srgbClr val="000000"/>
              </a:solidFill>
              <a:latin typeface="Verdana"/>
              <a:cs typeface="Verdana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Verdana"/>
                <a:cs typeface="Verdana"/>
              </a:rPr>
              <a:t>C2H6 – mid summer low &amp; trend great, winter build up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Verdana"/>
                <a:cs typeface="Verdana"/>
              </a:rPr>
              <a:t>Not represented in MOZART</a:t>
            </a:r>
            <a:endParaRPr lang="en-US" sz="12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4A6CF-1EC8-D64C-A2B7-D9D2FA2307AE}" type="datetime4">
              <a:rPr lang="en-US" smtClean="0"/>
              <a:t>June 29, 2011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257" y="5364251"/>
            <a:ext cx="5308879" cy="1199951"/>
          </a:xfrm>
        </p:spPr>
        <p:txBody>
          <a:bodyPr anchor="t">
            <a:normAutofit fontScale="90000"/>
          </a:bodyPr>
          <a:lstStyle/>
          <a:p>
            <a:pPr>
              <a:buSzPct val="60000"/>
            </a:pPr>
            <a:r>
              <a:rPr lang="en-US" sz="1800" dirty="0" smtClean="0">
                <a:latin typeface="Verdana"/>
                <a:cs typeface="Verdana"/>
              </a:rPr>
              <a:t>10y Arctic measurements – no significant trend</a:t>
            </a:r>
            <a:br>
              <a:rPr lang="en-US" sz="1800" dirty="0" smtClean="0">
                <a:latin typeface="Verdana"/>
                <a:cs typeface="Verdana"/>
              </a:rPr>
            </a:br>
            <a:r>
              <a:rPr lang="en-US" sz="1800" dirty="0" smtClean="0">
                <a:latin typeface="Verdana"/>
                <a:cs typeface="Verdana"/>
              </a:rPr>
              <a:t>Annual cycle ~x3</a:t>
            </a:r>
            <a:br>
              <a:rPr lang="en-US" sz="1800" dirty="0" smtClean="0">
                <a:latin typeface="Verdana"/>
                <a:cs typeface="Verdana"/>
              </a:rPr>
            </a:br>
            <a:r>
              <a:rPr lang="en-US" sz="1800" dirty="0" smtClean="0">
                <a:latin typeface="Verdana"/>
                <a:cs typeface="Verdana"/>
              </a:rPr>
              <a:t>Our Summer mean peak 149±34ppt </a:t>
            </a:r>
            <a:br>
              <a:rPr lang="en-US" sz="1800" dirty="0" smtClean="0">
                <a:latin typeface="Verdana"/>
                <a:cs typeface="Verdana"/>
              </a:rPr>
            </a:br>
            <a:r>
              <a:rPr lang="en-US" sz="1800" dirty="0" smtClean="0">
                <a:latin typeface="Verdana"/>
                <a:cs typeface="Verdana"/>
              </a:rPr>
              <a:t>(168±81 in 1988 Talbot et al. 1991)</a:t>
            </a:r>
            <a:endParaRPr lang="en-US" sz="1800" dirty="0">
              <a:latin typeface="Verdana"/>
              <a:cs typeface="Verdana"/>
            </a:endParaRPr>
          </a:p>
        </p:txBody>
      </p:sp>
      <p:pic>
        <p:nvPicPr>
          <p:cNvPr id="5" name="Content Placeholder 3" descr="hcooh-jaso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494" t="8468" r="2579" b="6500"/>
          <a:stretch/>
        </p:blipFill>
        <p:spPr>
          <a:xfrm>
            <a:off x="5581656" y="4124949"/>
            <a:ext cx="3401637" cy="2439253"/>
          </a:xfr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27B0-AADF-324D-9639-4ED4EA8D05F9}" type="datetime4">
              <a:rPr lang="en-US" smtClean="0"/>
              <a:t>June 29, 2011</a:t>
            </a:fld>
            <a:endParaRPr lang="en-US"/>
          </a:p>
        </p:txBody>
      </p:sp>
      <p:pic>
        <p:nvPicPr>
          <p:cNvPr id="6" name="Picture 5" descr="hcooh-mamj.jpg"/>
          <p:cNvPicPr>
            <a:picLocks noChangeAspect="1"/>
          </p:cNvPicPr>
          <p:nvPr/>
        </p:nvPicPr>
        <p:blipFill>
          <a:blip r:embed="rId3"/>
          <a:srcRect l="8193" t="10792" r="6390" b="7590"/>
          <a:stretch>
            <a:fillRect/>
          </a:stretch>
        </p:blipFill>
        <p:spPr>
          <a:xfrm>
            <a:off x="5581655" y="1465382"/>
            <a:ext cx="3401637" cy="2511650"/>
          </a:xfrm>
          <a:prstGeom prst="rect">
            <a:avLst/>
          </a:prstGeom>
        </p:spPr>
      </p:pic>
      <p:pic>
        <p:nvPicPr>
          <p:cNvPr id="4" name="Picture 3" descr="Figure4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30" y="263795"/>
            <a:ext cx="3404350" cy="44058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1144" y="4372608"/>
            <a:ext cx="44179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Verdana"/>
                <a:cs typeface="Verdana"/>
              </a:rPr>
              <a:t>Above</a:t>
            </a:r>
            <a:r>
              <a:rPr lang="en-US" sz="1400" i="1" dirty="0" smtClean="0">
                <a:solidFill>
                  <a:srgbClr val="000000"/>
                </a:solidFill>
                <a:latin typeface="Verdana"/>
                <a:cs typeface="Verdana"/>
              </a:rPr>
              <a:t>:</a:t>
            </a:r>
          </a:p>
          <a:p>
            <a:r>
              <a:rPr lang="en-US" sz="1400" i="1" dirty="0" smtClean="0">
                <a:solidFill>
                  <a:srgbClr val="000000"/>
                </a:solidFill>
                <a:latin typeface="Verdana"/>
                <a:cs typeface="Verdana"/>
              </a:rPr>
              <a:t>A: total columns all data note pollution events</a:t>
            </a:r>
          </a:p>
          <a:p>
            <a:r>
              <a:rPr lang="en-US" sz="1400" i="1" dirty="0" smtClean="0">
                <a:solidFill>
                  <a:srgbClr val="000000"/>
                </a:solidFill>
                <a:latin typeface="Verdana"/>
                <a:cs typeface="Verdana"/>
              </a:rPr>
              <a:t>B: tropospheric VMR, PE removed</a:t>
            </a:r>
            <a:endParaRPr lang="en-US" sz="1400" i="1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1000" y="1500950"/>
            <a:ext cx="15586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smtClean="0">
                <a:solidFill>
                  <a:srgbClr val="000000"/>
                </a:solidFill>
                <a:latin typeface="Verdana"/>
                <a:cs typeface="Verdana"/>
              </a:rPr>
              <a:t>Right:</a:t>
            </a:r>
            <a:r>
              <a:rPr lang="en-US" sz="1400" i="1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</a:p>
          <a:p>
            <a:pPr algn="r"/>
            <a:r>
              <a:rPr lang="en-US" sz="1400" i="1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</a:p>
          <a:p>
            <a:pPr algn="r"/>
            <a:r>
              <a:rPr lang="en-US" sz="1400" i="1" dirty="0" smtClean="0">
                <a:solidFill>
                  <a:srgbClr val="000000"/>
                </a:solidFill>
                <a:latin typeface="Verdana"/>
                <a:cs typeface="Verdana"/>
              </a:rPr>
              <a:t>Evolution of monthly mean VMR profiles for all measurements all years.  </a:t>
            </a:r>
            <a:r>
              <a:rPr lang="en-US" sz="1400" i="1" dirty="0" err="1" smtClean="0">
                <a:solidFill>
                  <a:srgbClr val="000000"/>
                </a:solidFill>
                <a:latin typeface="Verdana"/>
                <a:cs typeface="Verdana"/>
              </a:rPr>
              <a:t>Horiz</a:t>
            </a:r>
            <a:r>
              <a:rPr lang="en-US" sz="1400" i="1" dirty="0" smtClean="0">
                <a:solidFill>
                  <a:srgbClr val="000000"/>
                </a:solidFill>
                <a:latin typeface="Verdana"/>
                <a:cs typeface="Verdana"/>
              </a:rPr>
              <a:t> bars 1s.</a:t>
            </a:r>
            <a:endParaRPr lang="en-US" sz="1400" i="1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3482" y="79129"/>
            <a:ext cx="5080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Verdana"/>
                <a:cs typeface="Verdana"/>
              </a:rPr>
              <a:t>HCOOH Measurements at Thule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983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Verdana"/>
                <a:cs typeface="Verdana"/>
              </a:rPr>
              <a:t>Water Retrievals &amp; NOAA FPH </a:t>
            </a:r>
            <a:r>
              <a:rPr lang="en-US" sz="2400" dirty="0" err="1" smtClean="0">
                <a:latin typeface="Verdana"/>
                <a:cs typeface="Verdana"/>
              </a:rPr>
              <a:t>Sonde</a:t>
            </a:r>
            <a:endParaRPr lang="en-US" sz="2400" dirty="0">
              <a:latin typeface="Verdana"/>
              <a:cs typeface="Verdan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0A03-A382-4248-A5B9-270E6BE9FC0A}" type="datetime4">
              <a:rPr lang="en-US" smtClean="0"/>
              <a:t>June 29, 2011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83" y="994477"/>
            <a:ext cx="3685233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507" y="1371600"/>
            <a:ext cx="3660126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048" y="3978275"/>
            <a:ext cx="3667459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6459" y="4517083"/>
            <a:ext cx="363441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3 Initial coincidences: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NOAA FPH </a:t>
            </a:r>
            <a:r>
              <a:rPr lang="en-US" dirty="0" err="1" smtClean="0"/>
              <a:t>sonde</a:t>
            </a: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NCAR FTS Retrieval @ 2930cm</a:t>
            </a:r>
            <a:r>
              <a:rPr lang="en-US" baseline="30000" dirty="0" smtClean="0"/>
              <a:t>-1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WACCM chemical climatology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NCEP T-</a:t>
            </a:r>
            <a:r>
              <a:rPr lang="en-US" dirty="0" err="1" smtClean="0"/>
              <a:t>p</a:t>
            </a:r>
            <a:r>
              <a:rPr lang="en-US" dirty="0" smtClean="0"/>
              <a:t>-Z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 smtClean="0">
                <a:ea typeface="+mj-ea"/>
                <a:cs typeface="+mj-cs"/>
              </a:rPr>
              <a:t>Thule ground-based FTS &amp; ACE FTS March 2004,05,06</a:t>
            </a:r>
            <a:br>
              <a:rPr lang="en-US" sz="1800" dirty="0" smtClean="0">
                <a:ea typeface="+mj-ea"/>
                <a:cs typeface="+mj-cs"/>
              </a:rPr>
            </a:br>
            <a:r>
              <a:rPr lang="en-US" sz="1800" dirty="0" smtClean="0">
                <a:ea typeface="+mj-ea"/>
                <a:cs typeface="+mj-cs"/>
              </a:rPr>
              <a:t>Correlation of Partial columns 12-41km and  mean profile differences</a:t>
            </a:r>
            <a:br>
              <a:rPr lang="en-US" sz="1800" dirty="0" smtClean="0">
                <a:ea typeface="+mj-ea"/>
                <a:cs typeface="+mj-cs"/>
              </a:rPr>
            </a:br>
            <a:r>
              <a:rPr lang="en-US" sz="1800" dirty="0" smtClean="0">
                <a:ea typeface="+mj-ea"/>
                <a:cs typeface="+mj-cs"/>
              </a:rPr>
              <a:t>14 &lt; 500km, 35 &lt; 1000km</a:t>
            </a:r>
          </a:p>
        </p:txBody>
      </p:sp>
      <p:pic>
        <p:nvPicPr>
          <p:cNvPr id="16387" name="Content Placeholder 3" descr="ACE_Thule_corr.PICT"/>
          <p:cNvPicPr>
            <a:picLocks noGrp="1" noChangeAspect="1"/>
          </p:cNvPicPr>
          <p:nvPr>
            <p:ph idx="1"/>
          </p:nvPr>
        </p:nvPicPr>
        <p:blipFill>
          <a:blip r:embed="rId2"/>
          <a:srcRect l="4104" r="-2306"/>
          <a:stretch>
            <a:fillRect/>
          </a:stretch>
        </p:blipFill>
        <p:spPr>
          <a:xfrm>
            <a:off x="431548" y="1905008"/>
            <a:ext cx="4405493" cy="3922760"/>
          </a:xfrm>
        </p:spPr>
      </p:pic>
      <p:pic>
        <p:nvPicPr>
          <p:cNvPr id="16388" name="Picture 4" descr="Thu_ACE_ppm.pic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4744" y="1367148"/>
            <a:ext cx="3819639" cy="475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0A03-A382-4248-A5B9-270E6BE9FC0A}" type="datetime4">
              <a:rPr lang="en-US" smtClean="0"/>
              <a:t>June 29, 2011</a:t>
            </a:fld>
            <a:endParaRPr lang="en-US"/>
          </a:p>
        </p:txBody>
      </p:sp>
      <p:pic>
        <p:nvPicPr>
          <p:cNvPr id="5" name="Picture 4" descr="GMAOplotsEtaG5.1012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66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83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A-Priori &amp; Averaging Kernels</a:t>
            </a:r>
            <a:br>
              <a:rPr lang="en-US" sz="2400" dirty="0" smtClean="0"/>
            </a:br>
            <a:r>
              <a:rPr lang="en-US" sz="2400" dirty="0" smtClean="0"/>
              <a:t>MLO, HI &amp; Thule, GR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0A03-A382-4248-A5B9-270E6BE9FC0A}" type="datetime4">
              <a:rPr lang="en-US" smtClean="0"/>
              <a:t>June 29, 2011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848" y="2009626"/>
            <a:ext cx="3798277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788" y="2006542"/>
            <a:ext cx="371475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0A03-A382-4248-A5B9-270E6BE9FC0A}" type="datetime4">
              <a:rPr lang="en-US" smtClean="0"/>
              <a:t>June 29, 2011</a:t>
            </a:fld>
            <a:endParaRPr lang="en-US"/>
          </a:p>
        </p:txBody>
      </p:sp>
      <p:pic>
        <p:nvPicPr>
          <p:cNvPr id="5" name="Picture 4" descr="GMAOplotsEtaG5.1001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66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35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0A03-A382-4248-A5B9-270E6BE9FC0A}" type="datetime4">
              <a:rPr lang="en-US" smtClean="0"/>
              <a:t>June 29, 2011</a:t>
            </a:fld>
            <a:endParaRPr lang="en-US"/>
          </a:p>
        </p:txBody>
      </p:sp>
      <p:pic>
        <p:nvPicPr>
          <p:cNvPr id="5" name="Picture 4" descr="GMAOplotsEtaG5.1002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66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27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MAOplotsEtaG5.10031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" b="265"/>
          <a:stretch/>
        </p:blipFill>
        <p:spPr>
          <a:xfrm>
            <a:off x="-1" y="-10827"/>
            <a:ext cx="8924295" cy="686882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0A03-A382-4248-A5B9-270E6BE9FC0A}" type="datetime4">
              <a:rPr lang="en-US" smtClean="0"/>
              <a:t>June 29, 2011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9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0A03-A382-4248-A5B9-270E6BE9FC0A}" type="datetime4">
              <a:rPr lang="en-US" smtClean="0"/>
              <a:t>June 29, 2011</a:t>
            </a:fld>
            <a:endParaRPr lang="en-US"/>
          </a:p>
        </p:txBody>
      </p:sp>
      <p:pic>
        <p:nvPicPr>
          <p:cNvPr id="6" name="Content Placeholder 5" descr="GMAOplotsEtaG5.04041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" b="410"/>
          <a:stretch/>
        </p:blipFill>
        <p:spPr>
          <a:xfrm>
            <a:off x="0" y="9673"/>
            <a:ext cx="8924933" cy="6862494"/>
          </a:xfrm>
        </p:spPr>
      </p:pic>
    </p:spTree>
    <p:extLst>
      <p:ext uri="{BB962C8B-B14F-4D97-AF65-F5344CB8AC3E}">
        <p14:creationId xmlns:p14="http://schemas.microsoft.com/office/powerpoint/2010/main" val="379705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ctic_ozone_2010-11_lr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6338" y="1600200"/>
            <a:ext cx="6789737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0A03-A382-4248-A5B9-270E6BE9FC0A}" type="datetime4">
              <a:rPr lang="en-US" smtClean="0"/>
              <a:t>June 29, 2011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102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0A03-A382-4248-A5B9-270E6BE9FC0A}" type="datetime4">
              <a:rPr lang="en-US" smtClean="0"/>
              <a:t>June 29, 2011</a:t>
            </a:fld>
            <a:endParaRPr lang="en-US"/>
          </a:p>
        </p:txBody>
      </p:sp>
      <p:pic>
        <p:nvPicPr>
          <p:cNvPr id="7" name="Picture 6" descr="Arctic_stati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1415"/>
            <a:ext cx="4535103" cy="49164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69961" y="629329"/>
            <a:ext cx="510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Groundbased</a:t>
            </a:r>
            <a:r>
              <a:rPr lang="en-US" dirty="0" smtClean="0"/>
              <a:t> instruments</a:t>
            </a:r>
          </a:p>
          <a:p>
            <a:r>
              <a:rPr lang="en-US" dirty="0" smtClean="0"/>
              <a:t>Left SAOZ network Right IAOSA (in situ) / NDACC FTS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966" y="2292784"/>
            <a:ext cx="3634366" cy="3458211"/>
          </a:xfrm>
          <a:prstGeom prst="rect">
            <a:avLst/>
          </a:prstGeom>
        </p:spPr>
      </p:pic>
      <p:sp>
        <p:nvSpPr>
          <p:cNvPr id="21" name="7-Point Star 20"/>
          <p:cNvSpPr>
            <a:spLocks noChangeAspect="1"/>
          </p:cNvSpPr>
          <p:nvPr/>
        </p:nvSpPr>
        <p:spPr>
          <a:xfrm>
            <a:off x="6419808" y="4001784"/>
            <a:ext cx="104511" cy="85161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7-Point Star 21"/>
          <p:cNvSpPr>
            <a:spLocks noChangeAspect="1"/>
          </p:cNvSpPr>
          <p:nvPr/>
        </p:nvSpPr>
        <p:spPr>
          <a:xfrm>
            <a:off x="6335244" y="4215564"/>
            <a:ext cx="104511" cy="85161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7-Point Star 22"/>
          <p:cNvSpPr>
            <a:spLocks noChangeAspect="1"/>
          </p:cNvSpPr>
          <p:nvPr/>
        </p:nvSpPr>
        <p:spPr>
          <a:xfrm>
            <a:off x="6282988" y="2724572"/>
            <a:ext cx="104511" cy="85161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7-Point Star 23"/>
          <p:cNvSpPr>
            <a:spLocks noChangeAspect="1"/>
          </p:cNvSpPr>
          <p:nvPr/>
        </p:nvSpPr>
        <p:spPr>
          <a:xfrm>
            <a:off x="7225972" y="4590269"/>
            <a:ext cx="104511" cy="85161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561386" y="2625349"/>
            <a:ext cx="773858" cy="198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Poker Flat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19808" y="3803338"/>
            <a:ext cx="773858" cy="198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Eureka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93665" y="4391824"/>
            <a:ext cx="773858" cy="198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FF0000"/>
                </a:solidFill>
              </a:rPr>
              <a:t>Ny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</a:rPr>
              <a:t>Alesund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56158" y="4833423"/>
            <a:ext cx="773858" cy="198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FF0000"/>
                </a:solidFill>
              </a:rPr>
              <a:t>Kiruna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56625" y="5433446"/>
            <a:ext cx="773858" cy="198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FF0000"/>
                </a:solidFill>
              </a:rPr>
              <a:t>Harestua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25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c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ncar.potx</Template>
  <TotalTime>1621</TotalTime>
  <Words>427</Words>
  <Application>Microsoft Macintosh PowerPoint</Application>
  <PresentationFormat>On-screen Show (4:3)</PresentationFormat>
  <Paragraphs>135</Paragraphs>
  <Slides>30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ncar</vt:lpstr>
      <vt:lpstr>acd-hanniganmb:Users:jamesw:NDSC:TAB:2011:March:v1:For%20GRL-v4-s1.doc!OLE_LINK2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10y Arctic measurements – no significant trend Annual cycle ~x3 Our Summer mean peak 149±34ppt  (168±81 in 1988 Talbot et al. 1991)</vt:lpstr>
      <vt:lpstr>Water Retrievals &amp; NOAA FPH Sonde</vt:lpstr>
      <vt:lpstr>Thule ground-based FTS &amp; ACE FTS March 2004,05,06 Correlation of Partial columns 12-41km and  mean profile differences 14 &lt; 500km, 35 &lt; 1000km</vt:lpstr>
      <vt:lpstr>A-Priori &amp; Averaging Kernels MLO, HI &amp; Thule, GR</vt:lpstr>
    </vt:vector>
  </TitlesOfParts>
  <Company>UCAR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 Hannigan</dc:creator>
  <cp:lastModifiedBy>James Hannigan</cp:lastModifiedBy>
  <cp:revision>31</cp:revision>
  <dcterms:created xsi:type="dcterms:W3CDTF">2010-10-13T06:32:38Z</dcterms:created>
  <dcterms:modified xsi:type="dcterms:W3CDTF">2011-06-29T21:08:54Z</dcterms:modified>
</cp:coreProperties>
</file>