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26"/>
  </p:notesMasterIdLst>
  <p:handoutMasterIdLst>
    <p:handoutMasterId r:id="rId27"/>
  </p:handoutMasterIdLst>
  <p:sldIdLst>
    <p:sldId id="257" r:id="rId9"/>
    <p:sldId id="269" r:id="rId10"/>
    <p:sldId id="260" r:id="rId11"/>
    <p:sldId id="261" r:id="rId12"/>
    <p:sldId id="259" r:id="rId13"/>
    <p:sldId id="265" r:id="rId14"/>
    <p:sldId id="258" r:id="rId15"/>
    <p:sldId id="266" r:id="rId16"/>
    <p:sldId id="256" r:id="rId17"/>
    <p:sldId id="267" r:id="rId18"/>
    <p:sldId id="275" r:id="rId19"/>
    <p:sldId id="268" r:id="rId20"/>
    <p:sldId id="271" r:id="rId21"/>
    <p:sldId id="272" r:id="rId22"/>
    <p:sldId id="273" r:id="rId23"/>
    <p:sldId id="274" r:id="rId24"/>
    <p:sldId id="2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2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9ECBE3-674E-0047-A326-9CC9760BA632}" type="datetimeFigureOut">
              <a:rPr lang="en-US" smtClean="0"/>
              <a:t>Jun/08/2012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DEA898-8553-3942-8841-F1187276A9BC}" type="slidenum">
              <a:rPr lang="en-US" smtClean="0"/>
              <a:t>‹#›</a:t>
            </a:fld>
            <a:endParaRPr lang="en-US"/>
          </a:p>
        </p:txBody>
      </p:sp>
    </p:spTree>
    <p:extLst>
      <p:ext uri="{BB962C8B-B14F-4D97-AF65-F5344CB8AC3E}">
        <p14:creationId xmlns:p14="http://schemas.microsoft.com/office/powerpoint/2010/main" val="4233033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15B7B-E67A-2D49-B663-2C963CD1A8A8}" type="datetimeFigureOut">
              <a:rPr lang="en-US" smtClean="0"/>
              <a:t>Jun/08/2012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AAE9F-B631-1045-A29F-F8553289D0FC}" type="slidenum">
              <a:rPr lang="en-US" smtClean="0"/>
              <a:t>‹#›</a:t>
            </a:fld>
            <a:endParaRPr lang="en-US"/>
          </a:p>
        </p:txBody>
      </p:sp>
    </p:spTree>
    <p:extLst>
      <p:ext uri="{BB962C8B-B14F-4D97-AF65-F5344CB8AC3E}">
        <p14:creationId xmlns:p14="http://schemas.microsoft.com/office/powerpoint/2010/main" val="278660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MLO/</a:t>
            </a:r>
            <a:r>
              <a:rPr lang="en-US" dirty="0" err="1" smtClean="0"/>
              <a:t>HBr</a:t>
            </a:r>
            <a:r>
              <a:rPr lang="en-US" dirty="0" smtClean="0"/>
              <a:t>/2011/</a:t>
            </a:r>
            <a:r>
              <a:rPr lang="en-US" dirty="0" err="1" smtClean="0"/>
              <a:t>post.rotate</a:t>
            </a:r>
            <a:endParaRPr lang="en-US" dirty="0" smtClean="0"/>
          </a:p>
          <a:p>
            <a:r>
              <a:rPr lang="en-US" dirty="0" smtClean="0"/>
              <a:t>64 scans</a:t>
            </a:r>
            <a:endParaRPr lang="en-US" dirty="0"/>
          </a:p>
        </p:txBody>
      </p:sp>
      <p:sp>
        <p:nvSpPr>
          <p:cNvPr id="4" name="Slide Number Placeholder 3"/>
          <p:cNvSpPr>
            <a:spLocks noGrp="1"/>
          </p:cNvSpPr>
          <p:nvPr>
            <p:ph type="sldNum" sz="quarter" idx="10"/>
          </p:nvPr>
        </p:nvSpPr>
        <p:spPr/>
        <p:txBody>
          <a:bodyPr/>
          <a:lstStyle/>
          <a:p>
            <a:fld id="{B8DAAE9F-B631-1045-A29F-F8553289D0FC}" type="slidenum">
              <a:rPr lang="en-US" smtClean="0"/>
              <a:t>11</a:t>
            </a:fld>
            <a:endParaRPr lang="en-US"/>
          </a:p>
        </p:txBody>
      </p:sp>
    </p:spTree>
    <p:extLst>
      <p:ext uri="{BB962C8B-B14F-4D97-AF65-F5344CB8AC3E}">
        <p14:creationId xmlns:p14="http://schemas.microsoft.com/office/powerpoint/2010/main" val="29577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initially shown at Reunion</a:t>
            </a:r>
            <a:endParaRPr lang="en-US" dirty="0"/>
          </a:p>
        </p:txBody>
      </p:sp>
      <p:sp>
        <p:nvSpPr>
          <p:cNvPr id="4" name="Slide Number Placeholder 3"/>
          <p:cNvSpPr>
            <a:spLocks noGrp="1"/>
          </p:cNvSpPr>
          <p:nvPr>
            <p:ph type="sldNum" sz="quarter" idx="10"/>
          </p:nvPr>
        </p:nvSpPr>
        <p:spPr/>
        <p:txBody>
          <a:bodyPr/>
          <a:lstStyle/>
          <a:p>
            <a:fld id="{B8DAAE9F-B631-1045-A29F-F8553289D0FC}" type="slidenum">
              <a:rPr lang="en-US" smtClean="0"/>
              <a:t>13</a:t>
            </a:fld>
            <a:endParaRPr lang="en-US"/>
          </a:p>
        </p:txBody>
      </p:sp>
    </p:spTree>
    <p:extLst>
      <p:ext uri="{BB962C8B-B14F-4D97-AF65-F5344CB8AC3E}">
        <p14:creationId xmlns:p14="http://schemas.microsoft.com/office/powerpoint/2010/main" val="217640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FF1A1B-8836-3C42-B674-6C42F4051D5E}"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DABA99-2CB7-CA48-AB98-C133297397BD}"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65C16B-81AE-FC43-8920-F27B3C6424C7}"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2AA3695-2EC2-BA4B-B507-9238D621E93F}"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21F1E772-172A-4844-9D84-4B6FBB53189C}"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8BA180A-1C22-AD4A-A1C5-76FCF9EA1AF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97DABD2-8B5B-A848-AF40-1D1A056B2462}"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3BF4BB8-2D0B-3B46-9813-153C2E03C917}"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5E9B053-DA1A-964D-A304-6DF1A65D2F3A}"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0392B2C-E556-8F4B-945E-8A38A91C4667}"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7C818EC-18C8-5741-93FC-30263587EDD8}"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41442-37ED-6B4D-9FB7-19B6803A35B8}"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45962B-1C17-CB4D-AE73-C64226B50365}"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19747B-A9AD-2644-A26B-E216E1B24E2B}"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C90F50-CA66-6049-BC1E-A23796C09E43}"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183B9FE-6FA6-8E4C-9BE5-90E0CB5B014A}"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DF7CF1C-8FA7-124A-A7BD-F50F1423E6B3}"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E817282-2FE5-E44C-AC93-8138AE72A305}"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1C8AF3E-CD4C-B048-8A36-0574967F567D}"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BCEC683-80A6-E34D-968D-F2501AEE396B}"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62A76A5-151A-8445-9D4F-D446220AAEFA}"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91C1FC-0273-2A40-9A01-F83738FCFE77}"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4C2D84-B24E-D64B-881E-3D190B45220F}"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70BBC9-24C3-AB47-BCB5-C24B3A20C083}"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53A09FC-66A4-5C4D-998B-3851313DF2CE}"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91D8F0-C0B3-0340-8E02-9942F6BFC0B2}"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90D41F-83FA-BB4E-9224-3E7BF574CC62}"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1A959-8C31-D54E-8E15-D9ACB570592E}"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1D27C-9D69-9440-A0A4-0AD9AD3C8C7B}"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A3315-9F1F-B84C-B008-DA2DB8EB3D06}"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286BC-854F-8940-8338-5706D55E2A46}"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03BB9-B210-E147-913C-15AC1111E5AD}" type="datetime1">
              <a:rPr lang="en-US" smtClean="0"/>
              <a:t>Jun/08/2012</a:t>
            </a:fld>
            <a:endParaRPr lang="en-US"/>
          </a:p>
        </p:txBody>
      </p:sp>
      <p:sp>
        <p:nvSpPr>
          <p:cNvPr id="8" name="Footer Placeholder 7"/>
          <p:cNvSpPr>
            <a:spLocks noGrp="1"/>
          </p:cNvSpPr>
          <p:nvPr>
            <p:ph type="ftr" sz="quarter" idx="11"/>
          </p:nvPr>
        </p:nvSpPr>
        <p:spPr/>
        <p:txBody>
          <a:bodyPr/>
          <a:lstStyle/>
          <a:p>
            <a:r>
              <a:rPr lang="en-US" smtClean="0"/>
              <a:t>IRWG 2012, Wengen</a:t>
            </a:r>
            <a:endParaRPr lang="en-US"/>
          </a:p>
        </p:txBody>
      </p:sp>
      <p:sp>
        <p:nvSpPr>
          <p:cNvPr id="9" name="Slide Number Placeholder 8"/>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04E79-EA6F-E24A-9581-BA49A98D7835}" type="datetime1">
              <a:rPr lang="en-US" smtClean="0"/>
              <a:t>Jun/08/2012</a:t>
            </a:fld>
            <a:endParaRPr lang="en-US"/>
          </a:p>
        </p:txBody>
      </p:sp>
      <p:sp>
        <p:nvSpPr>
          <p:cNvPr id="4" name="Footer Placeholder 3"/>
          <p:cNvSpPr>
            <a:spLocks noGrp="1"/>
          </p:cNvSpPr>
          <p:nvPr>
            <p:ph type="ftr" sz="quarter" idx="11"/>
          </p:nvPr>
        </p:nvSpPr>
        <p:spPr/>
        <p:txBody>
          <a:bodyPr/>
          <a:lstStyle/>
          <a:p>
            <a:r>
              <a:rPr lang="en-US" smtClean="0"/>
              <a:t>IRWG 2012, Wengen</a:t>
            </a:r>
            <a:endParaRPr lang="en-US"/>
          </a:p>
        </p:txBody>
      </p:sp>
      <p:sp>
        <p:nvSpPr>
          <p:cNvPr id="5" name="Slide Number Placeholder 4"/>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97A14-97C9-0149-8392-C9505E856943}"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782E4-C147-2043-8421-0794F1BF2D40}" type="datetime1">
              <a:rPr lang="en-US" smtClean="0"/>
              <a:t>Jun/08/2012</a:t>
            </a:fld>
            <a:endParaRPr lang="en-US"/>
          </a:p>
        </p:txBody>
      </p:sp>
      <p:sp>
        <p:nvSpPr>
          <p:cNvPr id="3" name="Footer Placeholder 2"/>
          <p:cNvSpPr>
            <a:spLocks noGrp="1"/>
          </p:cNvSpPr>
          <p:nvPr>
            <p:ph type="ftr" sz="quarter" idx="11"/>
          </p:nvPr>
        </p:nvSpPr>
        <p:spPr/>
        <p:txBody>
          <a:bodyPr/>
          <a:lstStyle/>
          <a:p>
            <a:r>
              <a:rPr lang="en-US" smtClean="0"/>
              <a:t>IRWG 2012, Wengen</a:t>
            </a:r>
            <a:endParaRPr lang="en-US"/>
          </a:p>
        </p:txBody>
      </p:sp>
      <p:sp>
        <p:nvSpPr>
          <p:cNvPr id="4" name="Slide Number Placeholder 3"/>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9A0C8-4164-CA4C-BDF2-D58EB6A72AAF}"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8A3D1-1996-964E-BE12-C888A75E0C96}"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2B4B7-9361-0C40-A7EA-FEBC8AF56673}"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28185-DC12-294F-99E3-F570F3E9F6DF}" type="datetime1">
              <a:rPr lang="en-US" smtClean="0"/>
              <a:t>Jun/08/2012</a:t>
            </a:fld>
            <a:endParaRPr lang="en-US"/>
          </a:p>
        </p:txBody>
      </p:sp>
      <p:sp>
        <p:nvSpPr>
          <p:cNvPr id="5" name="Footer Placeholder 4"/>
          <p:cNvSpPr>
            <a:spLocks noGrp="1"/>
          </p:cNvSpPr>
          <p:nvPr>
            <p:ph type="ftr" sz="quarter" idx="11"/>
          </p:nvPr>
        </p:nvSpPr>
        <p:spPr/>
        <p:txBody>
          <a:bodyPr/>
          <a:lstStyle/>
          <a:p>
            <a:r>
              <a:rPr lang="en-US" smtClean="0"/>
              <a:t>IRWG 2012, Wengen</a:t>
            </a:r>
            <a:endParaRPr lang="en-US"/>
          </a:p>
        </p:txBody>
      </p:sp>
      <p:sp>
        <p:nvSpPr>
          <p:cNvPr id="6" name="Slide Number Placeholder 5"/>
          <p:cNvSpPr>
            <a:spLocks noGrp="1"/>
          </p:cNvSpPr>
          <p:nvPr>
            <p:ph type="sldNum" sz="quarter" idx="12"/>
          </p:nvPr>
        </p:nvSpPr>
        <p:spPr/>
        <p:txBody>
          <a:bodyPr/>
          <a:lstStyle/>
          <a:p>
            <a:fld id="{FB094561-0E9D-F54B-8E52-2BA67D0AB0E5}"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90086E9-CA71-1C42-BD29-39BD9100526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35317A3-2239-F04B-A71F-F9434151BDC5}"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4462E6-2730-9649-9D47-7CDA554E33CB}"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D7EC5C4-C4D0-164A-88D1-5114DA9E54DD}"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710B2F1-4801-2C4D-B803-E22C3FFD307D}"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82A6389-DBAB-7142-8797-513BF6D10C4F}" type="datetime1">
              <a:rPr lang="en-US" smtClean="0"/>
              <a:t>Jun/08/2012</a:t>
            </a:fld>
            <a:endParaRPr lang="en-US"/>
          </a:p>
        </p:txBody>
      </p:sp>
      <p:sp>
        <p:nvSpPr>
          <p:cNvPr id="8" name="Footer Placeholder 7"/>
          <p:cNvSpPr>
            <a:spLocks noGrp="1"/>
          </p:cNvSpPr>
          <p:nvPr>
            <p:ph type="ftr" sz="quarter" idx="11"/>
          </p:nvPr>
        </p:nvSpPr>
        <p:spPr/>
        <p:txBody>
          <a:bodyPr/>
          <a:lstStyle/>
          <a:p>
            <a:r>
              <a:rPr lang="en-US" smtClean="0"/>
              <a:t>IRWG 2012, Wengen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636CE55-5376-ED4E-8CE2-F4F1C2DC2953}"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5BF4CA3-A3D2-6045-9FF1-6274FBF4BDD6}"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76CB3BF-6D9F-B04E-927F-C60EF54E790F}"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136598A-874C-6D43-8770-0C407149D618}"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FC57AA-7390-9B41-8116-8D47EEAAD179}"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54970C5-A782-5E4D-A52C-BE38FA3D98A4}"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5754B25-6CC7-9846-84C9-115E31EB4185}"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627A609-3840-1849-AF6B-10552E9A50D3}"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B05E9BE-F1BA-174E-BFE2-1062C6BE144D}"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09481E3-D60F-8B40-839D-249089911C88}"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6EAFD7-B142-BA4A-A1B0-403D5112AC56}" type="datetime1">
              <a:rPr lang="en-US" smtClean="0"/>
              <a:t>Jun/08/2012</a:t>
            </a:fld>
            <a:endParaRPr lang="en-US"/>
          </a:p>
        </p:txBody>
      </p:sp>
      <p:sp>
        <p:nvSpPr>
          <p:cNvPr id="4" name="Footer Placeholder 3"/>
          <p:cNvSpPr>
            <a:spLocks noGrp="1"/>
          </p:cNvSpPr>
          <p:nvPr>
            <p:ph type="ftr" sz="quarter" idx="11"/>
          </p:nvPr>
        </p:nvSpPr>
        <p:spPr/>
        <p:txBody>
          <a:bodyPr/>
          <a:lstStyle/>
          <a:p>
            <a:r>
              <a:rPr lang="en-US" smtClean="0"/>
              <a:t>IRWG 2012, Wengen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4D0465E-8A1F-6848-954F-BE2B24253ABC}"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DEC941D-A072-C444-98D0-5E897DF25E8C}"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AC3173-C2F6-2040-818A-3EFDD70369D9}"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81A5EC-58D4-F24D-AD88-05605BC151B7}"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63E41F-C31B-774A-86A1-3411361D6E50}"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08ABD5-3059-7045-8C2B-630B5223301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F787F5-13D3-7949-96B9-8A0D7A85D0FA}"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39A0B5D-1455-3848-AE3C-62A7974BA4F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17867D7-02C4-FF47-A6E3-212127B5FCDE}"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5CD491-C190-5048-B660-3E8AA8569B08}"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1C6AA62-D234-3441-8BAB-FFBFFDB663E1}" type="datetime1">
              <a:rPr lang="en-US" smtClean="0"/>
              <a:t>Jun/08/2012</a:t>
            </a:fld>
            <a:endParaRPr lang="en-US"/>
          </a:p>
        </p:txBody>
      </p:sp>
      <p:sp>
        <p:nvSpPr>
          <p:cNvPr id="3" name="Footer Placeholder 2"/>
          <p:cNvSpPr>
            <a:spLocks noGrp="1"/>
          </p:cNvSpPr>
          <p:nvPr>
            <p:ph type="ftr" sz="quarter" idx="11"/>
          </p:nvPr>
        </p:nvSpPr>
        <p:spPr/>
        <p:txBody>
          <a:bodyPr/>
          <a:lstStyle/>
          <a:p>
            <a:r>
              <a:rPr lang="en-US" smtClean="0"/>
              <a:t>IRWG 2012, Wengen</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0A5A03C-427F-9348-8D54-F3F6BED60B08}"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7D644F1-364D-6C47-AE56-74D97DB0B5D1}"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F5E677F-F036-B84B-8816-D1CF3D488992}"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402CA92-673B-6B48-8329-A52161B215DF}"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6D49172-5C04-544A-A991-8F0DC2A0FC07}"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E49B977-F108-9544-A3C3-DE090E3AC9D9}"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2D9C8A-6E37-F64A-BA9C-72E8597594A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31BE86-7874-EA42-B8C6-571DA70D9C5A}"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AA5287D-81C2-374A-89DC-1A754B16AF89}"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AEB9A8D4-3660-5F4F-9634-5741A58A1A01}" type="slidenum">
              <a:rPr lang="en-US"/>
              <a:pPr/>
              <a:t>‹#›</a:t>
            </a:fld>
            <a:endParaRPr lang="en-US"/>
          </a:p>
        </p:txBody>
      </p:sp>
    </p:spTree>
  </p:cSld>
  <p:clrMapOvr>
    <a:masterClrMapping/>
  </p:clrMapOvr>
  <p:transition xmlns:p14="http://schemas.microsoft.com/office/powerpoint/2010/mai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8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CBA9F36-5E91-D449-8DA1-34DF18FE8E2D}"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B068C62B-8795-B34E-89A7-3BA1D2F7C9F4}" type="slidenum">
              <a:rPr lang="en-US"/>
              <a:pPr/>
              <a:t>‹#›</a:t>
            </a:fld>
            <a:endParaRPr lang="en-US"/>
          </a:p>
        </p:txBody>
      </p:sp>
    </p:spTree>
  </p:cSld>
  <p:clrMapOvr>
    <a:masterClrMapping/>
  </p:clrMapOvr>
  <p:transition xmlns:p14="http://schemas.microsoft.com/office/powerpoint/2010/mai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87C13FF-A9C6-FF4D-8461-42AC6518395B}"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C07704-019A-1F4B-ACF7-C8C91EEF4A97}"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604F936B-C8FF-F448-BD68-CE6FF21444A0}" type="slidenum">
              <a:rPr lang="en-US"/>
              <a:pPr/>
              <a:t>‹#›</a:t>
            </a:fld>
            <a:endParaRPr lang="en-US"/>
          </a:p>
        </p:txBody>
      </p:sp>
    </p:spTree>
  </p:cSld>
  <p:clrMapOvr>
    <a:masterClrMapping/>
  </p:clrMapOvr>
  <p:transition xmlns:p14="http://schemas.microsoft.com/office/powerpoint/2010/mai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1CD83E1-2CDF-0243-A623-ECBCF0D96D84}"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7A623B51-489E-9247-84B2-B9BD1F3EA294}" type="slidenum">
              <a:rPr lang="en-US"/>
              <a:pPr/>
              <a:t>‹#›</a:t>
            </a:fld>
            <a:endParaRPr lang="en-US"/>
          </a:p>
        </p:txBody>
      </p:sp>
    </p:spTree>
  </p:cSld>
  <p:clrMapOvr>
    <a:masterClrMapping/>
  </p:clrMapOvr>
  <p:transition xmlns:p14="http://schemas.microsoft.com/office/powerpoint/2010/mai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75079F-19E9-094B-B016-DCF49F3D6E35}" type="datetime1">
              <a:rPr lang="en-US" smtClean="0"/>
              <a:t>Jun/08/2012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9" name="Slide Number Placeholder 5"/>
          <p:cNvSpPr>
            <a:spLocks noGrp="1"/>
          </p:cNvSpPr>
          <p:nvPr>
            <p:ph type="sldNum" sz="quarter" idx="12"/>
          </p:nvPr>
        </p:nvSpPr>
        <p:spPr/>
        <p:txBody>
          <a:bodyPr/>
          <a:lstStyle>
            <a:lvl1pPr>
              <a:defRPr/>
            </a:lvl1pPr>
          </a:lstStyle>
          <a:p>
            <a:fld id="{D45F2225-4965-414B-BBA9-99663A6FEBF6}" type="slidenum">
              <a:rPr lang="en-US"/>
              <a:pPr/>
              <a:t>‹#›</a:t>
            </a:fld>
            <a:endParaRPr lang="en-US"/>
          </a:p>
        </p:txBody>
      </p:sp>
    </p:spTree>
  </p:cSld>
  <p:clrMapOvr>
    <a:masterClrMapping/>
  </p:clrMapOvr>
  <p:transition xmlns:p14="http://schemas.microsoft.com/office/powerpoint/2010/mai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C00000"/>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BAA08CC-AFFA-ED4A-921E-F3C1FAE14047}" type="datetime1">
              <a:rPr lang="en-US" smtClean="0"/>
              <a:t>Jun/08/2012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5" name="Slide Number Placeholder 5"/>
          <p:cNvSpPr>
            <a:spLocks noGrp="1"/>
          </p:cNvSpPr>
          <p:nvPr>
            <p:ph type="sldNum" sz="quarter" idx="12"/>
          </p:nvPr>
        </p:nvSpPr>
        <p:spPr/>
        <p:txBody>
          <a:bodyPr/>
          <a:lstStyle>
            <a:lvl1pPr>
              <a:defRPr/>
            </a:lvl1pPr>
          </a:lstStyle>
          <a:p>
            <a:fld id="{40C1F49B-22C4-2143-BF24-00A3408B37FC}" type="slidenum">
              <a:rPr lang="en-US"/>
              <a:pPr/>
              <a:t>‹#›</a:t>
            </a:fld>
            <a:endParaRPr lang="en-US"/>
          </a:p>
        </p:txBody>
      </p:sp>
    </p:spTree>
  </p:cSld>
  <p:clrMapOvr>
    <a:masterClrMapping/>
  </p:clrMapOvr>
  <p:transition xmlns:p14="http://schemas.microsoft.com/office/powerpoint/2010/mai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33817F0-F98A-DA40-BAFD-61B17B5676F3}" type="datetime1">
              <a:rPr lang="en-US" smtClean="0"/>
              <a:t>Jun/08/2012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4" name="Slide Number Placeholder 5"/>
          <p:cNvSpPr>
            <a:spLocks noGrp="1"/>
          </p:cNvSpPr>
          <p:nvPr>
            <p:ph type="sldNum" sz="quarter" idx="12"/>
          </p:nvPr>
        </p:nvSpPr>
        <p:spPr/>
        <p:txBody>
          <a:bodyPr/>
          <a:lstStyle>
            <a:lvl1pPr>
              <a:defRPr/>
            </a:lvl1pPr>
          </a:lstStyle>
          <a:p>
            <a:fld id="{F0854AA0-8FF9-4341-9AC2-E134CA38B63C}" type="slidenum">
              <a:rPr lang="en-US"/>
              <a:pPr/>
              <a:t>‹#›</a:t>
            </a:fld>
            <a:endParaRPr lang="en-US"/>
          </a:p>
        </p:txBody>
      </p:sp>
    </p:spTree>
  </p:cSld>
  <p:clrMapOvr>
    <a:masterClrMapping/>
  </p:clrMapOvr>
  <p:transition xmlns:p14="http://schemas.microsoft.com/office/powerpoint/2010/mai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728EA8-04BF-D945-BBCA-86191374C5A3}"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9559941-FDC5-8648-9C29-0354881143C2}" type="slidenum">
              <a:rPr lang="en-US"/>
              <a:pPr/>
              <a:t>‹#›</a:t>
            </a:fld>
            <a:endParaRPr lang="en-US"/>
          </a:p>
        </p:txBody>
      </p:sp>
    </p:spTree>
  </p:cSld>
  <p:clrMapOvr>
    <a:masterClrMapping/>
  </p:clrMapOvr>
  <p:transition xmlns:p14="http://schemas.microsoft.com/office/powerpoint/2010/mai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E8ABDA-67AC-854C-8EC5-9EDE92FDA5D4}" type="datetime1">
              <a:rPr lang="en-US" smtClean="0"/>
              <a:t>Jun/08/2012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7" name="Slide Number Placeholder 5"/>
          <p:cNvSpPr>
            <a:spLocks noGrp="1"/>
          </p:cNvSpPr>
          <p:nvPr>
            <p:ph type="sldNum" sz="quarter" idx="12"/>
          </p:nvPr>
        </p:nvSpPr>
        <p:spPr/>
        <p:txBody>
          <a:bodyPr/>
          <a:lstStyle>
            <a:lvl1pPr>
              <a:defRPr/>
            </a:lvl1pPr>
          </a:lstStyle>
          <a:p>
            <a:fld id="{61AFE0A4-836E-3C43-926A-92F36EE7BE46}" type="slidenum">
              <a:rPr lang="en-US"/>
              <a:pPr/>
              <a:t>‹#›</a:t>
            </a:fld>
            <a:endParaRPr lang="en-US"/>
          </a:p>
        </p:txBody>
      </p:sp>
    </p:spTree>
  </p:cSld>
  <p:clrMapOvr>
    <a:masterClrMapping/>
  </p:clrMapOvr>
  <p:transition xmlns:p14="http://schemas.microsoft.com/office/powerpoint/2010/mai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E6A251-F5EC-594B-B7BF-C47AA3B29B13}"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D6EF4FFC-3588-D743-954C-D127B5DC5975}" type="slidenum">
              <a:rPr lang="en-US"/>
              <a:pPr/>
              <a:t>‹#›</a:t>
            </a:fld>
            <a:endParaRPr lang="en-US"/>
          </a:p>
        </p:txBody>
      </p:sp>
    </p:spTree>
  </p:cSld>
  <p:clrMapOvr>
    <a:masterClrMapping/>
  </p:clrMapOvr>
  <p:transition xmlns:p14="http://schemas.microsoft.com/office/powerpoint/2010/mai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CA0FE9-A028-424C-9699-9AA489D17E60}" type="datetime1">
              <a:rPr lang="en-US" smtClean="0"/>
              <a:t>Jun/08/2012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IRWG 2012, Wengen</a:t>
            </a:r>
            <a:endParaRPr lang="en-US"/>
          </a:p>
        </p:txBody>
      </p:sp>
      <p:sp>
        <p:nvSpPr>
          <p:cNvPr id="6" name="Slide Number Placeholder 5"/>
          <p:cNvSpPr>
            <a:spLocks noGrp="1"/>
          </p:cNvSpPr>
          <p:nvPr>
            <p:ph type="sldNum" sz="quarter" idx="12"/>
          </p:nvPr>
        </p:nvSpPr>
        <p:spPr/>
        <p:txBody>
          <a:bodyPr/>
          <a:lstStyle>
            <a:lvl1pPr>
              <a:defRPr/>
            </a:lvl1pPr>
          </a:lstStyle>
          <a:p>
            <a:fld id="{079F70DB-32C1-2342-B79D-30205B7E9684}" type="slidenum">
              <a:rPr lang="en-US"/>
              <a:pPr/>
              <a:t>‹#›</a:t>
            </a:fld>
            <a:endParaRPr lang="en-US"/>
          </a:p>
        </p:txBody>
      </p:sp>
    </p:spTree>
  </p:cSld>
  <p:clrMapOvr>
    <a:masterClrMapping/>
  </p:clrMapOvr>
  <p:transition xmlns:p14="http://schemas.microsoft.com/office/powerpoint/2010/mai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FBA302-F8B5-5149-9469-9E1C2890DC57}" type="datetime1">
              <a:rPr lang="en-US" smtClean="0"/>
              <a:t>Jun/08/2012</a:t>
            </a:fld>
            <a:endParaRPr lang="en-US"/>
          </a:p>
        </p:txBody>
      </p:sp>
      <p:sp>
        <p:nvSpPr>
          <p:cNvPr id="6" name="Footer Placeholder 5"/>
          <p:cNvSpPr>
            <a:spLocks noGrp="1"/>
          </p:cNvSpPr>
          <p:nvPr>
            <p:ph type="ftr" sz="quarter" idx="11"/>
          </p:nvPr>
        </p:nvSpPr>
        <p:spPr/>
        <p:txBody>
          <a:bodyPr/>
          <a:lstStyle/>
          <a:p>
            <a:r>
              <a:rPr lang="en-US" smtClean="0"/>
              <a:t>IRWG 2012, Wengen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4707DE-72A9-6543-805D-4ACBD851D8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2">
                <a:lumMod val="20000"/>
                <a:lumOff val="80000"/>
              </a:schemeClr>
            </a:gs>
            <a:gs pos="65000">
              <a:srgbClr val="000000">
                <a:alpha val="0"/>
              </a:srgbClr>
            </a:gs>
          </a:gsLst>
          <a:lin ang="5400000" scaled="0"/>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IRWG 2012, </a:t>
            </a:r>
            <a:r>
              <a:rPr lang="en-US" dirty="0" err="1" smtClean="0"/>
              <a:t>Wengen</a:t>
            </a:r>
            <a:endParaRPr lang="en-US" dirty="0"/>
          </a:p>
        </p:txBody>
      </p:sp>
      <p:pic>
        <p:nvPicPr>
          <p:cNvPr id="13" name="Picture 12" descr="NESL_logo.jpg"/>
          <p:cNvPicPr>
            <a:picLocks noChangeAspect="1"/>
          </p:cNvPicPr>
          <p:nvPr/>
        </p:nvPicPr>
        <p:blipFill>
          <a:blip r:embed="rId13"/>
          <a:srcRect/>
          <a:stretch>
            <a:fillRect/>
          </a:stretch>
        </p:blipFill>
        <p:spPr bwMode="auto">
          <a:xfrm>
            <a:off x="112396" y="6157700"/>
            <a:ext cx="588963" cy="609600"/>
          </a:xfrm>
          <a:prstGeom prst="rect">
            <a:avLst/>
          </a:prstGeom>
          <a:noFill/>
          <a:ln w="9525">
            <a:noFill/>
            <a:miter lim="800000"/>
            <a:headEnd/>
            <a:tailEnd/>
          </a:ln>
        </p:spPr>
      </p:pic>
      <p:pic>
        <p:nvPicPr>
          <p:cNvPr id="7" name="Picture 1"/>
          <p:cNvPicPr>
            <a:picLocks noChangeAspect="1" noChangeArrowheads="1"/>
          </p:cNvPicPr>
          <p:nvPr/>
        </p:nvPicPr>
        <p:blipFill>
          <a:blip r:embed="rId14"/>
          <a:srcRect/>
          <a:stretch>
            <a:fillRect/>
          </a:stretch>
        </p:blipFill>
        <p:spPr bwMode="auto">
          <a:xfrm>
            <a:off x="8369840" y="6182273"/>
            <a:ext cx="621474" cy="621474"/>
          </a:xfrm>
          <a:prstGeom prst="rect">
            <a:avLst/>
          </a:prstGeom>
          <a:noFill/>
          <a:ln w="9525">
            <a:noFill/>
            <a:miter lim="800000"/>
            <a:headEnd/>
            <a:tailEnd/>
          </a:ln>
        </p:spPr>
      </p:pic>
      <p:pic>
        <p:nvPicPr>
          <p:cNvPr id="8" name="Picture 7" descr="nasa.jpg"/>
          <p:cNvPicPr>
            <a:picLocks noChangeAspect="1"/>
          </p:cNvPicPr>
          <p:nvPr/>
        </p:nvPicPr>
        <p:blipFill>
          <a:blip r:embed="rId15"/>
          <a:stretch>
            <a:fillRect/>
          </a:stretch>
        </p:blipFill>
        <p:spPr>
          <a:xfrm>
            <a:off x="7428930" y="6243428"/>
            <a:ext cx="629761" cy="523872"/>
          </a:xfrm>
          <a:prstGeom prst="rect">
            <a:avLst/>
          </a:prstGeom>
        </p:spPr>
      </p:pic>
      <p:pic>
        <p:nvPicPr>
          <p:cNvPr id="2" name="Picture 1" descr="NDACC_Logo_C10_b.gi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5517" y="6243427"/>
            <a:ext cx="713094" cy="5280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19403F93-8828-7748-BA4F-400D1856CE0D}"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094945CB-0795-0447-B61A-2DD92D008748}"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6459E-460B-9F4F-929D-D341629317E3}"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94561-0E9D-F54B-8E52-2BA67D0AB0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23F6FFB9-C47C-A544-A6D9-65A0877C7735}"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BF3E1AFA-C03E-6E42-AFB1-B4C948060C2E}"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FD429CF7-77D3-194A-ABD3-25C254A05E5F}"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1">
                <a:lumMod val="20000"/>
                <a:lumOff val="80000"/>
              </a:schemeClr>
            </a:gs>
            <a:gs pos="40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pitchFamily="18" charset="0"/>
              </a:defRPr>
            </a:lvl1pPr>
          </a:lstStyle>
          <a:p>
            <a:fld id="{15D5B206-7873-C748-B7FB-A342B1C3299C}" type="datetime1">
              <a:rPr lang="en-US" smtClean="0"/>
              <a:t>Jun/08/2012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IRWG 2012, Wengen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itchFamily="18" charset="0"/>
              </a:defRPr>
            </a:lvl1pPr>
          </a:lstStyle>
          <a:p>
            <a:fld id="{1E936E90-7080-AF40-85E9-8BAC7ED54ED5}" type="slidenum">
              <a:rPr lang="en-US"/>
              <a:pPr/>
              <a:t>‹#›</a:t>
            </a:fld>
            <a:endParaRPr lang="en-US"/>
          </a:p>
        </p:txBody>
      </p:sp>
      <p:pic>
        <p:nvPicPr>
          <p:cNvPr id="1031" name="Picture 7" descr="NESL_logo.jpg"/>
          <p:cNvPicPr>
            <a:picLocks noChangeAspect="1"/>
          </p:cNvPicPr>
          <p:nvPr/>
        </p:nvPicPr>
        <p:blipFill>
          <a:blip r:embed="rId13"/>
          <a:srcRect/>
          <a:stretch>
            <a:fillRect/>
          </a:stretch>
        </p:blipFill>
        <p:spPr bwMode="auto">
          <a:xfrm>
            <a:off x="76200" y="76200"/>
            <a:ext cx="5889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zoom/>
  </p:transition>
  <p:hf sldNum="0" hdr="0" dt="0"/>
  <p:txStyles>
    <p:titleStyle>
      <a:lvl1pPr algn="ctr" rtl="0" eaLnBrk="1" fontAlgn="base" hangingPunct="1">
        <a:spcBef>
          <a:spcPct val="0"/>
        </a:spcBef>
        <a:spcAft>
          <a:spcPct val="0"/>
        </a:spcAft>
        <a:defRPr sz="4400" kern="1200">
          <a:solidFill>
            <a:srgbClr val="244583"/>
          </a:solidFill>
          <a:latin typeface="+mj-lt"/>
          <a:ea typeface="+mj-ea"/>
          <a:cs typeface="+mj-cs"/>
        </a:defRPr>
      </a:lvl1pPr>
      <a:lvl2pPr algn="ctr" rtl="0" eaLnBrk="1" fontAlgn="base" hangingPunct="1">
        <a:spcBef>
          <a:spcPct val="0"/>
        </a:spcBef>
        <a:spcAft>
          <a:spcPct val="0"/>
        </a:spcAft>
        <a:defRPr sz="4400">
          <a:solidFill>
            <a:srgbClr val="244583"/>
          </a:solidFill>
          <a:latin typeface="Calibri" pitchFamily="34" charset="0"/>
        </a:defRPr>
      </a:lvl2pPr>
      <a:lvl3pPr algn="ctr" rtl="0" eaLnBrk="1" fontAlgn="base" hangingPunct="1">
        <a:spcBef>
          <a:spcPct val="0"/>
        </a:spcBef>
        <a:spcAft>
          <a:spcPct val="0"/>
        </a:spcAft>
        <a:defRPr sz="4400">
          <a:solidFill>
            <a:srgbClr val="244583"/>
          </a:solidFill>
          <a:latin typeface="Calibri" pitchFamily="34" charset="0"/>
        </a:defRPr>
      </a:lvl3pPr>
      <a:lvl4pPr algn="ctr" rtl="0" eaLnBrk="1" fontAlgn="base" hangingPunct="1">
        <a:spcBef>
          <a:spcPct val="0"/>
        </a:spcBef>
        <a:spcAft>
          <a:spcPct val="0"/>
        </a:spcAft>
        <a:defRPr sz="4400">
          <a:solidFill>
            <a:srgbClr val="244583"/>
          </a:solidFill>
          <a:latin typeface="Calibri" pitchFamily="34" charset="0"/>
        </a:defRPr>
      </a:lvl4pPr>
      <a:lvl5pPr algn="ctr" rtl="0" eaLnBrk="1" fontAlgn="base" hangingPunct="1">
        <a:spcBef>
          <a:spcPct val="0"/>
        </a:spcBef>
        <a:spcAft>
          <a:spcPct val="0"/>
        </a:spcAft>
        <a:defRPr sz="4400">
          <a:solidFill>
            <a:srgbClr val="24458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10.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tmos-chem-phys-discuss.net/11/23707/20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487"/>
          </a:xfrm>
        </p:spPr>
        <p:txBody>
          <a:bodyPr>
            <a:normAutofit/>
          </a:bodyPr>
          <a:lstStyle/>
          <a:p>
            <a:r>
              <a:rPr lang="en-US" sz="2800" dirty="0" smtClean="0">
                <a:solidFill>
                  <a:srgbClr val="0000FF"/>
                </a:solidFill>
                <a:latin typeface="Chalkboard"/>
                <a:cs typeface="Chalkboard"/>
              </a:rPr>
              <a:t>2011 Thule Gr &amp; MLO HI Site Reports</a:t>
            </a:r>
            <a:endParaRPr lang="en-US" sz="2800" dirty="0">
              <a:solidFill>
                <a:srgbClr val="0000FF"/>
              </a:solidFill>
              <a:latin typeface="Chalkboard"/>
              <a:cs typeface="Chalkboard"/>
            </a:endParaRPr>
          </a:p>
        </p:txBody>
      </p:sp>
      <p:sp>
        <p:nvSpPr>
          <p:cNvPr id="5" name="TextBox 4"/>
          <p:cNvSpPr txBox="1"/>
          <p:nvPr/>
        </p:nvSpPr>
        <p:spPr>
          <a:xfrm>
            <a:off x="2635250" y="942459"/>
            <a:ext cx="3866004" cy="369332"/>
          </a:xfrm>
          <a:prstGeom prst="rect">
            <a:avLst/>
          </a:prstGeom>
          <a:noFill/>
        </p:spPr>
        <p:txBody>
          <a:bodyPr wrap="none" rtlCol="0">
            <a:spAutoFit/>
          </a:bodyPr>
          <a:lstStyle/>
          <a:p>
            <a:r>
              <a:rPr lang="en-US" dirty="0" smtClean="0">
                <a:latin typeface="Chalkboard"/>
                <a:cs typeface="Chalkboard"/>
              </a:rPr>
              <a:t>J </a:t>
            </a:r>
            <a:r>
              <a:rPr lang="en-US" dirty="0" err="1" smtClean="0">
                <a:latin typeface="Chalkboard"/>
                <a:cs typeface="Chalkboard"/>
              </a:rPr>
              <a:t>Hannigan</a:t>
            </a:r>
            <a:r>
              <a:rPr lang="en-US" dirty="0" smtClean="0">
                <a:latin typeface="Chalkboard"/>
                <a:cs typeface="Chalkboard"/>
              </a:rPr>
              <a:t>, M. Coffey, R. </a:t>
            </a:r>
            <a:r>
              <a:rPr lang="en-US" dirty="0" err="1" smtClean="0">
                <a:latin typeface="Chalkboard"/>
                <a:cs typeface="Chalkboard"/>
              </a:rPr>
              <a:t>Batchelor</a:t>
            </a:r>
            <a:endParaRPr lang="en-US" dirty="0">
              <a:latin typeface="Chalkboard"/>
              <a:cs typeface="Chalkboard"/>
            </a:endParaRPr>
          </a:p>
        </p:txBody>
      </p:sp>
      <p:pic>
        <p:nvPicPr>
          <p:cNvPr id="6" name="Picture 5" descr="P1010512.jpg"/>
          <p:cNvPicPr>
            <a:picLocks noChangeAspect="1"/>
          </p:cNvPicPr>
          <p:nvPr/>
        </p:nvPicPr>
        <p:blipFill rotWithShape="1">
          <a:blip r:embed="rId2">
            <a:extLst>
              <a:ext uri="{28A0092B-C50C-407E-A947-70E740481C1C}">
                <a14:useLocalDpi xmlns:a14="http://schemas.microsoft.com/office/drawing/2010/main" val="0"/>
              </a:ext>
            </a:extLst>
          </a:blip>
          <a:srcRect t="22454" b="41435"/>
          <a:stretch/>
        </p:blipFill>
        <p:spPr>
          <a:xfrm>
            <a:off x="457200" y="3891661"/>
            <a:ext cx="8321040" cy="2253616"/>
          </a:xfrm>
          <a:prstGeom prst="rect">
            <a:avLst/>
          </a:prstGeom>
        </p:spPr>
      </p:pic>
      <p:pic>
        <p:nvPicPr>
          <p:cNvPr id="7" name="Picture 6" descr="P1020514 (1).jpg"/>
          <p:cNvPicPr>
            <a:picLocks noChangeAspect="1"/>
          </p:cNvPicPr>
          <p:nvPr/>
        </p:nvPicPr>
        <p:blipFill rotWithShape="1">
          <a:blip r:embed="rId3">
            <a:extLst>
              <a:ext uri="{28A0092B-C50C-407E-A947-70E740481C1C}">
                <a14:useLocalDpi xmlns:a14="http://schemas.microsoft.com/office/drawing/2010/main" val="0"/>
              </a:ext>
            </a:extLst>
          </a:blip>
          <a:srcRect t="9071" b="32589"/>
          <a:stretch/>
        </p:blipFill>
        <p:spPr>
          <a:xfrm>
            <a:off x="457200" y="1616222"/>
            <a:ext cx="8315325" cy="2141043"/>
          </a:xfrm>
          <a:prstGeom prst="rect">
            <a:avLst/>
          </a:prstGeom>
        </p:spPr>
      </p:pic>
      <p:sp>
        <p:nvSpPr>
          <p:cNvPr id="4" name="Footer Placeholder 3"/>
          <p:cNvSpPr>
            <a:spLocks noGrp="1"/>
          </p:cNvSpPr>
          <p:nvPr>
            <p:ph type="ftr" sz="quarter" idx="11"/>
          </p:nvPr>
        </p:nvSpPr>
        <p:spPr/>
        <p:txBody>
          <a:bodyPr/>
          <a:lstStyle/>
          <a:p>
            <a:r>
              <a:rPr lang="en-US" smtClean="0"/>
              <a:t>IRWG 2012, Wengen</a:t>
            </a:r>
            <a:endParaRPr lang="en-US"/>
          </a:p>
        </p:txBody>
      </p:sp>
    </p:spTree>
    <p:extLst>
      <p:ext uri="{BB962C8B-B14F-4D97-AF65-F5344CB8AC3E}">
        <p14:creationId xmlns:p14="http://schemas.microsoft.com/office/powerpoint/2010/main" val="286675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IRWG 2012, Wengen</a:t>
            </a:r>
            <a:endParaRPr lang="en-US"/>
          </a:p>
        </p:txBody>
      </p:sp>
      <p:pic>
        <p:nvPicPr>
          <p:cNvPr id="5" name="Picture 4" descr="P62700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806" y="2707883"/>
            <a:ext cx="5351456" cy="4013592"/>
          </a:xfrm>
          <a:prstGeom prst="rect">
            <a:avLst/>
          </a:prstGeom>
        </p:spPr>
      </p:pic>
      <p:pic>
        <p:nvPicPr>
          <p:cNvPr id="6" name="Picture 5" descr="P62900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0" y="410123"/>
            <a:ext cx="3850463" cy="2887847"/>
          </a:xfrm>
          <a:prstGeom prst="rect">
            <a:avLst/>
          </a:prstGeom>
        </p:spPr>
      </p:pic>
      <p:pic>
        <p:nvPicPr>
          <p:cNvPr id="7" name="Picture 6" descr="P62700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68" y="3546671"/>
            <a:ext cx="3534563" cy="2650922"/>
          </a:xfrm>
          <a:prstGeom prst="rect">
            <a:avLst/>
          </a:prstGeom>
        </p:spPr>
      </p:pic>
      <p:sp>
        <p:nvSpPr>
          <p:cNvPr id="8" name="TextBox 7"/>
          <p:cNvSpPr txBox="1"/>
          <p:nvPr/>
        </p:nvSpPr>
        <p:spPr>
          <a:xfrm>
            <a:off x="4643102" y="585097"/>
            <a:ext cx="3716482" cy="523220"/>
          </a:xfrm>
          <a:prstGeom prst="rect">
            <a:avLst/>
          </a:prstGeom>
          <a:noFill/>
        </p:spPr>
        <p:txBody>
          <a:bodyPr wrap="none" rtlCol="0">
            <a:spAutoFit/>
          </a:bodyPr>
          <a:lstStyle/>
          <a:p>
            <a:r>
              <a:rPr lang="en-US" sz="2800" dirty="0" smtClean="0"/>
              <a:t>Installation August 2011</a:t>
            </a:r>
            <a:endParaRPr lang="en-US" sz="2800" dirty="0"/>
          </a:p>
        </p:txBody>
      </p:sp>
    </p:spTree>
    <p:extLst>
      <p:ext uri="{BB962C8B-B14F-4D97-AF65-F5344CB8AC3E}">
        <p14:creationId xmlns:p14="http://schemas.microsoft.com/office/powerpoint/2010/main" val="165342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IRWG 2012, Wengen</a:t>
            </a:r>
            <a:endParaRPr lang="en-US"/>
          </a:p>
        </p:txBody>
      </p:sp>
      <p:pic>
        <p:nvPicPr>
          <p:cNvPr id="5" name="Picture 4" descr="fit_w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71" y="1279071"/>
            <a:ext cx="3730397" cy="2011680"/>
          </a:xfrm>
          <a:prstGeom prst="rect">
            <a:avLst/>
          </a:prstGeom>
        </p:spPr>
      </p:pic>
      <p:pic>
        <p:nvPicPr>
          <p:cNvPr id="6" name="Picture 5" descr="ILS_freq.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499" y="1448401"/>
            <a:ext cx="3789961" cy="2011680"/>
          </a:xfrm>
          <a:prstGeom prst="rect">
            <a:avLst/>
          </a:prstGeom>
        </p:spPr>
      </p:pic>
      <p:pic>
        <p:nvPicPr>
          <p:cNvPr id="7" name="Picture 6" descr="modeff.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71" y="3711432"/>
            <a:ext cx="3657600" cy="2011680"/>
          </a:xfrm>
          <a:prstGeom prst="rect">
            <a:avLst/>
          </a:prstGeom>
        </p:spPr>
      </p:pic>
      <p:pic>
        <p:nvPicPr>
          <p:cNvPr id="8" name="Picture 7" descr="ILS_freqZoom.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0499" y="3590480"/>
            <a:ext cx="3789961" cy="2011680"/>
          </a:xfrm>
          <a:prstGeom prst="rect">
            <a:avLst/>
          </a:prstGeom>
        </p:spPr>
      </p:pic>
      <p:sp>
        <p:nvSpPr>
          <p:cNvPr id="2" name="TextBox 1"/>
          <p:cNvSpPr txBox="1"/>
          <p:nvPr/>
        </p:nvSpPr>
        <p:spPr>
          <a:xfrm>
            <a:off x="919238" y="350762"/>
            <a:ext cx="4393638" cy="646331"/>
          </a:xfrm>
          <a:prstGeom prst="rect">
            <a:avLst/>
          </a:prstGeom>
          <a:noFill/>
        </p:spPr>
        <p:txBody>
          <a:bodyPr wrap="none" rtlCol="0">
            <a:spAutoFit/>
          </a:bodyPr>
          <a:lstStyle/>
          <a:p>
            <a:r>
              <a:rPr lang="en-US" dirty="0" smtClean="0"/>
              <a:t>ILS measurements with Cell #20 August 2011</a:t>
            </a:r>
          </a:p>
          <a:p>
            <a:r>
              <a:rPr lang="en-US" dirty="0" smtClean="0"/>
              <a:t>64 scans</a:t>
            </a:r>
            <a:endParaRPr lang="en-US" dirty="0"/>
          </a:p>
        </p:txBody>
      </p:sp>
      <p:sp>
        <p:nvSpPr>
          <p:cNvPr id="3" name="TextBox 2"/>
          <p:cNvSpPr txBox="1"/>
          <p:nvPr/>
        </p:nvSpPr>
        <p:spPr>
          <a:xfrm>
            <a:off x="592667" y="3282703"/>
            <a:ext cx="2859477" cy="307777"/>
          </a:xfrm>
          <a:prstGeom prst="rect">
            <a:avLst/>
          </a:prstGeom>
          <a:noFill/>
        </p:spPr>
        <p:txBody>
          <a:bodyPr wrap="none" rtlCol="0">
            <a:spAutoFit/>
          </a:bodyPr>
          <a:lstStyle/>
          <a:p>
            <a:r>
              <a:rPr lang="en-US" sz="1400" dirty="0" smtClean="0"/>
              <a:t>1 of 14 individual fits to </a:t>
            </a:r>
            <a:r>
              <a:rPr lang="en-US" sz="1400" dirty="0" err="1" smtClean="0"/>
              <a:t>HBr</a:t>
            </a:r>
            <a:r>
              <a:rPr lang="en-US" sz="1400" dirty="0" smtClean="0"/>
              <a:t> features</a:t>
            </a:r>
            <a:endParaRPr lang="en-US" sz="1400" dirty="0"/>
          </a:p>
        </p:txBody>
      </p:sp>
      <p:sp>
        <p:nvSpPr>
          <p:cNvPr id="9" name="TextBox 8"/>
          <p:cNvSpPr txBox="1"/>
          <p:nvPr/>
        </p:nvSpPr>
        <p:spPr>
          <a:xfrm>
            <a:off x="495904" y="5723112"/>
            <a:ext cx="3237134" cy="307777"/>
          </a:xfrm>
          <a:prstGeom prst="rect">
            <a:avLst/>
          </a:prstGeom>
          <a:noFill/>
        </p:spPr>
        <p:txBody>
          <a:bodyPr wrap="none" rtlCol="0">
            <a:spAutoFit/>
          </a:bodyPr>
          <a:lstStyle/>
          <a:p>
            <a:r>
              <a:rPr lang="en-US" sz="1400" dirty="0" smtClean="0"/>
              <a:t>Modulation Eff. And Phase from </a:t>
            </a:r>
            <a:r>
              <a:rPr lang="en-US" sz="1400" dirty="0" err="1" smtClean="0"/>
              <a:t>Linefit</a:t>
            </a:r>
            <a:r>
              <a:rPr lang="en-US" sz="1400" dirty="0" smtClean="0"/>
              <a:t> 11</a:t>
            </a:r>
            <a:endParaRPr lang="en-US" sz="1400" dirty="0"/>
          </a:p>
        </p:txBody>
      </p:sp>
      <p:sp>
        <p:nvSpPr>
          <p:cNvPr id="10" name="TextBox 9"/>
          <p:cNvSpPr txBox="1"/>
          <p:nvPr/>
        </p:nvSpPr>
        <p:spPr>
          <a:xfrm>
            <a:off x="6098082" y="5769429"/>
            <a:ext cx="1745878" cy="307777"/>
          </a:xfrm>
          <a:prstGeom prst="rect">
            <a:avLst/>
          </a:prstGeom>
          <a:noFill/>
        </p:spPr>
        <p:txBody>
          <a:bodyPr wrap="none" rtlCol="0">
            <a:spAutoFit/>
          </a:bodyPr>
          <a:lstStyle/>
          <a:p>
            <a:r>
              <a:rPr lang="en-US" sz="1400" dirty="0" smtClean="0"/>
              <a:t>ILS </a:t>
            </a:r>
            <a:r>
              <a:rPr lang="en-US" sz="1400" dirty="0" err="1" smtClean="0"/>
              <a:t>fwhm</a:t>
            </a:r>
            <a:r>
              <a:rPr lang="en-US" sz="1400" dirty="0"/>
              <a:t> </a:t>
            </a:r>
            <a:r>
              <a:rPr lang="en-US" sz="1400" dirty="0" smtClean="0"/>
              <a:t>= 0.003cm</a:t>
            </a:r>
            <a:r>
              <a:rPr lang="en-US" sz="1400" baseline="30000" dirty="0" smtClean="0"/>
              <a:t>-1</a:t>
            </a:r>
            <a:r>
              <a:rPr lang="en-US" sz="1400" dirty="0" smtClean="0"/>
              <a:t> </a:t>
            </a:r>
            <a:endParaRPr lang="en-US" sz="1400" dirty="0"/>
          </a:p>
        </p:txBody>
      </p:sp>
    </p:spTree>
    <p:extLst>
      <p:ext uri="{BB962C8B-B14F-4D97-AF65-F5344CB8AC3E}">
        <p14:creationId xmlns:p14="http://schemas.microsoft.com/office/powerpoint/2010/main" val="50603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6944" y="273352"/>
            <a:ext cx="2560320" cy="2241877"/>
            <a:chOff x="296944" y="273352"/>
            <a:chExt cx="2560320" cy="2241877"/>
          </a:xfrm>
        </p:grpSpPr>
        <p:pic>
          <p:nvPicPr>
            <p:cNvPr id="4" name="Picture 3" descr="Fig10.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6944" y="273352"/>
              <a:ext cx="2560320" cy="1828800"/>
            </a:xfrm>
            <a:prstGeom prst="rect">
              <a:avLst/>
            </a:prstGeom>
          </p:spPr>
        </p:pic>
        <p:sp>
          <p:nvSpPr>
            <p:cNvPr id="5" name="TextBox 4"/>
            <p:cNvSpPr txBox="1"/>
            <p:nvPr/>
          </p:nvSpPr>
          <p:spPr>
            <a:xfrm>
              <a:off x="544285" y="2145897"/>
              <a:ext cx="1696122" cy="369332"/>
            </a:xfrm>
            <a:prstGeom prst="rect">
              <a:avLst/>
            </a:prstGeom>
            <a:noFill/>
          </p:spPr>
          <p:txBody>
            <a:bodyPr wrap="none" rtlCol="0">
              <a:spAutoFit/>
            </a:bodyPr>
            <a:lstStyle/>
            <a:p>
              <a:r>
                <a:rPr lang="en-US" dirty="0" err="1" smtClean="0">
                  <a:solidFill>
                    <a:srgbClr val="000000"/>
                  </a:solidFill>
                </a:rPr>
                <a:t>HCl</a:t>
              </a:r>
              <a:r>
                <a:rPr lang="en-US" dirty="0" smtClean="0">
                  <a:solidFill>
                    <a:srgbClr val="000000"/>
                  </a:solidFill>
                </a:rPr>
                <a:t> HALOE MLO</a:t>
              </a:r>
              <a:endParaRPr lang="en-US" dirty="0">
                <a:solidFill>
                  <a:srgbClr val="000000"/>
                </a:solidFill>
              </a:endParaRPr>
            </a:p>
          </p:txBody>
        </p:sp>
      </p:grpSp>
      <p:grpSp>
        <p:nvGrpSpPr>
          <p:cNvPr id="15" name="Group 14"/>
          <p:cNvGrpSpPr/>
          <p:nvPr/>
        </p:nvGrpSpPr>
        <p:grpSpPr>
          <a:xfrm>
            <a:off x="296944" y="4013220"/>
            <a:ext cx="2560320" cy="2198132"/>
            <a:chOff x="808045" y="3789859"/>
            <a:chExt cx="2560320" cy="2198132"/>
          </a:xfrm>
        </p:grpSpPr>
        <p:pic>
          <p:nvPicPr>
            <p:cNvPr id="6" name="Picture 5" descr="Fig12.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045" y="3789859"/>
              <a:ext cx="2560320" cy="1828800"/>
            </a:xfrm>
            <a:prstGeom prst="rect">
              <a:avLst/>
            </a:prstGeom>
          </p:spPr>
        </p:pic>
        <p:sp>
          <p:nvSpPr>
            <p:cNvPr id="7" name="TextBox 6"/>
            <p:cNvSpPr txBox="1"/>
            <p:nvPr/>
          </p:nvSpPr>
          <p:spPr>
            <a:xfrm>
              <a:off x="1040398" y="5618659"/>
              <a:ext cx="1456611" cy="369332"/>
            </a:xfrm>
            <a:prstGeom prst="rect">
              <a:avLst/>
            </a:prstGeom>
            <a:noFill/>
          </p:spPr>
          <p:txBody>
            <a:bodyPr wrap="none" rtlCol="0">
              <a:spAutoFit/>
            </a:bodyPr>
            <a:lstStyle/>
            <a:p>
              <a:r>
                <a:rPr lang="en-US" dirty="0" err="1" smtClean="0"/>
                <a:t>HCl</a:t>
              </a:r>
              <a:r>
                <a:rPr lang="en-US" dirty="0" smtClean="0"/>
                <a:t> MLS MLO</a:t>
              </a:r>
              <a:endParaRPr lang="en-US" dirty="0"/>
            </a:p>
          </p:txBody>
        </p:sp>
      </p:grpSp>
      <p:sp>
        <p:nvSpPr>
          <p:cNvPr id="9" name="TextBox 8"/>
          <p:cNvSpPr txBox="1"/>
          <p:nvPr/>
        </p:nvSpPr>
        <p:spPr>
          <a:xfrm>
            <a:off x="3297712" y="267033"/>
            <a:ext cx="5102323" cy="646331"/>
          </a:xfrm>
          <a:prstGeom prst="rect">
            <a:avLst/>
          </a:prstGeom>
          <a:noFill/>
        </p:spPr>
        <p:txBody>
          <a:bodyPr wrap="square" rtlCol="0">
            <a:spAutoFit/>
          </a:bodyPr>
          <a:lstStyle/>
          <a:p>
            <a:pPr algn="ctr"/>
            <a:r>
              <a:rPr lang="en-US" b="1" i="1" dirty="0" smtClean="0"/>
              <a:t>Stitching  Remote Sounding datasets</a:t>
            </a:r>
          </a:p>
          <a:p>
            <a:pPr algn="ctr"/>
            <a:r>
              <a:rPr lang="en-US" b="1" i="1" dirty="0" smtClean="0"/>
              <a:t> </a:t>
            </a:r>
          </a:p>
        </p:txBody>
      </p:sp>
      <p:pic>
        <p:nvPicPr>
          <p:cNvPr id="12" name="Picture 11"/>
          <p:cNvPicPr>
            <a:picLocks/>
          </p:cNvPicPr>
          <p:nvPr/>
        </p:nvPicPr>
        <p:blipFill>
          <a:blip r:embed="rId4">
            <a:extLst>
              <a:ext uri="{28A0092B-C50C-407E-A947-70E740481C1C}">
                <a14:useLocalDpi xmlns:a14="http://schemas.microsoft.com/office/drawing/2010/main" val="0"/>
              </a:ext>
            </a:extLst>
          </a:blip>
          <a:stretch>
            <a:fillRect/>
          </a:stretch>
        </p:blipFill>
        <p:spPr>
          <a:xfrm>
            <a:off x="135466" y="2757617"/>
            <a:ext cx="3200400" cy="1005840"/>
          </a:xfrm>
          <a:prstGeom prst="rect">
            <a:avLst/>
          </a:prstGeom>
        </p:spPr>
      </p:pic>
      <p:sp>
        <p:nvSpPr>
          <p:cNvPr id="16" name="TextBox 15"/>
          <p:cNvSpPr txBox="1"/>
          <p:nvPr/>
        </p:nvSpPr>
        <p:spPr>
          <a:xfrm>
            <a:off x="6257686" y="913364"/>
            <a:ext cx="3086097" cy="1877437"/>
          </a:xfrm>
          <a:prstGeom prst="rect">
            <a:avLst/>
          </a:prstGeom>
          <a:noFill/>
        </p:spPr>
        <p:txBody>
          <a:bodyPr wrap="square" rtlCol="0">
            <a:spAutoFit/>
          </a:bodyPr>
          <a:lstStyle/>
          <a:p>
            <a:pPr algn="ctr"/>
            <a:r>
              <a:rPr lang="en-US" sz="1400" i="1" dirty="0" smtClean="0">
                <a:solidFill>
                  <a:srgbClr val="008000"/>
                </a:solidFill>
              </a:rPr>
              <a:t>Planned:</a:t>
            </a:r>
            <a:r>
              <a:rPr lang="en-US" sz="1400" i="1" dirty="0" smtClean="0"/>
              <a:t> </a:t>
            </a:r>
          </a:p>
          <a:p>
            <a:pPr marL="285750" indent="-285750">
              <a:buFont typeface="Arial"/>
              <a:buChar char="•"/>
            </a:pPr>
            <a:r>
              <a:rPr lang="en-US" sz="1400" dirty="0" smtClean="0">
                <a:solidFill>
                  <a:srgbClr val="000000"/>
                </a:solidFill>
              </a:rPr>
              <a:t>Seasonal / annual corrections</a:t>
            </a:r>
          </a:p>
          <a:p>
            <a:pPr marL="285750" indent="-285750">
              <a:buFont typeface="Arial"/>
              <a:buChar char="•"/>
            </a:pPr>
            <a:r>
              <a:rPr lang="en-US" sz="1400" dirty="0" smtClean="0">
                <a:solidFill>
                  <a:srgbClr val="000000"/>
                </a:solidFill>
              </a:rPr>
              <a:t>More ground sites</a:t>
            </a:r>
          </a:p>
          <a:p>
            <a:pPr marL="285750" indent="-285750">
              <a:buFont typeface="Arial"/>
              <a:buChar char="•"/>
            </a:pPr>
            <a:r>
              <a:rPr lang="en-US" sz="1400" dirty="0" smtClean="0">
                <a:solidFill>
                  <a:srgbClr val="000000"/>
                </a:solidFill>
              </a:rPr>
              <a:t>More interesting gases</a:t>
            </a:r>
          </a:p>
          <a:p>
            <a:pPr marL="742950" lvl="1" indent="-285750">
              <a:buFont typeface="Arial"/>
              <a:buChar char="•"/>
            </a:pPr>
            <a:r>
              <a:rPr lang="en-US" sz="1400" dirty="0" smtClean="0">
                <a:solidFill>
                  <a:srgbClr val="000000"/>
                </a:solidFill>
              </a:rPr>
              <a:t>CH4, trop O3, CO, CH3OH…</a:t>
            </a:r>
          </a:p>
          <a:p>
            <a:pPr marL="285750" indent="-285750">
              <a:buFont typeface="Arial"/>
              <a:buChar char="•"/>
            </a:pPr>
            <a:r>
              <a:rPr lang="en-US" sz="1400" dirty="0" smtClean="0">
                <a:solidFill>
                  <a:srgbClr val="000000"/>
                </a:solidFill>
              </a:rPr>
              <a:t>Stitched global fields</a:t>
            </a:r>
          </a:p>
          <a:p>
            <a:pPr marL="285750" indent="-285750">
              <a:buFont typeface="Arial"/>
              <a:buChar char="•"/>
            </a:pPr>
            <a:r>
              <a:rPr lang="en-US" sz="1400" dirty="0" smtClean="0">
                <a:solidFill>
                  <a:srgbClr val="000000"/>
                </a:solidFill>
              </a:rPr>
              <a:t>Assess with MOZART4</a:t>
            </a:r>
          </a:p>
          <a:p>
            <a:endParaRPr lang="en-US" dirty="0"/>
          </a:p>
        </p:txBody>
      </p:sp>
      <p:sp>
        <p:nvSpPr>
          <p:cNvPr id="2" name="TextBox 1"/>
          <p:cNvSpPr txBox="1"/>
          <p:nvPr/>
        </p:nvSpPr>
        <p:spPr>
          <a:xfrm>
            <a:off x="4338577" y="5852186"/>
            <a:ext cx="2503715" cy="830997"/>
          </a:xfrm>
          <a:prstGeom prst="rect">
            <a:avLst/>
          </a:prstGeom>
          <a:noFill/>
        </p:spPr>
        <p:txBody>
          <a:bodyPr wrap="square" rtlCol="0">
            <a:spAutoFit/>
          </a:bodyPr>
          <a:lstStyle/>
          <a:p>
            <a:r>
              <a:rPr lang="en-US" sz="1200" i="1" dirty="0" smtClean="0"/>
              <a:t>“Bridging </a:t>
            </a:r>
            <a:r>
              <a:rPr lang="en-US" sz="1200" i="1" dirty="0"/>
              <a:t>the gap: Using ground based FTIR measurements to link the satellite </a:t>
            </a:r>
            <a:r>
              <a:rPr lang="en-US" sz="1200" i="1" dirty="0" smtClean="0"/>
              <a:t>record”, </a:t>
            </a:r>
            <a:r>
              <a:rPr lang="en-US" sz="1200" dirty="0" err="1" smtClean="0"/>
              <a:t>Batchelor</a:t>
            </a:r>
            <a:r>
              <a:rPr lang="en-US" sz="1200" dirty="0" smtClean="0"/>
              <a:t> et al.,</a:t>
            </a:r>
            <a:r>
              <a:rPr lang="en-US" sz="1200" i="1" dirty="0"/>
              <a:t> </a:t>
            </a:r>
            <a:r>
              <a:rPr lang="en-US" sz="1200" dirty="0"/>
              <a:t>s</a:t>
            </a:r>
            <a:r>
              <a:rPr lang="en-US" sz="1200" dirty="0" smtClean="0"/>
              <a:t>ubmitted JGR September 2011</a:t>
            </a:r>
            <a:endParaRPr lang="en-US" sz="1200" dirty="0"/>
          </a:p>
        </p:txBody>
      </p:sp>
      <p:sp>
        <p:nvSpPr>
          <p:cNvPr id="8" name="TextBox 7"/>
          <p:cNvSpPr txBox="1"/>
          <p:nvPr/>
        </p:nvSpPr>
        <p:spPr>
          <a:xfrm>
            <a:off x="3070078" y="901561"/>
            <a:ext cx="3187608" cy="1600438"/>
          </a:xfrm>
          <a:prstGeom prst="rect">
            <a:avLst/>
          </a:prstGeom>
          <a:noFill/>
        </p:spPr>
        <p:txBody>
          <a:bodyPr wrap="square" rtlCol="0">
            <a:spAutoFit/>
          </a:bodyPr>
          <a:lstStyle/>
          <a:p>
            <a:pPr algn="ctr"/>
            <a:r>
              <a:rPr lang="en-US" sz="1400" i="1" dirty="0">
                <a:solidFill>
                  <a:srgbClr val="008000"/>
                </a:solidFill>
              </a:rPr>
              <a:t>Initially</a:t>
            </a:r>
            <a:r>
              <a:rPr lang="en-US" sz="1400" b="1" i="1" dirty="0" smtClean="0"/>
              <a:t>:</a:t>
            </a:r>
            <a:endParaRPr lang="en-US" sz="1400" dirty="0"/>
          </a:p>
          <a:p>
            <a:pPr marL="285750" indent="-285750">
              <a:buFont typeface="Arial"/>
              <a:buChar char="•"/>
            </a:pPr>
            <a:r>
              <a:rPr lang="en-US" sz="1400" dirty="0" err="1" smtClean="0"/>
              <a:t>HCl</a:t>
            </a:r>
            <a:r>
              <a:rPr lang="en-US" sz="1400" dirty="0"/>
              <a:t>, HF at TAB &amp; MLO </a:t>
            </a:r>
            <a:endParaRPr lang="en-US" sz="1400" dirty="0" smtClean="0"/>
          </a:p>
          <a:p>
            <a:pPr marL="742950" lvl="1" indent="-285750">
              <a:buFont typeface="Arial"/>
              <a:buChar char="•"/>
            </a:pPr>
            <a:r>
              <a:rPr lang="en-US" sz="1400" dirty="0" smtClean="0"/>
              <a:t> </a:t>
            </a:r>
            <a:r>
              <a:rPr lang="en-US" sz="1400" dirty="0"/>
              <a:t>long term at </a:t>
            </a:r>
            <a:r>
              <a:rPr lang="en-US" sz="1400" dirty="0" smtClean="0"/>
              <a:t>a single  </a:t>
            </a:r>
            <a:r>
              <a:rPr lang="en-US" sz="1400" dirty="0"/>
              <a:t>site</a:t>
            </a:r>
          </a:p>
          <a:p>
            <a:pPr marL="285750" indent="-285750">
              <a:buFont typeface="Arial"/>
              <a:buChar char="•"/>
            </a:pPr>
            <a:r>
              <a:rPr lang="en-US" sz="1400" dirty="0"/>
              <a:t>UARS HALOE / MLS, Aura MLS</a:t>
            </a:r>
          </a:p>
          <a:p>
            <a:pPr marL="285750" indent="-285750">
              <a:buFont typeface="Arial"/>
              <a:buChar char="•"/>
            </a:pPr>
            <a:r>
              <a:rPr lang="en-US" sz="1400" dirty="0"/>
              <a:t>‘DC’ bias corrected</a:t>
            </a:r>
          </a:p>
          <a:p>
            <a:pPr marL="285750" indent="-285750">
              <a:buFont typeface="Arial"/>
              <a:buChar char="•"/>
            </a:pPr>
            <a:r>
              <a:rPr lang="en-US" sz="1400" dirty="0"/>
              <a:t>Altitude resolved</a:t>
            </a:r>
          </a:p>
          <a:p>
            <a:endParaRPr lang="en-US" sz="1400" dirty="0"/>
          </a:p>
        </p:txBody>
      </p:sp>
      <p:pic>
        <p:nvPicPr>
          <p:cNvPr id="10" name="Picture 9" descr="Fig20.pdf"/>
          <p:cNvPicPr>
            <a:picLocks noChangeAspect="1"/>
          </p:cNvPicPr>
          <p:nvPr/>
        </p:nvPicPr>
        <p:blipFill rotWithShape="1">
          <a:blip r:embed="rId5">
            <a:extLst>
              <a:ext uri="{28A0092B-C50C-407E-A947-70E740481C1C}">
                <a14:useLocalDpi xmlns:a14="http://schemas.microsoft.com/office/drawing/2010/main" val="0"/>
              </a:ext>
            </a:extLst>
          </a:blip>
          <a:srcRect b="19617"/>
          <a:stretch/>
        </p:blipFill>
        <p:spPr>
          <a:xfrm>
            <a:off x="3415234" y="2621069"/>
            <a:ext cx="5250785" cy="3014828"/>
          </a:xfrm>
          <a:prstGeom prst="rect">
            <a:avLst/>
          </a:prstGeom>
        </p:spPr>
      </p:pic>
    </p:spTree>
    <p:extLst>
      <p:ext uri="{BB962C8B-B14F-4D97-AF65-F5344CB8AC3E}">
        <p14:creationId xmlns:p14="http://schemas.microsoft.com/office/powerpoint/2010/main" val="35393852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WACCM – FTS Seasonal Comparisons</a:t>
            </a:r>
            <a:br>
              <a:rPr lang="en-US" sz="3200" dirty="0" smtClean="0"/>
            </a:br>
            <a:r>
              <a:rPr lang="en-US" sz="2000" dirty="0" smtClean="0"/>
              <a:t>with B. </a:t>
            </a:r>
            <a:r>
              <a:rPr lang="en-US" sz="2000" dirty="0" err="1" smtClean="0"/>
              <a:t>Randel</a:t>
            </a:r>
            <a:r>
              <a:rPr lang="en-US" sz="2000" dirty="0"/>
              <a:t>,</a:t>
            </a:r>
            <a:r>
              <a:rPr lang="en-US" sz="2000" dirty="0" smtClean="0"/>
              <a:t> M. Park, D. </a:t>
            </a:r>
            <a:r>
              <a:rPr lang="en-US" sz="2000" dirty="0" err="1" smtClean="0"/>
              <a:t>Kinnison</a:t>
            </a:r>
            <a:endParaRPr lang="en-US" sz="2000" dirty="0"/>
          </a:p>
        </p:txBody>
      </p:sp>
      <p:sp>
        <p:nvSpPr>
          <p:cNvPr id="3" name="Content Placeholder 2"/>
          <p:cNvSpPr>
            <a:spLocks noGrp="1"/>
          </p:cNvSpPr>
          <p:nvPr>
            <p:ph idx="1"/>
          </p:nvPr>
        </p:nvSpPr>
        <p:spPr/>
        <p:txBody>
          <a:bodyPr/>
          <a:lstStyle/>
          <a:p>
            <a:r>
              <a:rPr lang="en-US" sz="2400" dirty="0" smtClean="0">
                <a:latin typeface="+mj-lt"/>
              </a:rPr>
              <a:t>Thule, Bremen, </a:t>
            </a:r>
            <a:r>
              <a:rPr lang="en-US" sz="2400" dirty="0" err="1" smtClean="0">
                <a:latin typeface="+mj-lt"/>
              </a:rPr>
              <a:t>Ny</a:t>
            </a:r>
            <a:r>
              <a:rPr lang="en-US" sz="2400" dirty="0" smtClean="0">
                <a:latin typeface="+mj-lt"/>
              </a:rPr>
              <a:t> </a:t>
            </a:r>
            <a:r>
              <a:rPr lang="en-US" sz="2400" dirty="0" err="1" smtClean="0">
                <a:latin typeface="+mj-lt"/>
              </a:rPr>
              <a:t>Alesund</a:t>
            </a:r>
            <a:endParaRPr lang="en-US" sz="2400" dirty="0" smtClean="0">
              <a:latin typeface="+mj-lt"/>
            </a:endParaRPr>
          </a:p>
          <a:p>
            <a:r>
              <a:rPr lang="en-US" sz="2400" dirty="0" smtClean="0">
                <a:latin typeface="+mj-lt"/>
              </a:rPr>
              <a:t>CO, HCN, C2H6, C2H2</a:t>
            </a:r>
            <a:endParaRPr lang="en-US" sz="2400" dirty="0">
              <a:latin typeface="+mj-lt"/>
            </a:endParaRPr>
          </a:p>
          <a:p>
            <a:pPr>
              <a:buFont typeface="Arial" charset="0"/>
              <a:buChar char="•"/>
            </a:pPr>
            <a:r>
              <a:rPr lang="en-US" sz="2400" dirty="0">
                <a:latin typeface="+mj-lt"/>
              </a:rPr>
              <a:t>Compare hydrocarbons simulated in WACCM with ground-based FTIR </a:t>
            </a:r>
          </a:p>
          <a:p>
            <a:pPr>
              <a:buFont typeface="Arial" charset="0"/>
              <a:buChar char="•"/>
            </a:pPr>
            <a:r>
              <a:rPr lang="en-US" sz="2400" dirty="0">
                <a:latin typeface="+mj-lt"/>
              </a:rPr>
              <a:t>WACCM = Whole Atmosphere Community Climate Model (0-80 km)</a:t>
            </a:r>
            <a:r>
              <a:rPr lang="en-US" sz="2400" dirty="0" smtClean="0">
                <a:latin typeface="+mj-lt"/>
              </a:rPr>
              <a:t>.</a:t>
            </a:r>
          </a:p>
          <a:p>
            <a:pPr lvl="1">
              <a:buFont typeface="Arial" charset="0"/>
              <a:buChar char="•"/>
            </a:pPr>
            <a:r>
              <a:rPr lang="en-US" sz="2000" dirty="0" smtClean="0">
                <a:latin typeface="+mj-lt"/>
              </a:rPr>
              <a:t>Simulations </a:t>
            </a:r>
            <a:r>
              <a:rPr lang="en-US" sz="2000" dirty="0">
                <a:latin typeface="+mj-lt"/>
              </a:rPr>
              <a:t>using time-varying emissions and </a:t>
            </a:r>
            <a:r>
              <a:rPr lang="ja-JP" altLang="en-US" sz="2000" dirty="0">
                <a:latin typeface="+mj-lt"/>
              </a:rPr>
              <a:t>‘</a:t>
            </a:r>
            <a:r>
              <a:rPr lang="en-US" sz="2000" dirty="0">
                <a:latin typeface="+mj-lt"/>
              </a:rPr>
              <a:t>nudged</a:t>
            </a:r>
            <a:r>
              <a:rPr lang="ja-JP" altLang="en-US" sz="2000" dirty="0">
                <a:latin typeface="+mj-lt"/>
              </a:rPr>
              <a:t>’</a:t>
            </a:r>
            <a:r>
              <a:rPr lang="en-US" sz="2000" dirty="0">
                <a:latin typeface="+mj-lt"/>
              </a:rPr>
              <a:t> meteorology</a:t>
            </a:r>
          </a:p>
        </p:txBody>
      </p:sp>
      <p:sp>
        <p:nvSpPr>
          <p:cNvPr id="4" name="Footer Placeholder 3"/>
          <p:cNvSpPr>
            <a:spLocks noGrp="1"/>
          </p:cNvSpPr>
          <p:nvPr>
            <p:ph type="ftr" sz="quarter" idx="11"/>
          </p:nvPr>
        </p:nvSpPr>
        <p:spPr/>
        <p:txBody>
          <a:bodyPr/>
          <a:lstStyle/>
          <a:p>
            <a:r>
              <a:rPr lang="en-US" smtClean="0"/>
              <a:t>IRWG 2012, Wengen</a:t>
            </a:r>
            <a:endParaRPr lang="en-US"/>
          </a:p>
        </p:txBody>
      </p:sp>
    </p:spTree>
    <p:extLst>
      <p:ext uri="{BB962C8B-B14F-4D97-AF65-F5344CB8AC3E}">
        <p14:creationId xmlns:p14="http://schemas.microsoft.com/office/powerpoint/2010/main" val="362639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7162800" y="234950"/>
            <a:ext cx="13081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u="sng">
                <a:solidFill>
                  <a:srgbClr val="FF0000"/>
                </a:solidFill>
                <a:latin typeface="Comic Sans MS" charset="0"/>
              </a:rPr>
              <a:t>lifetime:</a:t>
            </a: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~2 months</a:t>
            </a: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~2 months</a:t>
            </a: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~2 weeks</a:t>
            </a:r>
          </a:p>
        </p:txBody>
      </p:sp>
      <p:sp>
        <p:nvSpPr>
          <p:cNvPr id="9219" name="TextBox 4"/>
          <p:cNvSpPr txBox="1">
            <a:spLocks noChangeArrowheads="1"/>
          </p:cNvSpPr>
          <p:nvPr/>
        </p:nvSpPr>
        <p:spPr bwMode="auto">
          <a:xfrm>
            <a:off x="839788" y="979488"/>
            <a:ext cx="8556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0000FF"/>
                </a:solidFill>
                <a:latin typeface="Comic Sans MS" charset="0"/>
              </a:rPr>
              <a:t>CO</a:t>
            </a: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r>
              <a:rPr lang="en-US" sz="2400">
                <a:solidFill>
                  <a:srgbClr val="0000FF"/>
                </a:solidFill>
                <a:latin typeface="Comic Sans MS" charset="0"/>
              </a:rPr>
              <a:t>C</a:t>
            </a:r>
            <a:r>
              <a:rPr lang="en-US" sz="2400" baseline="-25000">
                <a:solidFill>
                  <a:srgbClr val="0000FF"/>
                </a:solidFill>
                <a:latin typeface="Comic Sans MS" charset="0"/>
              </a:rPr>
              <a:t>2</a:t>
            </a:r>
            <a:r>
              <a:rPr lang="en-US" sz="2400">
                <a:solidFill>
                  <a:srgbClr val="0000FF"/>
                </a:solidFill>
                <a:latin typeface="Comic Sans MS" charset="0"/>
              </a:rPr>
              <a:t>H</a:t>
            </a:r>
            <a:r>
              <a:rPr lang="en-US" sz="2400" baseline="-25000">
                <a:solidFill>
                  <a:srgbClr val="0000FF"/>
                </a:solidFill>
                <a:latin typeface="Comic Sans MS" charset="0"/>
              </a:rPr>
              <a:t>6</a:t>
            </a: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r>
              <a:rPr lang="en-US" sz="2400">
                <a:solidFill>
                  <a:srgbClr val="0000FF"/>
                </a:solidFill>
                <a:latin typeface="Comic Sans MS" charset="0"/>
              </a:rPr>
              <a:t>C</a:t>
            </a:r>
            <a:r>
              <a:rPr lang="en-US" sz="2400" baseline="-25000">
                <a:solidFill>
                  <a:srgbClr val="0000FF"/>
                </a:solidFill>
                <a:latin typeface="Comic Sans MS" charset="0"/>
              </a:rPr>
              <a:t>2</a:t>
            </a:r>
            <a:r>
              <a:rPr lang="en-US" sz="2400">
                <a:solidFill>
                  <a:srgbClr val="0000FF"/>
                </a:solidFill>
                <a:latin typeface="Comic Sans MS" charset="0"/>
              </a:rPr>
              <a:t>H</a:t>
            </a:r>
            <a:r>
              <a:rPr lang="en-US" sz="2400" baseline="-25000">
                <a:solidFill>
                  <a:srgbClr val="0000FF"/>
                </a:solidFill>
                <a:latin typeface="Comic Sans MS" charset="0"/>
              </a:rPr>
              <a:t>2</a:t>
            </a:r>
          </a:p>
        </p:txBody>
      </p:sp>
      <p:sp>
        <p:nvSpPr>
          <p:cNvPr id="9220" name="TextBox 4"/>
          <p:cNvSpPr txBox="1">
            <a:spLocks noChangeArrowheads="1"/>
          </p:cNvSpPr>
          <p:nvPr/>
        </p:nvSpPr>
        <p:spPr bwMode="auto">
          <a:xfrm>
            <a:off x="304800" y="349250"/>
            <a:ext cx="1925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u="sng">
                <a:latin typeface="Comic Sans MS" charset="0"/>
              </a:rPr>
              <a:t>Bremen  53</a:t>
            </a:r>
            <a:r>
              <a:rPr lang="en-US" sz="2000" u="sng" baseline="30000">
                <a:latin typeface="Comic Sans MS" charset="0"/>
              </a:rPr>
              <a:t>o</a:t>
            </a:r>
            <a:r>
              <a:rPr lang="en-US" sz="2000" u="sng">
                <a:latin typeface="Comic Sans MS" charset="0"/>
              </a:rPr>
              <a:t> N</a:t>
            </a: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7663"/>
            <a:ext cx="4689475" cy="18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2286000"/>
            <a:ext cx="4689475"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63" y="4191000"/>
            <a:ext cx="46688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888327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7162800" y="355600"/>
            <a:ext cx="132715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u="sng">
                <a:solidFill>
                  <a:srgbClr val="FF0000"/>
                </a:solidFill>
                <a:latin typeface="Comic Sans MS" charset="0"/>
              </a:rPr>
              <a:t>lifetime:</a:t>
            </a: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~2 months</a:t>
            </a: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~2 months</a:t>
            </a: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endParaRPr lang="en-US">
              <a:latin typeface="Comic Sans MS" charset="0"/>
            </a:endParaRPr>
          </a:p>
          <a:p>
            <a:pPr eaLnBrk="1" hangingPunct="1"/>
            <a:r>
              <a:rPr lang="en-US">
                <a:latin typeface="Comic Sans MS" charset="0"/>
              </a:rPr>
              <a:t>&gt; 4 months</a:t>
            </a:r>
          </a:p>
        </p:txBody>
      </p:sp>
      <p:sp>
        <p:nvSpPr>
          <p:cNvPr id="12291" name="TextBox 4"/>
          <p:cNvSpPr txBox="1">
            <a:spLocks noChangeArrowheads="1"/>
          </p:cNvSpPr>
          <p:nvPr/>
        </p:nvSpPr>
        <p:spPr bwMode="auto">
          <a:xfrm>
            <a:off x="946150" y="1371600"/>
            <a:ext cx="857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a:solidFill>
                  <a:srgbClr val="0000FF"/>
                </a:solidFill>
                <a:latin typeface="Comic Sans MS" charset="0"/>
              </a:rPr>
              <a:t>CO</a:t>
            </a:r>
          </a:p>
          <a:p>
            <a:pPr algn="ctr" eaLnBrk="1" hangingPunct="1"/>
            <a:endParaRPr lang="en-US" sz="2400">
              <a:solidFill>
                <a:srgbClr val="0000FF"/>
              </a:solidFill>
              <a:latin typeface="Comic Sans MS" charset="0"/>
            </a:endParaRPr>
          </a:p>
          <a:p>
            <a:pPr algn="ctr" eaLnBrk="1" hangingPunct="1"/>
            <a:endParaRPr lang="en-US" sz="2400">
              <a:solidFill>
                <a:srgbClr val="0000FF"/>
              </a:solidFill>
              <a:latin typeface="Comic Sans MS" charset="0"/>
            </a:endParaRPr>
          </a:p>
          <a:p>
            <a:pPr algn="ctr" eaLnBrk="1" hangingPunct="1"/>
            <a:endParaRPr lang="en-US" sz="2400">
              <a:solidFill>
                <a:srgbClr val="0000FF"/>
              </a:solidFill>
              <a:latin typeface="Comic Sans MS" charset="0"/>
            </a:endParaRPr>
          </a:p>
          <a:p>
            <a:pPr algn="ctr" eaLnBrk="1" hangingPunct="1"/>
            <a:r>
              <a:rPr lang="en-US" sz="2400">
                <a:solidFill>
                  <a:srgbClr val="0000FF"/>
                </a:solidFill>
                <a:latin typeface="Comic Sans MS" charset="0"/>
              </a:rPr>
              <a:t>C</a:t>
            </a:r>
            <a:r>
              <a:rPr lang="en-US" sz="2400" baseline="-25000">
                <a:solidFill>
                  <a:srgbClr val="0000FF"/>
                </a:solidFill>
                <a:latin typeface="Comic Sans MS" charset="0"/>
              </a:rPr>
              <a:t>2</a:t>
            </a:r>
            <a:r>
              <a:rPr lang="en-US" sz="2400">
                <a:solidFill>
                  <a:srgbClr val="0000FF"/>
                </a:solidFill>
                <a:latin typeface="Comic Sans MS" charset="0"/>
              </a:rPr>
              <a:t>H</a:t>
            </a:r>
            <a:r>
              <a:rPr lang="en-US" sz="2400" baseline="-25000">
                <a:solidFill>
                  <a:srgbClr val="0000FF"/>
                </a:solidFill>
                <a:latin typeface="Comic Sans MS" charset="0"/>
              </a:rPr>
              <a:t>6</a:t>
            </a:r>
          </a:p>
          <a:p>
            <a:pPr algn="ctr" eaLnBrk="1" hangingPunct="1"/>
            <a:endParaRPr lang="en-US" sz="2400">
              <a:solidFill>
                <a:srgbClr val="0000FF"/>
              </a:solidFill>
              <a:latin typeface="Comic Sans MS" charset="0"/>
            </a:endParaRPr>
          </a:p>
          <a:p>
            <a:pPr algn="ctr" eaLnBrk="1" hangingPunct="1"/>
            <a:endParaRPr lang="en-US" sz="2400">
              <a:solidFill>
                <a:srgbClr val="0000FF"/>
              </a:solidFill>
              <a:latin typeface="Comic Sans MS" charset="0"/>
            </a:endParaRPr>
          </a:p>
          <a:p>
            <a:pPr algn="ctr" eaLnBrk="1" hangingPunct="1"/>
            <a:endParaRPr lang="en-US" sz="2400">
              <a:solidFill>
                <a:srgbClr val="0000FF"/>
              </a:solidFill>
              <a:latin typeface="Comic Sans MS" charset="0"/>
            </a:endParaRPr>
          </a:p>
          <a:p>
            <a:pPr algn="ctr" eaLnBrk="1" hangingPunct="1"/>
            <a:endParaRPr lang="en-US" sz="2400">
              <a:solidFill>
                <a:srgbClr val="0000FF"/>
              </a:solidFill>
              <a:latin typeface="Comic Sans MS" charset="0"/>
            </a:endParaRPr>
          </a:p>
          <a:p>
            <a:pPr algn="ctr" eaLnBrk="1" hangingPunct="1"/>
            <a:r>
              <a:rPr lang="en-US" sz="2400">
                <a:solidFill>
                  <a:srgbClr val="0000FF"/>
                </a:solidFill>
                <a:latin typeface="Comic Sans MS" charset="0"/>
              </a:rPr>
              <a:t>HCN</a:t>
            </a:r>
            <a:endParaRPr lang="en-US" sz="2400" baseline="-25000">
              <a:solidFill>
                <a:srgbClr val="0000FF"/>
              </a:solidFill>
              <a:latin typeface="Comic Sans MS" charset="0"/>
            </a:endParaRPr>
          </a:p>
        </p:txBody>
      </p:sp>
      <p:sp>
        <p:nvSpPr>
          <p:cNvPr id="12292" name="TextBox 4"/>
          <p:cNvSpPr txBox="1">
            <a:spLocks noChangeArrowheads="1"/>
          </p:cNvSpPr>
          <p:nvPr/>
        </p:nvSpPr>
        <p:spPr bwMode="auto">
          <a:xfrm>
            <a:off x="457200" y="293688"/>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u="sng">
                <a:latin typeface="Comic Sans MS" charset="0"/>
              </a:rPr>
              <a:t>Thule  77</a:t>
            </a:r>
            <a:r>
              <a:rPr lang="en-US" sz="2000" u="sng" baseline="30000">
                <a:latin typeface="Comic Sans MS" charset="0"/>
              </a:rPr>
              <a:t>o</a:t>
            </a:r>
            <a:r>
              <a:rPr lang="en-US" sz="2000" u="sng">
                <a:latin typeface="Comic Sans MS" charset="0"/>
              </a:rPr>
              <a:t> N</a:t>
            </a: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2366963" y="579438"/>
            <a:ext cx="4643437"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4" name="Picture 7"/>
          <p:cNvPicPr>
            <a:picLocks noChangeAspect="1" noChangeArrowheads="1"/>
          </p:cNvPicPr>
          <p:nvPr/>
        </p:nvPicPr>
        <p:blipFill>
          <a:blip r:embed="rId2">
            <a:extLst>
              <a:ext uri="{28A0092B-C50C-407E-A947-70E740481C1C}">
                <a14:useLocalDpi xmlns:a14="http://schemas.microsoft.com/office/drawing/2010/main" val="0"/>
              </a:ext>
            </a:extLst>
          </a:blip>
          <a:srcRect t="74590"/>
          <a:stretch>
            <a:fillRect/>
          </a:stretch>
        </p:blipFill>
        <p:spPr bwMode="auto">
          <a:xfrm>
            <a:off x="2366963" y="4191000"/>
            <a:ext cx="461486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5" name="TextBox 4"/>
          <p:cNvSpPr txBox="1">
            <a:spLocks noChangeArrowheads="1"/>
          </p:cNvSpPr>
          <p:nvPr/>
        </p:nvSpPr>
        <p:spPr bwMode="auto">
          <a:xfrm>
            <a:off x="5764213" y="147638"/>
            <a:ext cx="124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solidFill>
                  <a:srgbClr val="FF0000"/>
                </a:solidFill>
                <a:latin typeface="Comic Sans MS" charset="0"/>
              </a:rPr>
              <a:t>winter-spring </a:t>
            </a:r>
          </a:p>
          <a:p>
            <a:pPr algn="ctr" eaLnBrk="1" hangingPunct="1"/>
            <a:r>
              <a:rPr lang="en-US" sz="1200" b="1">
                <a:solidFill>
                  <a:srgbClr val="FF0000"/>
                </a:solidFill>
                <a:latin typeface="Comic Sans MS" charset="0"/>
              </a:rPr>
              <a:t>maximum</a:t>
            </a:r>
          </a:p>
        </p:txBody>
      </p:sp>
      <p:cxnSp>
        <p:nvCxnSpPr>
          <p:cNvPr id="3" name="Straight Arrow Connector 2"/>
          <p:cNvCxnSpPr/>
          <p:nvPr/>
        </p:nvCxnSpPr>
        <p:spPr>
          <a:xfrm flipH="1">
            <a:off x="5791200" y="579438"/>
            <a:ext cx="114300" cy="48736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297" name="TextBox 4"/>
          <p:cNvSpPr txBox="1">
            <a:spLocks noChangeArrowheads="1"/>
          </p:cNvSpPr>
          <p:nvPr/>
        </p:nvSpPr>
        <p:spPr bwMode="auto">
          <a:xfrm>
            <a:off x="5808663" y="5943600"/>
            <a:ext cx="127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solidFill>
                  <a:srgbClr val="FF0000"/>
                </a:solidFill>
                <a:latin typeface="Comic Sans MS" charset="0"/>
              </a:rPr>
              <a:t>spring-summer</a:t>
            </a:r>
          </a:p>
          <a:p>
            <a:pPr algn="ctr" eaLnBrk="1" hangingPunct="1"/>
            <a:r>
              <a:rPr lang="en-US" sz="1200" b="1">
                <a:solidFill>
                  <a:srgbClr val="FF0000"/>
                </a:solidFill>
                <a:latin typeface="Comic Sans MS" charset="0"/>
              </a:rPr>
              <a:t>maximum</a:t>
            </a:r>
          </a:p>
        </p:txBody>
      </p:sp>
      <p:cxnSp>
        <p:nvCxnSpPr>
          <p:cNvPr id="13" name="Straight Arrow Connector 12"/>
          <p:cNvCxnSpPr/>
          <p:nvPr/>
        </p:nvCxnSpPr>
        <p:spPr>
          <a:xfrm flipH="1" flipV="1">
            <a:off x="5848350" y="5334000"/>
            <a:ext cx="209550" cy="60960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338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596900" y="1905000"/>
            <a:ext cx="850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0000FF"/>
                </a:solidFill>
                <a:latin typeface="Comic Sans MS" charset="0"/>
              </a:rPr>
              <a:t>CO</a:t>
            </a: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endParaRPr lang="en-US" sz="2400">
              <a:solidFill>
                <a:srgbClr val="0000FF"/>
              </a:solidFill>
              <a:latin typeface="Comic Sans MS" charset="0"/>
            </a:endParaRPr>
          </a:p>
          <a:p>
            <a:pPr eaLnBrk="1" hangingPunct="1"/>
            <a:r>
              <a:rPr lang="en-US" sz="2400">
                <a:solidFill>
                  <a:srgbClr val="0000FF"/>
                </a:solidFill>
                <a:latin typeface="Comic Sans MS" charset="0"/>
              </a:rPr>
              <a:t>HCN</a:t>
            </a:r>
            <a:endParaRPr lang="en-US" sz="2400" baseline="-25000">
              <a:solidFill>
                <a:srgbClr val="0000FF"/>
              </a:solidFill>
              <a:latin typeface="Comic Sans MS" charset="0"/>
            </a:endParaRPr>
          </a:p>
          <a:p>
            <a:pPr eaLnBrk="1" hangingPunct="1"/>
            <a:endParaRPr lang="en-US" sz="2400">
              <a:solidFill>
                <a:srgbClr val="0000FF"/>
              </a:solidFill>
              <a:latin typeface="Comic Sans MS" charset="0"/>
            </a:endParaRPr>
          </a:p>
        </p:txBody>
      </p:sp>
      <p:sp>
        <p:nvSpPr>
          <p:cNvPr id="13315" name="TextBox 5"/>
          <p:cNvSpPr txBox="1">
            <a:spLocks noChangeArrowheads="1"/>
          </p:cNvSpPr>
          <p:nvPr/>
        </p:nvSpPr>
        <p:spPr bwMode="auto">
          <a:xfrm>
            <a:off x="3821113" y="5715000"/>
            <a:ext cx="159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a:solidFill>
                  <a:srgbClr val="FF0000"/>
                </a:solidFill>
                <a:latin typeface="Comic Sans MS" charset="0"/>
              </a:rPr>
              <a:t>note interannual </a:t>
            </a:r>
          </a:p>
          <a:p>
            <a:pPr algn="ctr" eaLnBrk="1" hangingPunct="1"/>
            <a:r>
              <a:rPr lang="en-US" sz="1400">
                <a:solidFill>
                  <a:srgbClr val="FF0000"/>
                </a:solidFill>
                <a:latin typeface="Comic Sans MS" charset="0"/>
              </a:rPr>
              <a:t>variability</a:t>
            </a:r>
          </a:p>
        </p:txBody>
      </p:sp>
      <p:sp>
        <p:nvSpPr>
          <p:cNvPr id="13316" name="TextBox 9"/>
          <p:cNvSpPr txBox="1">
            <a:spLocks noChangeArrowheads="1"/>
          </p:cNvSpPr>
          <p:nvPr/>
        </p:nvSpPr>
        <p:spPr bwMode="auto">
          <a:xfrm>
            <a:off x="609600" y="304800"/>
            <a:ext cx="2265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u="sng">
                <a:latin typeface="Comic Sans MS" charset="0"/>
              </a:rPr>
              <a:t>Mauna Loa  20</a:t>
            </a:r>
            <a:r>
              <a:rPr lang="en-US" sz="2000" u="sng" baseline="30000">
                <a:latin typeface="Comic Sans MS" charset="0"/>
              </a:rPr>
              <a:t>o</a:t>
            </a:r>
            <a:r>
              <a:rPr lang="en-US" sz="2000" u="sng">
                <a:latin typeface="Comic Sans MS" charset="0"/>
              </a:rPr>
              <a:t> N</a:t>
            </a:r>
          </a:p>
        </p:txBody>
      </p:sp>
      <p:pic>
        <p:nvPicPr>
          <p:cNvPr id="133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3402013"/>
            <a:ext cx="59309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914400"/>
            <a:ext cx="58547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9" name="Straight Arrow Connector 8"/>
          <p:cNvCxnSpPr/>
          <p:nvPr/>
        </p:nvCxnSpPr>
        <p:spPr>
          <a:xfrm flipH="1" flipV="1">
            <a:off x="3363913" y="5105400"/>
            <a:ext cx="369887" cy="68580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240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81000" y="1600200"/>
            <a:ext cx="1541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solidFill>
                  <a:srgbClr val="0000FF"/>
                </a:solidFill>
                <a:latin typeface="Comic Sans MS" charset="0"/>
              </a:rPr>
              <a:t>Ny Alesund</a:t>
            </a:r>
          </a:p>
          <a:p>
            <a:pPr algn="ctr" eaLnBrk="1" hangingPunct="1"/>
            <a:r>
              <a:rPr lang="en-US" sz="2000">
                <a:solidFill>
                  <a:srgbClr val="0000FF"/>
                </a:solidFill>
                <a:latin typeface="Comic Sans MS" charset="0"/>
              </a:rPr>
              <a:t>79</a:t>
            </a:r>
            <a:r>
              <a:rPr lang="en-US" sz="2000" baseline="30000">
                <a:solidFill>
                  <a:srgbClr val="0000FF"/>
                </a:solidFill>
                <a:latin typeface="Comic Sans MS" charset="0"/>
              </a:rPr>
              <a:t>o</a:t>
            </a:r>
            <a:r>
              <a:rPr lang="en-US" sz="2000">
                <a:solidFill>
                  <a:srgbClr val="0000FF"/>
                </a:solidFill>
                <a:latin typeface="Comic Sans MS" charset="0"/>
              </a:rPr>
              <a:t>  N</a:t>
            </a:r>
            <a:endParaRPr lang="en-US" sz="2000" baseline="-25000">
              <a:solidFill>
                <a:srgbClr val="0000FF"/>
              </a:solidFill>
              <a:latin typeface="Comic Sans MS" charset="0"/>
            </a:endParaRPr>
          </a:p>
        </p:txBody>
      </p:sp>
      <p:sp>
        <p:nvSpPr>
          <p:cNvPr id="14339" name="TextBox 9"/>
          <p:cNvSpPr txBox="1">
            <a:spLocks noChangeArrowheads="1"/>
          </p:cNvSpPr>
          <p:nvPr/>
        </p:nvSpPr>
        <p:spPr bwMode="auto">
          <a:xfrm>
            <a:off x="609600" y="304800"/>
            <a:ext cx="760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u="sng">
                <a:latin typeface="Comic Sans MS" charset="0"/>
              </a:rPr>
              <a:t>HCN maximum following 1997 ENSO event (enhanced burning)</a:t>
            </a:r>
          </a:p>
        </p:txBody>
      </p:sp>
      <p:pic>
        <p:nvPicPr>
          <p:cNvPr id="1434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02038"/>
            <a:ext cx="5453063"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56959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2" name="TextBox 3"/>
          <p:cNvSpPr txBox="1">
            <a:spLocks noChangeArrowheads="1"/>
          </p:cNvSpPr>
          <p:nvPr/>
        </p:nvSpPr>
        <p:spPr bwMode="auto">
          <a:xfrm>
            <a:off x="1066800" y="4114800"/>
            <a:ext cx="142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solidFill>
                  <a:srgbClr val="0000FF"/>
                </a:solidFill>
                <a:latin typeface="Comic Sans MS" charset="0"/>
              </a:rPr>
              <a:t>Mauna Loa</a:t>
            </a:r>
          </a:p>
          <a:p>
            <a:pPr algn="ctr" eaLnBrk="1" hangingPunct="1"/>
            <a:r>
              <a:rPr lang="en-US" sz="2000">
                <a:solidFill>
                  <a:srgbClr val="0000FF"/>
                </a:solidFill>
                <a:latin typeface="Comic Sans MS" charset="0"/>
              </a:rPr>
              <a:t>20</a:t>
            </a:r>
            <a:r>
              <a:rPr lang="en-US" sz="2000" baseline="30000">
                <a:solidFill>
                  <a:srgbClr val="0000FF"/>
                </a:solidFill>
                <a:latin typeface="Comic Sans MS" charset="0"/>
              </a:rPr>
              <a:t>o</a:t>
            </a:r>
            <a:r>
              <a:rPr lang="en-US" sz="2000">
                <a:solidFill>
                  <a:srgbClr val="0000FF"/>
                </a:solidFill>
                <a:latin typeface="Comic Sans MS" charset="0"/>
              </a:rPr>
              <a:t>  N</a:t>
            </a:r>
            <a:endParaRPr lang="en-US" sz="2000" baseline="-25000">
              <a:solidFill>
                <a:srgbClr val="0000FF"/>
              </a:solidFill>
              <a:latin typeface="Comic Sans MS" charset="0"/>
            </a:endParaRPr>
          </a:p>
        </p:txBody>
      </p:sp>
      <p:cxnSp>
        <p:nvCxnSpPr>
          <p:cNvPr id="3" name="Straight Arrow Connector 2"/>
          <p:cNvCxnSpPr/>
          <p:nvPr/>
        </p:nvCxnSpPr>
        <p:spPr>
          <a:xfrm>
            <a:off x="4648200" y="2308225"/>
            <a:ext cx="0" cy="1654175"/>
          </a:xfrm>
          <a:prstGeom prst="straightConnector1">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810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c and Maia 6 days 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04" y="2342663"/>
            <a:ext cx="2744272" cy="3657600"/>
          </a:xfrm>
          <a:prstGeom prst="rect">
            <a:avLst/>
          </a:prstGeom>
        </p:spPr>
      </p:pic>
      <p:sp>
        <p:nvSpPr>
          <p:cNvPr id="6" name="TextBox 5"/>
          <p:cNvSpPr txBox="1"/>
          <p:nvPr/>
        </p:nvSpPr>
        <p:spPr>
          <a:xfrm>
            <a:off x="2515958" y="251636"/>
            <a:ext cx="4210102" cy="1190069"/>
          </a:xfrm>
          <a:prstGeom prst="rect">
            <a:avLst/>
          </a:prstGeom>
          <a:noFill/>
        </p:spPr>
        <p:txBody>
          <a:bodyPr wrap="none" rtlCol="0">
            <a:spAutoFit/>
          </a:bodyPr>
          <a:lstStyle/>
          <a:p>
            <a:pPr algn="ctr">
              <a:lnSpc>
                <a:spcPct val="120000"/>
              </a:lnSpc>
            </a:pPr>
            <a:r>
              <a:rPr lang="en-US" sz="2000" i="1" dirty="0" smtClean="0">
                <a:solidFill>
                  <a:schemeClr val="tx2">
                    <a:lumMod val="50000"/>
                  </a:schemeClr>
                </a:solidFill>
                <a:latin typeface="Lucida Handwriting"/>
                <a:cs typeface="Lucida Handwriting"/>
              </a:rPr>
              <a:t>Welcome!</a:t>
            </a:r>
          </a:p>
          <a:p>
            <a:pPr algn="ctr">
              <a:lnSpc>
                <a:spcPct val="120000"/>
              </a:lnSpc>
            </a:pPr>
            <a:r>
              <a:rPr lang="en-US" sz="2000" i="1" dirty="0" smtClean="0">
                <a:solidFill>
                  <a:schemeClr val="tx2">
                    <a:lumMod val="50000"/>
                  </a:schemeClr>
                </a:solidFill>
                <a:latin typeface="Lucida Handwriting"/>
                <a:cs typeface="Lucida Handwriting"/>
              </a:rPr>
              <a:t>Maia Jane </a:t>
            </a:r>
            <a:r>
              <a:rPr lang="en-US" sz="2000" i="1" dirty="0" err="1" smtClean="0">
                <a:solidFill>
                  <a:schemeClr val="tx2">
                    <a:lumMod val="50000"/>
                  </a:schemeClr>
                </a:solidFill>
                <a:latin typeface="Lucida Handwriting"/>
                <a:cs typeface="Lucida Handwriting"/>
              </a:rPr>
              <a:t>Okraszewski</a:t>
            </a:r>
            <a:endParaRPr lang="en-US" sz="2000" i="1" dirty="0" smtClean="0">
              <a:solidFill>
                <a:schemeClr val="tx2">
                  <a:lumMod val="50000"/>
                </a:schemeClr>
              </a:solidFill>
              <a:latin typeface="Lucida Handwriting"/>
              <a:cs typeface="Lucida Handwriting"/>
            </a:endParaRPr>
          </a:p>
          <a:p>
            <a:pPr algn="ctr">
              <a:lnSpc>
                <a:spcPct val="120000"/>
              </a:lnSpc>
            </a:pPr>
            <a:r>
              <a:rPr lang="en-US" sz="2000" i="1" dirty="0" smtClean="0">
                <a:solidFill>
                  <a:schemeClr val="tx2">
                    <a:lumMod val="50000"/>
                  </a:schemeClr>
                </a:solidFill>
                <a:latin typeface="Lucida Handwriting"/>
                <a:cs typeface="Lucida Handwriting"/>
              </a:rPr>
              <a:t>September </a:t>
            </a:r>
            <a:r>
              <a:rPr lang="en-US" sz="2000" i="1" dirty="0">
                <a:solidFill>
                  <a:schemeClr val="tx2">
                    <a:lumMod val="50000"/>
                  </a:schemeClr>
                </a:solidFill>
                <a:latin typeface="Lucida Handwriting"/>
                <a:cs typeface="Lucida Handwriting"/>
              </a:rPr>
              <a:t>26 </a:t>
            </a:r>
            <a:r>
              <a:rPr lang="en-US" sz="2000" i="1" dirty="0" smtClean="0">
                <a:solidFill>
                  <a:schemeClr val="tx2">
                    <a:lumMod val="50000"/>
                  </a:schemeClr>
                </a:solidFill>
                <a:latin typeface="Lucida Handwriting"/>
                <a:cs typeface="Lucida Handwriting"/>
              </a:rPr>
              <a:t>2011, 7</a:t>
            </a:r>
            <a:r>
              <a:rPr lang="en-US" sz="2000" i="1" dirty="0">
                <a:solidFill>
                  <a:schemeClr val="tx2">
                    <a:lumMod val="50000"/>
                  </a:schemeClr>
                </a:solidFill>
                <a:latin typeface="Lucida Handwriting"/>
                <a:cs typeface="Lucida Handwriting"/>
              </a:rPr>
              <a:t>:</a:t>
            </a:r>
            <a:r>
              <a:rPr lang="en-US" sz="2000" i="1" dirty="0" smtClean="0">
                <a:solidFill>
                  <a:schemeClr val="tx2">
                    <a:lumMod val="50000"/>
                  </a:schemeClr>
                </a:solidFill>
                <a:latin typeface="Lucida Handwriting"/>
                <a:cs typeface="Lucida Handwriting"/>
              </a:rPr>
              <a:t>45pm</a:t>
            </a:r>
            <a:endParaRPr lang="en-US" sz="2000" i="1" dirty="0">
              <a:solidFill>
                <a:schemeClr val="tx2">
                  <a:lumMod val="50000"/>
                </a:schemeClr>
              </a:solidFill>
              <a:latin typeface="Lucida Handwriting"/>
              <a:cs typeface="Lucida Handwriting"/>
            </a:endParaRPr>
          </a:p>
        </p:txBody>
      </p:sp>
      <p:pic>
        <p:nvPicPr>
          <p:cNvPr id="2" name="Picture 1" descr="Apr2012_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298" y="2343876"/>
            <a:ext cx="2703511" cy="3656387"/>
          </a:xfrm>
          <a:prstGeom prst="rect">
            <a:avLst/>
          </a:prstGeom>
        </p:spPr>
      </p:pic>
    </p:spTree>
    <p:extLst>
      <p:ext uri="{BB962C8B-B14F-4D97-AF65-F5344CB8AC3E}">
        <p14:creationId xmlns:p14="http://schemas.microsoft.com/office/powerpoint/2010/main" val="3230792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553" y="715918"/>
            <a:ext cx="6873875" cy="5170645"/>
          </a:xfrm>
          <a:prstGeom prst="rect">
            <a:avLst/>
          </a:prstGeom>
        </p:spPr>
        <p:txBody>
          <a:bodyPr wrap="square">
            <a:spAutoFit/>
          </a:bodyPr>
          <a:lstStyle/>
          <a:p>
            <a:pPr algn="ctr"/>
            <a:r>
              <a:rPr lang="en-US" b="1" dirty="0" smtClean="0"/>
              <a:t>Recent / Current Publications</a:t>
            </a:r>
          </a:p>
          <a:p>
            <a:endParaRPr lang="en-US" sz="1200" b="1" dirty="0"/>
          </a:p>
          <a:p>
            <a:r>
              <a:rPr lang="en-US" sz="1200" b="1" dirty="0"/>
              <a:t> </a:t>
            </a:r>
          </a:p>
          <a:p>
            <a:r>
              <a:rPr lang="en-US" sz="1200" b="1" dirty="0"/>
              <a:t>Intense Arctic Ozone Depletion in the Spring of 2011</a:t>
            </a:r>
            <a:r>
              <a:rPr lang="en-US" sz="1200" dirty="0"/>
              <a:t>, James W. Hannigan, Rebecca L. </a:t>
            </a:r>
            <a:r>
              <a:rPr lang="en-US" sz="1200" dirty="0" err="1"/>
              <a:t>Batchelor</a:t>
            </a:r>
            <a:r>
              <a:rPr lang="en-US" sz="1200" dirty="0"/>
              <a:t>  and M.T. Coffey, </a:t>
            </a:r>
            <a:r>
              <a:rPr lang="en-US" sz="1200" dirty="0" smtClean="0"/>
              <a:t>accepted </a:t>
            </a:r>
            <a:r>
              <a:rPr lang="en-US" sz="1200" dirty="0"/>
              <a:t>to Arctic, April 2012</a:t>
            </a:r>
          </a:p>
          <a:p>
            <a:r>
              <a:rPr lang="en-US" sz="1200" dirty="0"/>
              <a:t> </a:t>
            </a:r>
          </a:p>
          <a:p>
            <a:r>
              <a:rPr lang="en-US" sz="1200" b="1" dirty="0"/>
              <a:t>Analysis of ozone and nitric acid in spring and summer Arctic pollution using aircraft, ground-based, satellite observations and MOZART-4 model: source attribution and partitioning, </a:t>
            </a:r>
            <a:r>
              <a:rPr lang="en-US" sz="1200" dirty="0"/>
              <a:t>C. </a:t>
            </a:r>
            <a:r>
              <a:rPr lang="en-US" sz="1200" dirty="0" err="1"/>
              <a:t>Wespes</a:t>
            </a:r>
            <a:r>
              <a:rPr lang="en-US" sz="1200" dirty="0"/>
              <a:t>, L. Emmons, D. P. Edwards, J. Hannigan, D. </a:t>
            </a:r>
            <a:r>
              <a:rPr lang="en-US" sz="1200" dirty="0" err="1"/>
              <a:t>Hurtmans</a:t>
            </a:r>
            <a:r>
              <a:rPr lang="en-US" sz="1200" dirty="0"/>
              <a:t>, M. </a:t>
            </a:r>
            <a:r>
              <a:rPr lang="en-US" sz="1200" dirty="0" err="1"/>
              <a:t>Saunois</a:t>
            </a:r>
            <a:r>
              <a:rPr lang="en-US" sz="1200" dirty="0"/>
              <a:t>, P.-F. </a:t>
            </a:r>
            <a:r>
              <a:rPr lang="en-US" sz="1200" dirty="0" err="1"/>
              <a:t>Coheur</a:t>
            </a:r>
            <a:r>
              <a:rPr lang="en-US" sz="1200" dirty="0"/>
              <a:t>, C. </a:t>
            </a:r>
            <a:r>
              <a:rPr lang="en-US" sz="1200" dirty="0" err="1"/>
              <a:t>Clerbaux</a:t>
            </a:r>
            <a:r>
              <a:rPr lang="en-US" sz="1200" dirty="0"/>
              <a:t>, M. T. Coffey, R. </a:t>
            </a:r>
            <a:r>
              <a:rPr lang="en-US" sz="1200" dirty="0" err="1"/>
              <a:t>Batchelor</a:t>
            </a:r>
            <a:r>
              <a:rPr lang="en-US" sz="1200" dirty="0"/>
              <a:t>, R. </a:t>
            </a:r>
            <a:r>
              <a:rPr lang="en-US" sz="1200" dirty="0" err="1"/>
              <a:t>Lindenmaier</a:t>
            </a:r>
            <a:r>
              <a:rPr lang="en-US" sz="1200" dirty="0"/>
              <a:t>, K. Strong, A. J. </a:t>
            </a:r>
            <a:r>
              <a:rPr lang="en-US" sz="1200" dirty="0" err="1"/>
              <a:t>Weinheimer</a:t>
            </a:r>
            <a:r>
              <a:rPr lang="en-US" sz="1200" dirty="0"/>
              <a:t>, J. B. Nowak, T. B. Ryerson, J. D. </a:t>
            </a:r>
            <a:r>
              <a:rPr lang="en-US" sz="1200" dirty="0" err="1"/>
              <a:t>Crounse</a:t>
            </a:r>
            <a:r>
              <a:rPr lang="en-US" sz="1200" dirty="0"/>
              <a:t>, and P. O. </a:t>
            </a:r>
            <a:r>
              <a:rPr lang="en-US" sz="1200" dirty="0" err="1"/>
              <a:t>Wennberg</a:t>
            </a:r>
            <a:r>
              <a:rPr lang="en-US" sz="1200" dirty="0"/>
              <a:t>, Atmos. Chem. Phys. Discuss., 12, 237-259, doi:10.5194/acp-12-237-2012, 2012 </a:t>
            </a:r>
            <a:r>
              <a:rPr lang="en-US" sz="1200" u="sng" dirty="0">
                <a:hlinkClick r:id="rId2"/>
              </a:rPr>
              <a:t>www.atmos-chem-phys-discuss.net/11/23707/2011/</a:t>
            </a:r>
            <a:r>
              <a:rPr lang="en-US" sz="1200" dirty="0"/>
              <a:t> </a:t>
            </a:r>
          </a:p>
          <a:p>
            <a:r>
              <a:rPr lang="en-US" sz="1200" dirty="0"/>
              <a:t> </a:t>
            </a:r>
          </a:p>
          <a:p>
            <a:r>
              <a:rPr lang="en-US" sz="1200" b="1" dirty="0"/>
              <a:t>Observed and simulated time evolution of </a:t>
            </a:r>
            <a:r>
              <a:rPr lang="en-US" sz="1200" b="1" dirty="0" err="1"/>
              <a:t>HCl</a:t>
            </a:r>
            <a:r>
              <a:rPr lang="en-US" sz="1200" b="1" dirty="0"/>
              <a:t>, ClONO2, and HF total column abundances, </a:t>
            </a:r>
            <a:r>
              <a:rPr lang="en-US" sz="1200" dirty="0"/>
              <a:t>R. </a:t>
            </a:r>
            <a:r>
              <a:rPr lang="en-US" sz="1200" dirty="0" err="1"/>
              <a:t>Kohlhepp</a:t>
            </a:r>
            <a:r>
              <a:rPr lang="en-US" sz="1200" dirty="0"/>
              <a:t>, R. </a:t>
            </a:r>
            <a:r>
              <a:rPr lang="en-US" sz="1200" dirty="0" err="1"/>
              <a:t>Ruhnke</a:t>
            </a:r>
            <a:r>
              <a:rPr lang="en-US" sz="1200" dirty="0"/>
              <a:t>, M.P. </a:t>
            </a:r>
            <a:r>
              <a:rPr lang="en-US" sz="1200" dirty="0" err="1"/>
              <a:t>Chipperfield</a:t>
            </a:r>
            <a:r>
              <a:rPr lang="en-US" sz="1200" dirty="0"/>
              <a:t>, M. De </a:t>
            </a:r>
            <a:r>
              <a:rPr lang="en-US" sz="1200" dirty="0" err="1"/>
              <a:t>Mazière</a:t>
            </a:r>
            <a:r>
              <a:rPr lang="en-US" sz="1200" dirty="0"/>
              <a:t>, J. </a:t>
            </a:r>
            <a:r>
              <a:rPr lang="en-US" sz="1200" dirty="0" err="1"/>
              <a:t>Notholt</a:t>
            </a:r>
            <a:r>
              <a:rPr lang="en-US" sz="1200" dirty="0"/>
              <a:t>, S. </a:t>
            </a:r>
            <a:r>
              <a:rPr lang="en-US" sz="1200" dirty="0" err="1"/>
              <a:t>Barthlott</a:t>
            </a:r>
            <a:r>
              <a:rPr lang="en-US" sz="1200" dirty="0"/>
              <a:t>, R.L. </a:t>
            </a:r>
            <a:r>
              <a:rPr lang="en-US" sz="1200" dirty="0" err="1"/>
              <a:t>Batchelor</a:t>
            </a:r>
            <a:r>
              <a:rPr lang="en-US" sz="1200" dirty="0"/>
              <a:t>, R.D. </a:t>
            </a:r>
            <a:r>
              <a:rPr lang="en-US" sz="1200" dirty="0" err="1"/>
              <a:t>Blatherwick</a:t>
            </a:r>
            <a:r>
              <a:rPr lang="en-US" sz="1200" dirty="0"/>
              <a:t>, Th. </a:t>
            </a:r>
            <a:r>
              <a:rPr lang="en-US" sz="1200" dirty="0" err="1"/>
              <a:t>Blumenstock</a:t>
            </a:r>
            <a:r>
              <a:rPr lang="en-US" sz="1200" dirty="0"/>
              <a:t>, M.T. Coffey, P. </a:t>
            </a:r>
            <a:r>
              <a:rPr lang="en-US" sz="1200" dirty="0" err="1"/>
              <a:t>Demoulin</a:t>
            </a:r>
            <a:r>
              <a:rPr lang="en-US" sz="1200" dirty="0"/>
              <a:t>, P. </a:t>
            </a:r>
            <a:r>
              <a:rPr lang="en-US" sz="1200" dirty="0" err="1"/>
              <a:t>Duchatelet</a:t>
            </a:r>
            <a:r>
              <a:rPr lang="en-US" sz="1200" dirty="0"/>
              <a:t>, H. Fast, W. </a:t>
            </a:r>
            <a:r>
              <a:rPr lang="en-US" sz="1200" dirty="0" err="1"/>
              <a:t>Feng</a:t>
            </a:r>
            <a:r>
              <a:rPr lang="en-US" sz="1200" dirty="0"/>
              <a:t>, A. Goldman, D.W.T. Griffith, K. </a:t>
            </a:r>
            <a:r>
              <a:rPr lang="en-US" sz="1200" dirty="0" err="1"/>
              <a:t>Hamann</a:t>
            </a:r>
            <a:r>
              <a:rPr lang="en-US" sz="1200" dirty="0"/>
              <a:t>, J.W. Hannigan, F. </a:t>
            </a:r>
            <a:r>
              <a:rPr lang="en-US" sz="1200" dirty="0" err="1"/>
              <a:t>Hase</a:t>
            </a:r>
            <a:r>
              <a:rPr lang="en-US" sz="1200" dirty="0"/>
              <a:t>, N.B. Jones, A. Kagawa, I. Kaiser, Y. Kasai, O. </a:t>
            </a:r>
            <a:r>
              <a:rPr lang="en-US" sz="1200" dirty="0" err="1"/>
              <a:t>Kirner</a:t>
            </a:r>
            <a:r>
              <a:rPr lang="en-US" sz="1200" dirty="0"/>
              <a:t>, W. </a:t>
            </a:r>
            <a:r>
              <a:rPr lang="en-US" sz="1200" dirty="0" err="1"/>
              <a:t>Kouker</a:t>
            </a:r>
            <a:r>
              <a:rPr lang="en-US" sz="1200" dirty="0"/>
              <a:t>, R. </a:t>
            </a:r>
            <a:r>
              <a:rPr lang="en-US" sz="1200" dirty="0" err="1"/>
              <a:t>Lindenmaier</a:t>
            </a:r>
            <a:r>
              <a:rPr lang="en-US" sz="1200" dirty="0"/>
              <a:t>, E. </a:t>
            </a:r>
            <a:r>
              <a:rPr lang="en-US" sz="1200" dirty="0" err="1"/>
              <a:t>Mahieu</a:t>
            </a:r>
            <a:r>
              <a:rPr lang="en-US" sz="1200" dirty="0"/>
              <a:t>, R.L. </a:t>
            </a:r>
            <a:r>
              <a:rPr lang="en-US" sz="1200" dirty="0" err="1"/>
              <a:t>Mittermeier</a:t>
            </a:r>
            <a:r>
              <a:rPr lang="en-US" sz="1200" dirty="0"/>
              <a:t>, B. </a:t>
            </a:r>
            <a:r>
              <a:rPr lang="en-US" sz="1200" dirty="0" err="1"/>
              <a:t>Monge-Sanz</a:t>
            </a:r>
            <a:r>
              <a:rPr lang="en-US" sz="1200" dirty="0"/>
              <a:t>, I. Murata, H. Nakajima, I. </a:t>
            </a:r>
            <a:r>
              <a:rPr lang="en-US" sz="1200" dirty="0" err="1"/>
              <a:t>Morino</a:t>
            </a:r>
            <a:r>
              <a:rPr lang="en-US" sz="1200" dirty="0"/>
              <a:t>, M. Pal,, C. Paton-Walsh, U. </a:t>
            </a:r>
            <a:r>
              <a:rPr lang="en-US" sz="1200" dirty="0" err="1"/>
              <a:t>Raffalski</a:t>
            </a:r>
            <a:r>
              <a:rPr lang="en-US" sz="1200" dirty="0"/>
              <a:t>, Th. </a:t>
            </a:r>
            <a:r>
              <a:rPr lang="en-US" sz="1200" dirty="0" err="1"/>
              <a:t>Reddmann</a:t>
            </a:r>
            <a:r>
              <a:rPr lang="en-US" sz="1200" dirty="0"/>
              <a:t>, M. </a:t>
            </a:r>
            <a:r>
              <a:rPr lang="en-US" sz="1200" dirty="0" err="1"/>
              <a:t>Rettinger</a:t>
            </a:r>
            <a:r>
              <a:rPr lang="en-US" sz="1200" dirty="0"/>
              <a:t>, C.P. </a:t>
            </a:r>
            <a:r>
              <a:rPr lang="en-US" sz="1200" dirty="0" err="1"/>
              <a:t>Rinsland</a:t>
            </a:r>
            <a:r>
              <a:rPr lang="en-US" sz="1200" dirty="0"/>
              <a:t>, E. </a:t>
            </a:r>
            <a:r>
              <a:rPr lang="en-US" sz="1200" dirty="0" err="1"/>
              <a:t>Rozanov</a:t>
            </a:r>
            <a:r>
              <a:rPr lang="en-US" sz="1200" dirty="0"/>
              <a:t>, M. Schneider, C. </a:t>
            </a:r>
            <a:r>
              <a:rPr lang="en-US" sz="1200" dirty="0" err="1"/>
              <a:t>Senten</a:t>
            </a:r>
            <a:r>
              <a:rPr lang="en-US" sz="1200" dirty="0"/>
              <a:t>, B.-M. </a:t>
            </a:r>
            <a:r>
              <a:rPr lang="en-US" sz="1200" dirty="0" err="1"/>
              <a:t>Sinnhuber</a:t>
            </a:r>
            <a:r>
              <a:rPr lang="en-US" sz="1200" dirty="0"/>
              <a:t>, D. </a:t>
            </a:r>
            <a:r>
              <a:rPr lang="en-US" sz="1200" dirty="0" err="1"/>
              <a:t>Smale</a:t>
            </a:r>
            <a:r>
              <a:rPr lang="en-US" sz="1200" dirty="0"/>
              <a:t>, K. Strong, R. </a:t>
            </a:r>
            <a:r>
              <a:rPr lang="en-US" sz="1200" dirty="0" err="1"/>
              <a:t>Sussmann</a:t>
            </a:r>
            <a:r>
              <a:rPr lang="en-US" sz="1200" dirty="0"/>
              <a:t>, J.R. Taylor, G. </a:t>
            </a:r>
            <a:r>
              <a:rPr lang="en-US" sz="1200" dirty="0" err="1"/>
              <a:t>Vanhaelewyn</a:t>
            </a:r>
            <a:r>
              <a:rPr lang="en-US" sz="1200" dirty="0"/>
              <a:t>, T. </a:t>
            </a:r>
            <a:r>
              <a:rPr lang="en-US" sz="1200" dirty="0" err="1"/>
              <a:t>Warneke</a:t>
            </a:r>
            <a:r>
              <a:rPr lang="en-US" sz="1200" dirty="0"/>
              <a:t>, C. Whaley, M. </a:t>
            </a:r>
            <a:r>
              <a:rPr lang="en-US" sz="1200" dirty="0" err="1"/>
              <a:t>Wiehle</a:t>
            </a:r>
            <a:r>
              <a:rPr lang="en-US" sz="1200" dirty="0"/>
              <a:t>, and S.W. Wood, Atmos. Chem. Phys., 12, 3527–3557, 2012 </a:t>
            </a:r>
            <a:r>
              <a:rPr lang="en-US" sz="1200" dirty="0" err="1"/>
              <a:t>www.atmos-chem-phys.net</a:t>
            </a:r>
            <a:r>
              <a:rPr lang="en-US" sz="1200" dirty="0"/>
              <a:t>/12/3527/2012/ doi:10.5194/acp-12-3527-2012</a:t>
            </a:r>
          </a:p>
          <a:p>
            <a:endParaRPr lang="en-US" sz="1200" dirty="0" smtClean="0"/>
          </a:p>
          <a:p>
            <a:r>
              <a:rPr lang="en-US" sz="1200" b="1" dirty="0"/>
              <a:t>Validation of HIRDLS CFC11 and CFC12 Observations</a:t>
            </a:r>
            <a:r>
              <a:rPr lang="en-US" sz="1200" dirty="0"/>
              <a:t>, M.T. Coffey, Bruno </a:t>
            </a:r>
            <a:r>
              <a:rPr lang="en-US" sz="1200" dirty="0" err="1"/>
              <a:t>Nardi</a:t>
            </a:r>
            <a:r>
              <a:rPr lang="en-US" sz="1200" dirty="0"/>
              <a:t>, Valery </a:t>
            </a:r>
            <a:r>
              <a:rPr lang="en-US" sz="1200" dirty="0" err="1"/>
              <a:t>Yudin</a:t>
            </a:r>
            <a:r>
              <a:rPr lang="en-US" sz="1200" dirty="0"/>
              <a:t>, James </a:t>
            </a:r>
            <a:r>
              <a:rPr lang="en-US" sz="1200" dirty="0" err="1"/>
              <a:t>Hannigan</a:t>
            </a:r>
            <a:r>
              <a:rPr lang="en-US" sz="1200" dirty="0"/>
              <a:t>, Rashid </a:t>
            </a:r>
            <a:r>
              <a:rPr lang="en-US" sz="1200" dirty="0" err="1"/>
              <a:t>Khosravi</a:t>
            </a:r>
            <a:r>
              <a:rPr lang="en-US" sz="1200" dirty="0"/>
              <a:t>, John </a:t>
            </a:r>
            <a:r>
              <a:rPr lang="en-US" sz="1200" dirty="0" err="1"/>
              <a:t>Gille</a:t>
            </a:r>
            <a:r>
              <a:rPr lang="en-US" sz="1200" dirty="0"/>
              <a:t>, et al in prep </a:t>
            </a:r>
            <a:r>
              <a:rPr lang="en-US" sz="1200" dirty="0" smtClean="0"/>
              <a:t>JGR</a:t>
            </a:r>
          </a:p>
          <a:p>
            <a:endParaRPr lang="en-US" sz="1200" dirty="0"/>
          </a:p>
          <a:p>
            <a:endParaRPr lang="en-US" sz="1200" dirty="0"/>
          </a:p>
        </p:txBody>
      </p:sp>
      <p:sp>
        <p:nvSpPr>
          <p:cNvPr id="3" name="Footer Placeholder 2"/>
          <p:cNvSpPr>
            <a:spLocks noGrp="1"/>
          </p:cNvSpPr>
          <p:nvPr>
            <p:ph type="ftr" sz="quarter" idx="11"/>
          </p:nvPr>
        </p:nvSpPr>
        <p:spPr/>
        <p:txBody>
          <a:bodyPr/>
          <a:lstStyle/>
          <a:p>
            <a:r>
              <a:rPr lang="en-US" smtClean="0"/>
              <a:t>IRWG 2012, Wengen</a:t>
            </a:r>
            <a:endParaRPr lang="en-US"/>
          </a:p>
        </p:txBody>
      </p:sp>
    </p:spTree>
    <p:extLst>
      <p:ext uri="{BB962C8B-B14F-4D97-AF65-F5344CB8AC3E}">
        <p14:creationId xmlns:p14="http://schemas.microsoft.com/office/powerpoint/2010/main" val="640585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11" y="714375"/>
            <a:ext cx="5301504" cy="1477328"/>
          </a:xfrm>
          <a:prstGeom prst="rect">
            <a:avLst/>
          </a:prstGeom>
          <a:noFill/>
        </p:spPr>
        <p:txBody>
          <a:bodyPr wrap="none" rtlCol="0">
            <a:spAutoFit/>
          </a:bodyPr>
          <a:lstStyle/>
          <a:p>
            <a:pPr algn="ctr"/>
            <a:r>
              <a:rPr lang="en-US" dirty="0" smtClean="0">
                <a:latin typeface="Chalkboard"/>
                <a:cs typeface="Chalkboard"/>
              </a:rPr>
              <a:t>Re-analysis Using IRWG Strategies</a:t>
            </a:r>
          </a:p>
          <a:p>
            <a:endParaRPr lang="en-US" dirty="0">
              <a:latin typeface="Chalkboard"/>
              <a:cs typeface="Chalkboard"/>
            </a:endParaRPr>
          </a:p>
          <a:p>
            <a:r>
              <a:rPr lang="en-US" dirty="0" smtClean="0">
                <a:latin typeface="Chalkboard"/>
                <a:cs typeface="Chalkboard"/>
              </a:rPr>
              <a:t>GEOMS compliant HDF-4, sfit2 v3.94, HITRAN 08</a:t>
            </a:r>
          </a:p>
          <a:p>
            <a:r>
              <a:rPr lang="en-US" dirty="0" smtClean="0">
                <a:latin typeface="Chalkboard"/>
                <a:cs typeface="Chalkboard"/>
              </a:rPr>
              <a:t>One gas – year / file</a:t>
            </a:r>
          </a:p>
          <a:p>
            <a:endParaRPr lang="en-US" dirty="0" smtClean="0">
              <a:latin typeface="Chalkboard"/>
              <a:cs typeface="Chalkboard"/>
            </a:endParaRPr>
          </a:p>
        </p:txBody>
      </p:sp>
      <p:sp>
        <p:nvSpPr>
          <p:cNvPr id="3" name="TextBox 2"/>
          <p:cNvSpPr txBox="1"/>
          <p:nvPr/>
        </p:nvSpPr>
        <p:spPr>
          <a:xfrm>
            <a:off x="1127125" y="2144078"/>
            <a:ext cx="6763390" cy="1477328"/>
          </a:xfrm>
          <a:prstGeom prst="rect">
            <a:avLst/>
          </a:prstGeom>
          <a:noFill/>
        </p:spPr>
        <p:txBody>
          <a:bodyPr wrap="none" rtlCol="0">
            <a:spAutoFit/>
          </a:bodyPr>
          <a:lstStyle/>
          <a:p>
            <a:r>
              <a:rPr lang="en-US" dirty="0" smtClean="0">
                <a:solidFill>
                  <a:srgbClr val="0000FF"/>
                </a:solidFill>
                <a:latin typeface="Chalkboard"/>
                <a:cs typeface="Chalkboard"/>
              </a:rPr>
              <a:t>MLO (1995-2011)</a:t>
            </a:r>
          </a:p>
          <a:p>
            <a:endParaRPr lang="en-US" dirty="0" smtClean="0">
              <a:latin typeface="Chalkboard"/>
              <a:cs typeface="Chalkboard"/>
            </a:endParaRPr>
          </a:p>
          <a:p>
            <a:pPr marL="285750" indent="-285750">
              <a:buFont typeface="Wingdings" charset="2"/>
              <a:buChar char="ü"/>
            </a:pPr>
            <a:r>
              <a:rPr lang="en-US" dirty="0" smtClean="0">
                <a:latin typeface="Chalkboard"/>
                <a:cs typeface="Chalkboard"/>
              </a:rPr>
              <a:t>Archived (or just about):  </a:t>
            </a:r>
            <a:r>
              <a:rPr lang="en-US" dirty="0" err="1" smtClean="0">
                <a:latin typeface="Chalkboard"/>
                <a:cs typeface="Chalkboard"/>
              </a:rPr>
              <a:t>HCl</a:t>
            </a:r>
            <a:r>
              <a:rPr lang="en-US" dirty="0">
                <a:latin typeface="Chalkboard"/>
                <a:cs typeface="Chalkboard"/>
              </a:rPr>
              <a:t>, HF, HNO</a:t>
            </a:r>
            <a:r>
              <a:rPr lang="en-US" baseline="-25000" dirty="0">
                <a:latin typeface="Chalkboard"/>
                <a:cs typeface="Chalkboard"/>
              </a:rPr>
              <a:t>3</a:t>
            </a:r>
            <a:r>
              <a:rPr lang="en-US" dirty="0">
                <a:latin typeface="Chalkboard"/>
                <a:cs typeface="Chalkboard"/>
              </a:rPr>
              <a:t>, O</a:t>
            </a:r>
            <a:r>
              <a:rPr lang="en-US" baseline="-25000" dirty="0">
                <a:latin typeface="Chalkboard"/>
                <a:cs typeface="Chalkboard"/>
              </a:rPr>
              <a:t>3</a:t>
            </a:r>
            <a:r>
              <a:rPr lang="en-US" dirty="0">
                <a:latin typeface="Chalkboard"/>
                <a:cs typeface="Chalkboard"/>
              </a:rPr>
              <a:t>, </a:t>
            </a:r>
            <a:r>
              <a:rPr lang="en-US" dirty="0" smtClean="0">
                <a:latin typeface="Chalkboard"/>
                <a:cs typeface="Chalkboard"/>
              </a:rPr>
              <a:t>CO </a:t>
            </a:r>
          </a:p>
          <a:p>
            <a:pPr marL="285750" indent="-285750">
              <a:buFont typeface="Wingdings" charset="2"/>
              <a:buChar char="ü"/>
            </a:pPr>
            <a:r>
              <a:rPr lang="en-US" dirty="0" smtClean="0">
                <a:latin typeface="Chalkboard"/>
                <a:cs typeface="Chalkboard"/>
              </a:rPr>
              <a:t>In process N</a:t>
            </a:r>
            <a:r>
              <a:rPr lang="en-US" baseline="-25000" dirty="0" smtClean="0">
                <a:latin typeface="Chalkboard"/>
                <a:cs typeface="Chalkboard"/>
              </a:rPr>
              <a:t>2</a:t>
            </a:r>
            <a:r>
              <a:rPr lang="en-US" dirty="0" smtClean="0">
                <a:latin typeface="Chalkboard"/>
                <a:cs typeface="Chalkboard"/>
              </a:rPr>
              <a:t>O, </a:t>
            </a:r>
            <a:r>
              <a:rPr lang="en-US" dirty="0">
                <a:latin typeface="Chalkboard"/>
                <a:cs typeface="Chalkboard"/>
              </a:rPr>
              <a:t>HCN, </a:t>
            </a:r>
            <a:r>
              <a:rPr lang="en-US" dirty="0" smtClean="0">
                <a:latin typeface="Chalkboard"/>
                <a:cs typeface="Chalkboard"/>
              </a:rPr>
              <a:t>C</a:t>
            </a:r>
            <a:r>
              <a:rPr lang="en-US" baseline="-25000" dirty="0" smtClean="0">
                <a:latin typeface="Chalkboard"/>
                <a:cs typeface="Chalkboard"/>
              </a:rPr>
              <a:t>2</a:t>
            </a:r>
            <a:r>
              <a:rPr lang="en-US" dirty="0" smtClean="0">
                <a:latin typeface="Chalkboard"/>
                <a:cs typeface="Chalkboard"/>
              </a:rPr>
              <a:t>H</a:t>
            </a:r>
            <a:r>
              <a:rPr lang="en-US" baseline="-25000" dirty="0" smtClean="0">
                <a:latin typeface="Chalkboard"/>
                <a:cs typeface="Chalkboard"/>
              </a:rPr>
              <a:t>6</a:t>
            </a:r>
            <a:r>
              <a:rPr lang="en-US" dirty="0" smtClean="0">
                <a:latin typeface="Chalkboard"/>
                <a:cs typeface="Chalkboard"/>
              </a:rPr>
              <a:t>, CH</a:t>
            </a:r>
            <a:r>
              <a:rPr lang="en-US" baseline="-25000" dirty="0" smtClean="0">
                <a:latin typeface="Chalkboard"/>
                <a:cs typeface="Chalkboard"/>
              </a:rPr>
              <a:t>4</a:t>
            </a:r>
          </a:p>
          <a:p>
            <a:pPr marL="285750" indent="-285750">
              <a:buFont typeface="Wingdings" charset="2"/>
              <a:buChar char="ü"/>
            </a:pPr>
            <a:r>
              <a:rPr lang="en-US" dirty="0" smtClean="0">
                <a:latin typeface="Chalkboard"/>
                <a:cs typeface="Chalkboard"/>
              </a:rPr>
              <a:t>ClONO</a:t>
            </a:r>
            <a:r>
              <a:rPr lang="en-US" baseline="-25000" dirty="0" smtClean="0">
                <a:latin typeface="Chalkboard"/>
                <a:cs typeface="Chalkboard"/>
              </a:rPr>
              <a:t>2</a:t>
            </a:r>
            <a:r>
              <a:rPr lang="en-US" dirty="0" smtClean="0">
                <a:latin typeface="Chalkboard"/>
                <a:cs typeface="Chalkboard"/>
              </a:rPr>
              <a:t> may be below detection limit on per spectrum basis</a:t>
            </a:r>
          </a:p>
        </p:txBody>
      </p:sp>
      <p:sp>
        <p:nvSpPr>
          <p:cNvPr id="4" name="TextBox 3"/>
          <p:cNvSpPr txBox="1"/>
          <p:nvPr/>
        </p:nvSpPr>
        <p:spPr>
          <a:xfrm>
            <a:off x="1127125" y="4241710"/>
            <a:ext cx="4647426" cy="1200329"/>
          </a:xfrm>
          <a:prstGeom prst="rect">
            <a:avLst/>
          </a:prstGeom>
          <a:noFill/>
        </p:spPr>
        <p:txBody>
          <a:bodyPr wrap="none" rtlCol="0">
            <a:spAutoFit/>
          </a:bodyPr>
          <a:lstStyle/>
          <a:p>
            <a:r>
              <a:rPr lang="en-US" dirty="0" smtClean="0">
                <a:solidFill>
                  <a:srgbClr val="0000FF"/>
                </a:solidFill>
                <a:latin typeface="Chalkboard"/>
                <a:cs typeface="Chalkboard"/>
              </a:rPr>
              <a:t>TAB (1999-2011)</a:t>
            </a:r>
          </a:p>
          <a:p>
            <a:endParaRPr lang="en-US" dirty="0" smtClean="0">
              <a:latin typeface="Chalkboard"/>
              <a:cs typeface="Chalkboard"/>
            </a:endParaRPr>
          </a:p>
          <a:p>
            <a:pPr marL="285750" indent="-285750">
              <a:buFont typeface="Wingdings" charset="2"/>
              <a:buChar char="ü"/>
            </a:pPr>
            <a:r>
              <a:rPr lang="en-US" dirty="0" smtClean="0">
                <a:latin typeface="Chalkboard"/>
                <a:cs typeface="Chalkboard"/>
              </a:rPr>
              <a:t>Archived </a:t>
            </a:r>
            <a:r>
              <a:rPr lang="en-US" dirty="0" err="1" smtClean="0">
                <a:latin typeface="Chalkboard"/>
                <a:cs typeface="Chalkboard"/>
              </a:rPr>
              <a:t>HCl</a:t>
            </a:r>
            <a:r>
              <a:rPr lang="en-US" dirty="0">
                <a:latin typeface="Chalkboard"/>
                <a:cs typeface="Chalkboard"/>
              </a:rPr>
              <a:t>, HF, </a:t>
            </a:r>
            <a:r>
              <a:rPr lang="en-US" dirty="0" smtClean="0">
                <a:latin typeface="Chalkboard"/>
                <a:cs typeface="Chalkboard"/>
              </a:rPr>
              <a:t>HNO</a:t>
            </a:r>
            <a:r>
              <a:rPr lang="en-US" baseline="-25000" dirty="0" smtClean="0">
                <a:latin typeface="Chalkboard"/>
                <a:cs typeface="Chalkboard"/>
              </a:rPr>
              <a:t>3</a:t>
            </a:r>
            <a:r>
              <a:rPr lang="en-US" dirty="0" smtClean="0">
                <a:latin typeface="Chalkboard"/>
                <a:cs typeface="Chalkboard"/>
              </a:rPr>
              <a:t>, ClONO</a:t>
            </a:r>
            <a:r>
              <a:rPr lang="en-US" baseline="-25000" dirty="0" smtClean="0">
                <a:latin typeface="Chalkboard"/>
                <a:cs typeface="Chalkboard"/>
              </a:rPr>
              <a:t>2</a:t>
            </a:r>
            <a:r>
              <a:rPr lang="en-US" dirty="0" smtClean="0">
                <a:latin typeface="Chalkboard"/>
                <a:cs typeface="Chalkboard"/>
              </a:rPr>
              <a:t>, CO, O</a:t>
            </a:r>
            <a:r>
              <a:rPr lang="en-US" baseline="-25000" dirty="0" smtClean="0">
                <a:latin typeface="Chalkboard"/>
                <a:cs typeface="Chalkboard"/>
              </a:rPr>
              <a:t>3</a:t>
            </a:r>
            <a:r>
              <a:rPr lang="en-US" dirty="0" smtClean="0">
                <a:latin typeface="Chalkboard"/>
                <a:cs typeface="Chalkboard"/>
              </a:rPr>
              <a:t> </a:t>
            </a:r>
          </a:p>
          <a:p>
            <a:pPr marL="285750" indent="-285750">
              <a:buFont typeface="Wingdings" charset="2"/>
              <a:buChar char="ü"/>
            </a:pPr>
            <a:r>
              <a:rPr lang="en-US" dirty="0" smtClean="0">
                <a:latin typeface="Chalkboard"/>
                <a:cs typeface="Chalkboard"/>
              </a:rPr>
              <a:t>In process C</a:t>
            </a:r>
            <a:r>
              <a:rPr lang="en-US" baseline="-25000" dirty="0" smtClean="0">
                <a:latin typeface="Chalkboard"/>
                <a:cs typeface="Chalkboard"/>
              </a:rPr>
              <a:t>2</a:t>
            </a:r>
            <a:r>
              <a:rPr lang="en-US" dirty="0" smtClean="0">
                <a:latin typeface="Chalkboard"/>
                <a:cs typeface="Chalkboard"/>
              </a:rPr>
              <a:t>H</a:t>
            </a:r>
            <a:r>
              <a:rPr lang="en-US" baseline="-25000" dirty="0" smtClean="0">
                <a:latin typeface="Chalkboard"/>
                <a:cs typeface="Chalkboard"/>
              </a:rPr>
              <a:t>6</a:t>
            </a:r>
            <a:r>
              <a:rPr lang="en-US" dirty="0">
                <a:latin typeface="Chalkboard"/>
                <a:cs typeface="Chalkboard"/>
              </a:rPr>
              <a:t>, N</a:t>
            </a:r>
            <a:r>
              <a:rPr lang="en-US" baseline="-25000" dirty="0">
                <a:latin typeface="Chalkboard"/>
                <a:cs typeface="Chalkboard"/>
              </a:rPr>
              <a:t>2</a:t>
            </a:r>
            <a:r>
              <a:rPr lang="en-US" dirty="0">
                <a:latin typeface="Chalkboard"/>
                <a:cs typeface="Chalkboard"/>
              </a:rPr>
              <a:t>O</a:t>
            </a:r>
            <a:r>
              <a:rPr lang="en-US" dirty="0" smtClean="0">
                <a:latin typeface="Chalkboard"/>
                <a:cs typeface="Chalkboard"/>
              </a:rPr>
              <a:t>, HCN, CH</a:t>
            </a:r>
            <a:r>
              <a:rPr lang="en-US" baseline="-25000" dirty="0" smtClean="0">
                <a:latin typeface="Chalkboard"/>
                <a:cs typeface="Chalkboard"/>
              </a:rPr>
              <a:t>4</a:t>
            </a:r>
          </a:p>
        </p:txBody>
      </p:sp>
      <p:sp>
        <p:nvSpPr>
          <p:cNvPr id="5" name="Footer Placeholder 4"/>
          <p:cNvSpPr>
            <a:spLocks noGrp="1"/>
          </p:cNvSpPr>
          <p:nvPr>
            <p:ph type="ftr" sz="quarter" idx="11"/>
          </p:nvPr>
        </p:nvSpPr>
        <p:spPr/>
        <p:txBody>
          <a:bodyPr/>
          <a:lstStyle/>
          <a:p>
            <a:r>
              <a:rPr lang="en-US" smtClean="0"/>
              <a:t>IRWG 2012, Wengen</a:t>
            </a:r>
            <a:endParaRPr lang="en-US"/>
          </a:p>
        </p:txBody>
      </p:sp>
    </p:spTree>
    <p:extLst>
      <p:ext uri="{BB962C8B-B14F-4D97-AF65-F5344CB8AC3E}">
        <p14:creationId xmlns:p14="http://schemas.microsoft.com/office/powerpoint/2010/main" val="1495191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375" y="997208"/>
            <a:ext cx="3960126" cy="1754327"/>
          </a:xfrm>
          <a:prstGeom prst="rect">
            <a:avLst/>
          </a:prstGeom>
          <a:noFill/>
        </p:spPr>
        <p:txBody>
          <a:bodyPr wrap="square" rtlCol="0">
            <a:spAutoFit/>
          </a:bodyPr>
          <a:lstStyle/>
          <a:p>
            <a:pPr marL="285750" indent="-285750">
              <a:buClr>
                <a:srgbClr val="0000FF"/>
              </a:buClr>
              <a:buFont typeface="Wingdings" charset="2"/>
              <a:buChar char="v"/>
            </a:pPr>
            <a:r>
              <a:rPr lang="en-US" dirty="0" smtClean="0">
                <a:latin typeface="Chalkboard"/>
                <a:cs typeface="Chalkboard"/>
              </a:rPr>
              <a:t>Moved to new building August 2011</a:t>
            </a:r>
          </a:p>
          <a:p>
            <a:pPr marL="285750" indent="-285750">
              <a:buClr>
                <a:srgbClr val="0000FF"/>
              </a:buClr>
              <a:buFont typeface="Wingdings" charset="2"/>
              <a:buChar char="v"/>
            </a:pPr>
            <a:r>
              <a:rPr lang="en-US" dirty="0" smtClean="0">
                <a:latin typeface="Chalkboard"/>
                <a:cs typeface="Chalkboard"/>
              </a:rPr>
              <a:t>1.5km from previous </a:t>
            </a:r>
            <a:r>
              <a:rPr lang="en-US" dirty="0" smtClean="0">
                <a:latin typeface="Chalkboard"/>
                <a:cs typeface="Chalkboard"/>
              </a:rPr>
              <a:t>site on South Mountain</a:t>
            </a:r>
            <a:endParaRPr lang="en-US" dirty="0" smtClean="0">
              <a:latin typeface="Chalkboard"/>
              <a:cs typeface="Chalkboard"/>
            </a:endParaRPr>
          </a:p>
          <a:p>
            <a:pPr marL="285750" indent="-285750">
              <a:buClr>
                <a:srgbClr val="0000FF"/>
              </a:buClr>
              <a:buFont typeface="Wingdings" charset="2"/>
              <a:buChar char="v"/>
            </a:pPr>
            <a:r>
              <a:rPr lang="en-US" dirty="0" smtClean="0">
                <a:latin typeface="Chalkboard"/>
                <a:cs typeface="Chalkboard"/>
              </a:rPr>
              <a:t>Same altitude</a:t>
            </a:r>
          </a:p>
          <a:p>
            <a:pPr>
              <a:buClr>
                <a:srgbClr val="0000FF"/>
              </a:buClr>
            </a:pPr>
            <a:endParaRPr lang="en-US" dirty="0">
              <a:latin typeface="Chalkboard"/>
              <a:cs typeface="Chalkboard"/>
            </a:endParaRPr>
          </a:p>
        </p:txBody>
      </p:sp>
      <p:sp>
        <p:nvSpPr>
          <p:cNvPr id="8" name="TextBox 7"/>
          <p:cNvSpPr txBox="1"/>
          <p:nvPr/>
        </p:nvSpPr>
        <p:spPr>
          <a:xfrm>
            <a:off x="802275" y="535543"/>
            <a:ext cx="2134600" cy="461665"/>
          </a:xfrm>
          <a:prstGeom prst="rect">
            <a:avLst/>
          </a:prstGeom>
          <a:noFill/>
        </p:spPr>
        <p:txBody>
          <a:bodyPr wrap="square" rtlCol="0">
            <a:spAutoFit/>
          </a:bodyPr>
          <a:lstStyle/>
          <a:p>
            <a:pPr algn="ctr"/>
            <a:r>
              <a:rPr lang="en-US" sz="2400" dirty="0" smtClean="0">
                <a:solidFill>
                  <a:srgbClr val="0000FF"/>
                </a:solidFill>
                <a:latin typeface="Chalkboard"/>
                <a:cs typeface="Chalkboard"/>
              </a:rPr>
              <a:t>Thule News</a:t>
            </a:r>
          </a:p>
        </p:txBody>
      </p:sp>
      <p:sp>
        <p:nvSpPr>
          <p:cNvPr id="2" name="Footer Placeholder 1"/>
          <p:cNvSpPr>
            <a:spLocks noGrp="1"/>
          </p:cNvSpPr>
          <p:nvPr>
            <p:ph type="ftr" sz="quarter" idx="11"/>
          </p:nvPr>
        </p:nvSpPr>
        <p:spPr/>
        <p:txBody>
          <a:bodyPr/>
          <a:lstStyle/>
          <a:p>
            <a:r>
              <a:rPr lang="en-US" smtClean="0"/>
              <a:t>IRWG 2012, Wengen</a:t>
            </a:r>
            <a:endParaRPr lang="en-US"/>
          </a:p>
        </p:txBody>
      </p:sp>
      <p:pic>
        <p:nvPicPr>
          <p:cNvPr id="9" name="Picture 8" descr="P5230001.jpg"/>
          <p:cNvPicPr>
            <a:picLocks noChangeAspect="1"/>
          </p:cNvPicPr>
          <p:nvPr/>
        </p:nvPicPr>
        <p:blipFill rotWithShape="1">
          <a:blip r:embed="rId2">
            <a:extLst>
              <a:ext uri="{28A0092B-C50C-407E-A947-70E740481C1C}">
                <a14:useLocalDpi xmlns:a14="http://schemas.microsoft.com/office/drawing/2010/main" val="0"/>
              </a:ext>
            </a:extLst>
          </a:blip>
          <a:srcRect l="9689" t="30115" r="13609" b="43079"/>
          <a:stretch/>
        </p:blipFill>
        <p:spPr>
          <a:xfrm>
            <a:off x="1555579" y="4341822"/>
            <a:ext cx="6976911" cy="1828800"/>
          </a:xfrm>
          <a:prstGeom prst="rect">
            <a:avLst/>
          </a:prstGeom>
        </p:spPr>
      </p:pic>
      <p:pic>
        <p:nvPicPr>
          <p:cNvPr id="3" name="Picture 2" descr="obsday.ps"/>
          <p:cNvPicPr>
            <a:picLocks noChangeAspect="1"/>
          </p:cNvPicPr>
          <p:nvPr/>
        </p:nvPicPr>
        <p:blipFill rotWithShape="1">
          <a:blip r:embed="rId3">
            <a:extLst>
              <a:ext uri="{28A0092B-C50C-407E-A947-70E740481C1C}">
                <a14:useLocalDpi xmlns:a14="http://schemas.microsoft.com/office/drawing/2010/main" val="0"/>
              </a:ext>
            </a:extLst>
          </a:blip>
          <a:srcRect l="8605" t="6229" r="18247" b="15077"/>
          <a:stretch/>
        </p:blipFill>
        <p:spPr>
          <a:xfrm rot="16200000">
            <a:off x="4252763" y="-601503"/>
            <a:ext cx="3876331" cy="5396858"/>
          </a:xfrm>
          <a:prstGeom prst="rect">
            <a:avLst/>
          </a:prstGeom>
        </p:spPr>
      </p:pic>
    </p:spTree>
    <p:extLst>
      <p:ext uri="{BB962C8B-B14F-4D97-AF65-F5344CB8AC3E}">
        <p14:creationId xmlns:p14="http://schemas.microsoft.com/office/powerpoint/2010/main" val="136407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IRWG 2012, Wengen</a:t>
            </a:r>
            <a:endParaRPr lang="en-US"/>
          </a:p>
        </p:txBody>
      </p:sp>
      <p:sp>
        <p:nvSpPr>
          <p:cNvPr id="3" name="TextBox 2"/>
          <p:cNvSpPr txBox="1"/>
          <p:nvPr/>
        </p:nvSpPr>
        <p:spPr>
          <a:xfrm>
            <a:off x="4306521" y="201567"/>
            <a:ext cx="4444145" cy="2585323"/>
          </a:xfrm>
          <a:prstGeom prst="rect">
            <a:avLst/>
          </a:prstGeom>
          <a:noFill/>
        </p:spPr>
        <p:txBody>
          <a:bodyPr wrap="none" rtlCol="0">
            <a:spAutoFit/>
          </a:bodyPr>
          <a:lstStyle/>
          <a:p>
            <a:r>
              <a:rPr lang="en-US" i="1" dirty="0" smtClean="0">
                <a:solidFill>
                  <a:srgbClr val="FF0000"/>
                </a:solidFill>
                <a:latin typeface="+mj-lt"/>
              </a:rPr>
              <a:t>Now All Instruments are in “</a:t>
            </a:r>
            <a:r>
              <a:rPr lang="en-US" i="1" u="sng" dirty="0" smtClean="0">
                <a:solidFill>
                  <a:srgbClr val="FF0000"/>
                </a:solidFill>
                <a:latin typeface="+mj-lt"/>
              </a:rPr>
              <a:t>NDACC</a:t>
            </a:r>
            <a:r>
              <a:rPr lang="en-US" i="1" dirty="0" smtClean="0">
                <a:solidFill>
                  <a:srgbClr val="FF0000"/>
                </a:solidFill>
                <a:latin typeface="+mj-lt"/>
              </a:rPr>
              <a:t>” Building</a:t>
            </a:r>
          </a:p>
          <a:p>
            <a:endParaRPr lang="en-US" sz="1600" dirty="0" smtClean="0">
              <a:latin typeface="+mj-lt"/>
            </a:endParaRPr>
          </a:p>
          <a:p>
            <a:pPr marL="285750" indent="-285750">
              <a:buFont typeface="Arial"/>
              <a:buChar char="•"/>
            </a:pPr>
            <a:r>
              <a:rPr lang="en-US" sz="1600" dirty="0" smtClean="0">
                <a:solidFill>
                  <a:srgbClr val="10253F"/>
                </a:solidFill>
                <a:latin typeface="+mj-lt"/>
              </a:rPr>
              <a:t>UV </a:t>
            </a:r>
            <a:r>
              <a:rPr lang="en-US" sz="1600" dirty="0" err="1" smtClean="0">
                <a:solidFill>
                  <a:srgbClr val="10253F"/>
                </a:solidFill>
                <a:latin typeface="+mj-lt"/>
              </a:rPr>
              <a:t>spectro</a:t>
            </a:r>
            <a:r>
              <a:rPr lang="en-US" sz="1600" dirty="0" smtClean="0">
                <a:solidFill>
                  <a:srgbClr val="10253F"/>
                </a:solidFill>
                <a:latin typeface="+mj-lt"/>
              </a:rPr>
              <a:t>-radiometer		- DMI</a:t>
            </a:r>
          </a:p>
          <a:p>
            <a:pPr marL="285750" indent="-285750">
              <a:buFont typeface="Arial"/>
              <a:buChar char="•"/>
            </a:pPr>
            <a:r>
              <a:rPr lang="en-US" sz="1600" dirty="0" smtClean="0">
                <a:solidFill>
                  <a:srgbClr val="10253F"/>
                </a:solidFill>
                <a:latin typeface="+mj-lt"/>
              </a:rPr>
              <a:t>Sun photometer			- AERONET/NASA</a:t>
            </a:r>
          </a:p>
          <a:p>
            <a:pPr marL="285750" indent="-285750">
              <a:buFont typeface="Arial"/>
              <a:buChar char="•"/>
            </a:pPr>
            <a:r>
              <a:rPr lang="en-US" sz="1600" dirty="0" smtClean="0">
                <a:solidFill>
                  <a:srgbClr val="10253F"/>
                </a:solidFill>
                <a:latin typeface="+mj-lt"/>
              </a:rPr>
              <a:t>Aerosol LIDAR 			- U Rome</a:t>
            </a:r>
          </a:p>
          <a:p>
            <a:pPr marL="285750" indent="-285750">
              <a:buFont typeface="Arial"/>
              <a:buChar char="•"/>
            </a:pPr>
            <a:r>
              <a:rPr lang="en-US" sz="1600" dirty="0" smtClean="0">
                <a:solidFill>
                  <a:srgbClr val="10253F"/>
                </a:solidFill>
                <a:latin typeface="+mj-lt"/>
              </a:rPr>
              <a:t>Microwave Radiometer	          - INGV Rome</a:t>
            </a:r>
          </a:p>
          <a:p>
            <a:pPr marL="285750" indent="-285750">
              <a:buFont typeface="Arial"/>
              <a:buChar char="•"/>
            </a:pPr>
            <a:r>
              <a:rPr lang="en-US" sz="1600" dirty="0" smtClean="0">
                <a:solidFill>
                  <a:srgbClr val="10253F"/>
                </a:solidFill>
                <a:latin typeface="+mj-lt"/>
              </a:rPr>
              <a:t>O3 </a:t>
            </a:r>
            <a:r>
              <a:rPr lang="en-US" sz="1600" dirty="0" err="1" smtClean="0">
                <a:solidFill>
                  <a:srgbClr val="10253F"/>
                </a:solidFill>
                <a:latin typeface="+mj-lt"/>
              </a:rPr>
              <a:t>Sondes</a:t>
            </a:r>
            <a:r>
              <a:rPr lang="en-US" sz="1600" dirty="0" smtClean="0">
                <a:solidFill>
                  <a:srgbClr val="10253F"/>
                </a:solidFill>
                <a:latin typeface="+mj-lt"/>
              </a:rPr>
              <a:t> (winter)		- DMI</a:t>
            </a:r>
          </a:p>
          <a:p>
            <a:pPr marL="285750" indent="-285750">
              <a:buFont typeface="Arial"/>
              <a:buChar char="•"/>
            </a:pPr>
            <a:r>
              <a:rPr lang="en-US" sz="1600" dirty="0" smtClean="0">
                <a:solidFill>
                  <a:srgbClr val="10253F"/>
                </a:solidFill>
                <a:latin typeface="+mj-lt"/>
              </a:rPr>
              <a:t>Aerosol Sampler			- U Sienna</a:t>
            </a:r>
          </a:p>
          <a:p>
            <a:pPr marL="285750" indent="-285750">
              <a:buFont typeface="Arial"/>
              <a:buChar char="•"/>
            </a:pPr>
            <a:r>
              <a:rPr lang="en-US" sz="1600" dirty="0" smtClean="0">
                <a:solidFill>
                  <a:srgbClr val="10253F"/>
                </a:solidFill>
                <a:latin typeface="+mj-lt"/>
              </a:rPr>
              <a:t>IR Radiometer			- U Sienna</a:t>
            </a:r>
          </a:p>
          <a:p>
            <a:pPr marL="285750" indent="-285750">
              <a:buFont typeface="Arial"/>
              <a:buChar char="•"/>
            </a:pPr>
            <a:r>
              <a:rPr lang="en-US" sz="1600" dirty="0" smtClean="0">
                <a:solidFill>
                  <a:srgbClr val="10253F"/>
                </a:solidFill>
                <a:latin typeface="+mj-lt"/>
              </a:rPr>
              <a:t>Solar FTS				- NCAR</a:t>
            </a:r>
          </a:p>
        </p:txBody>
      </p:sp>
      <p:pic>
        <p:nvPicPr>
          <p:cNvPr id="4" name="Picture 3" descr="IMG_1660.jpg"/>
          <p:cNvPicPr>
            <a:picLocks noChangeAspect="1"/>
          </p:cNvPicPr>
          <p:nvPr/>
        </p:nvPicPr>
        <p:blipFill rotWithShape="1">
          <a:blip r:embed="rId2">
            <a:extLst>
              <a:ext uri="{28A0092B-C50C-407E-A947-70E740481C1C}">
                <a14:useLocalDpi xmlns:a14="http://schemas.microsoft.com/office/drawing/2010/main" val="0"/>
              </a:ext>
            </a:extLst>
          </a:blip>
          <a:srcRect r="25822"/>
          <a:stretch/>
        </p:blipFill>
        <p:spPr>
          <a:xfrm>
            <a:off x="5057577" y="2911941"/>
            <a:ext cx="3545327" cy="3584624"/>
          </a:xfrm>
          <a:prstGeom prst="rect">
            <a:avLst/>
          </a:prstGeom>
        </p:spPr>
      </p:pic>
      <p:pic>
        <p:nvPicPr>
          <p:cNvPr id="6" name="Picture 5" descr="P8090026.jpg"/>
          <p:cNvPicPr>
            <a:picLocks noChangeAspect="1"/>
          </p:cNvPicPr>
          <p:nvPr/>
        </p:nvPicPr>
        <p:blipFill rotWithShape="1">
          <a:blip r:embed="rId3">
            <a:extLst>
              <a:ext uri="{28A0092B-C50C-407E-A947-70E740481C1C}">
                <a14:useLocalDpi xmlns:a14="http://schemas.microsoft.com/office/drawing/2010/main" val="0"/>
              </a:ext>
            </a:extLst>
          </a:blip>
          <a:srcRect l="15623" t="-852" r="16818" b="-1"/>
          <a:stretch/>
        </p:blipFill>
        <p:spPr>
          <a:xfrm>
            <a:off x="226335" y="1428990"/>
            <a:ext cx="3991424" cy="4468721"/>
          </a:xfrm>
          <a:prstGeom prst="rect">
            <a:avLst/>
          </a:prstGeom>
        </p:spPr>
      </p:pic>
    </p:spTree>
    <p:extLst>
      <p:ext uri="{BB962C8B-B14F-4D97-AF65-F5344CB8AC3E}">
        <p14:creationId xmlns:p14="http://schemas.microsoft.com/office/powerpoint/2010/main" val="855644853"/>
      </p:ext>
    </p:extLst>
  </p:cSld>
  <p:clrMapOvr>
    <a:masterClrMapping/>
  </p:clrMapOvr>
  <p:transition xmlns:p14="http://schemas.microsoft.com/office/powerpoint/2010/mai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405" t="8294" r="8576" b="6517"/>
          <a:stretch/>
        </p:blipFill>
        <p:spPr>
          <a:xfrm>
            <a:off x="1809750" y="3019425"/>
            <a:ext cx="5254625" cy="2282825"/>
          </a:xfrm>
          <a:prstGeom prst="rect">
            <a:avLst/>
          </a:prstGeom>
        </p:spPr>
      </p:pic>
      <p:sp>
        <p:nvSpPr>
          <p:cNvPr id="4" name="Rectangle 3"/>
          <p:cNvSpPr/>
          <p:nvPr/>
        </p:nvSpPr>
        <p:spPr>
          <a:xfrm>
            <a:off x="555625" y="5302250"/>
            <a:ext cx="7905750" cy="1384995"/>
          </a:xfrm>
          <a:prstGeom prst="rect">
            <a:avLst/>
          </a:prstGeom>
        </p:spPr>
        <p:txBody>
          <a:bodyPr wrap="square">
            <a:spAutoFit/>
          </a:bodyPr>
          <a:lstStyle/>
          <a:p>
            <a:r>
              <a:rPr lang="en-US" sz="1400" dirty="0"/>
              <a:t>Partial columns of CFC11 and CFC12 between 8.8 and 26.2 km from HIRDLS measurements (shown in red) convolved with the Thule averaging kernel and partial columns for the same altitude range from the ground-based infrared observations (shown in black). HIRDLS observations are contained in a 1000 km box centered on the Thule, Greenland site (76.5N, 68.7W). The time difference between the satellite and ground observations is +/- 6 hours.  200 HIRDLS observations are included for the period from March 2005 to October 2007. </a:t>
            </a:r>
            <a:r>
              <a:rPr lang="en-US" sz="1400" dirty="0" smtClean="0"/>
              <a:t> (Coffey et al in prep)</a:t>
            </a:r>
            <a:endParaRPr lang="en-US" sz="1400" dirty="0"/>
          </a:p>
        </p:txBody>
      </p:sp>
      <p:pic>
        <p:nvPicPr>
          <p:cNvPr id="5" name="Picture 4"/>
          <p:cNvPicPr>
            <a:picLocks noChangeAspect="1"/>
          </p:cNvPicPr>
          <p:nvPr/>
        </p:nvPicPr>
        <p:blipFill>
          <a:blip r:embed="rId3"/>
          <a:stretch>
            <a:fillRect/>
          </a:stretch>
        </p:blipFill>
        <p:spPr>
          <a:xfrm>
            <a:off x="1546225" y="762000"/>
            <a:ext cx="5994400" cy="2400300"/>
          </a:xfrm>
          <a:prstGeom prst="rect">
            <a:avLst/>
          </a:prstGeom>
        </p:spPr>
      </p:pic>
      <p:sp>
        <p:nvSpPr>
          <p:cNvPr id="6" name="TextBox 5"/>
          <p:cNvSpPr txBox="1"/>
          <p:nvPr/>
        </p:nvSpPr>
        <p:spPr>
          <a:xfrm>
            <a:off x="2174875" y="222250"/>
            <a:ext cx="4868152" cy="369332"/>
          </a:xfrm>
          <a:prstGeom prst="rect">
            <a:avLst/>
          </a:prstGeom>
          <a:noFill/>
        </p:spPr>
        <p:txBody>
          <a:bodyPr wrap="none" rtlCol="0">
            <a:spAutoFit/>
          </a:bodyPr>
          <a:lstStyle/>
          <a:p>
            <a:r>
              <a:rPr lang="en-US" dirty="0" smtClean="0"/>
              <a:t>Time series Comparison CFC-11 &amp; CFC-12 at Thule</a:t>
            </a:r>
            <a:endParaRPr lang="en-US" dirty="0"/>
          </a:p>
        </p:txBody>
      </p:sp>
      <p:sp>
        <p:nvSpPr>
          <p:cNvPr id="2" name="Footer Placeholder 1"/>
          <p:cNvSpPr>
            <a:spLocks noGrp="1"/>
          </p:cNvSpPr>
          <p:nvPr>
            <p:ph type="ftr" sz="quarter" idx="11"/>
          </p:nvPr>
        </p:nvSpPr>
        <p:spPr/>
        <p:txBody>
          <a:bodyPr/>
          <a:lstStyle/>
          <a:p>
            <a:r>
              <a:rPr lang="en-US" smtClean="0"/>
              <a:t>IRWG 2012, Wengen</a:t>
            </a:r>
            <a:endParaRPr lang="en-US"/>
          </a:p>
        </p:txBody>
      </p:sp>
    </p:spTree>
    <p:extLst>
      <p:ext uri="{BB962C8B-B14F-4D97-AF65-F5344CB8AC3E}">
        <p14:creationId xmlns:p14="http://schemas.microsoft.com/office/powerpoint/2010/main" val="76776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25" y="333512"/>
            <a:ext cx="9171274" cy="5125251"/>
            <a:chOff x="-125325" y="333512"/>
            <a:chExt cx="9171274" cy="5125251"/>
          </a:xfrm>
        </p:grpSpPr>
        <p:sp>
          <p:nvSpPr>
            <p:cNvPr id="11" name="TextBox 10"/>
            <p:cNvSpPr txBox="1"/>
            <p:nvPr/>
          </p:nvSpPr>
          <p:spPr>
            <a:xfrm>
              <a:off x="1178226" y="2459499"/>
              <a:ext cx="415498" cy="369332"/>
            </a:xfrm>
            <a:prstGeom prst="rect">
              <a:avLst/>
            </a:prstGeom>
            <a:noFill/>
          </p:spPr>
          <p:txBody>
            <a:bodyPr wrap="none" rtlCol="0">
              <a:spAutoFit/>
            </a:bodyPr>
            <a:lstStyle/>
            <a:p>
              <a:r>
                <a:rPr lang="en-US" dirty="0" smtClean="0"/>
                <a:t>O</a:t>
              </a:r>
              <a:r>
                <a:rPr lang="en-US" baseline="-25000" dirty="0" smtClean="0"/>
                <a:t>3</a:t>
              </a:r>
              <a:endParaRPr lang="en-US" baseline="-25000" dirty="0"/>
            </a:p>
          </p:txBody>
        </p:sp>
        <p:sp>
          <p:nvSpPr>
            <p:cNvPr id="12" name="TextBox 11"/>
            <p:cNvSpPr txBox="1"/>
            <p:nvPr/>
          </p:nvSpPr>
          <p:spPr>
            <a:xfrm>
              <a:off x="4257983" y="2459499"/>
              <a:ext cx="434547" cy="369332"/>
            </a:xfrm>
            <a:prstGeom prst="rect">
              <a:avLst/>
            </a:prstGeom>
            <a:noFill/>
          </p:spPr>
          <p:txBody>
            <a:bodyPr wrap="none" rtlCol="0">
              <a:spAutoFit/>
            </a:bodyPr>
            <a:lstStyle/>
            <a:p>
              <a:r>
                <a:rPr lang="en-US" dirty="0" smtClean="0"/>
                <a:t>HF</a:t>
              </a:r>
              <a:endParaRPr lang="en-US" dirty="0"/>
            </a:p>
          </p:txBody>
        </p:sp>
        <p:sp>
          <p:nvSpPr>
            <p:cNvPr id="13" name="TextBox 12"/>
            <p:cNvSpPr txBox="1"/>
            <p:nvPr/>
          </p:nvSpPr>
          <p:spPr>
            <a:xfrm>
              <a:off x="7282379" y="2459499"/>
              <a:ext cx="504540" cy="369332"/>
            </a:xfrm>
            <a:prstGeom prst="rect">
              <a:avLst/>
            </a:prstGeom>
            <a:noFill/>
          </p:spPr>
          <p:txBody>
            <a:bodyPr wrap="none" rtlCol="0">
              <a:spAutoFit/>
            </a:bodyPr>
            <a:lstStyle/>
            <a:p>
              <a:r>
                <a:rPr lang="en-US" dirty="0" err="1" smtClean="0"/>
                <a:t>HCl</a:t>
              </a:r>
              <a:endParaRPr lang="en-US" dirty="0"/>
            </a:p>
          </p:txBody>
        </p:sp>
        <p:sp>
          <p:nvSpPr>
            <p:cNvPr id="14" name="TextBox 13"/>
            <p:cNvSpPr txBox="1"/>
            <p:nvPr/>
          </p:nvSpPr>
          <p:spPr>
            <a:xfrm>
              <a:off x="399110" y="5089431"/>
              <a:ext cx="1973730" cy="369332"/>
            </a:xfrm>
            <a:prstGeom prst="rect">
              <a:avLst/>
            </a:prstGeom>
            <a:noFill/>
          </p:spPr>
          <p:txBody>
            <a:bodyPr wrap="none" rtlCol="0">
              <a:spAutoFit/>
            </a:bodyPr>
            <a:lstStyle/>
            <a:p>
              <a:r>
                <a:rPr lang="en-US" dirty="0" smtClean="0"/>
                <a:t>NCEP Temperature</a:t>
              </a:r>
              <a:endParaRPr lang="en-US" dirty="0"/>
            </a:p>
          </p:txBody>
        </p:sp>
        <p:sp>
          <p:nvSpPr>
            <p:cNvPr id="15" name="TextBox 14"/>
            <p:cNvSpPr txBox="1"/>
            <p:nvPr/>
          </p:nvSpPr>
          <p:spPr>
            <a:xfrm>
              <a:off x="7179424" y="5089431"/>
              <a:ext cx="710451" cy="369332"/>
            </a:xfrm>
            <a:prstGeom prst="rect">
              <a:avLst/>
            </a:prstGeom>
            <a:noFill/>
          </p:spPr>
          <p:txBody>
            <a:bodyPr wrap="none" rtlCol="0">
              <a:spAutoFit/>
            </a:bodyPr>
            <a:lstStyle/>
            <a:p>
              <a:r>
                <a:rPr lang="en-US" dirty="0" smtClean="0"/>
                <a:t>HNO</a:t>
              </a:r>
              <a:r>
                <a:rPr lang="en-US" baseline="-25000" dirty="0" smtClean="0"/>
                <a:t>3</a:t>
              </a:r>
              <a:endParaRPr lang="en-US" baseline="-25000" dirty="0"/>
            </a:p>
          </p:txBody>
        </p:sp>
        <p:sp>
          <p:nvSpPr>
            <p:cNvPr id="16" name="TextBox 15"/>
            <p:cNvSpPr txBox="1"/>
            <p:nvPr/>
          </p:nvSpPr>
          <p:spPr>
            <a:xfrm>
              <a:off x="2866023" y="2927672"/>
              <a:ext cx="3400719" cy="2246769"/>
            </a:xfrm>
            <a:prstGeom prst="rect">
              <a:avLst/>
            </a:prstGeom>
            <a:noFill/>
          </p:spPr>
          <p:txBody>
            <a:bodyPr wrap="square" rtlCol="0">
              <a:spAutoFit/>
            </a:bodyPr>
            <a:lstStyle/>
            <a:p>
              <a:pPr algn="just"/>
              <a:r>
                <a:rPr lang="en-US" sz="1400" dirty="0" smtClean="0">
                  <a:latin typeface="Times New Roman"/>
                  <a:cs typeface="Times New Roman"/>
                </a:rPr>
                <a:t>Profiles of several species and temperatures showing the dramatic state of the 2011 Arctic Winter/Spring vortex and O3 loss over Thule, GR.  Curve A 2000-2010 mean March outside vortex (2.5PVU @PT=440K).  Curve B 2000-2010 mean March inside vortex (3.2PVU @PT=440K) and Curve C mean March 2011 (all inside).  Horizontal bars are the standard deviation of observations at 3 select altitudes..</a:t>
              </a:r>
              <a:endParaRPr lang="en-US" sz="1400" dirty="0">
                <a:latin typeface="Times New Roman"/>
                <a:cs typeface="Times New Roman"/>
              </a:endParaRPr>
            </a:p>
          </p:txBody>
        </p:sp>
        <p:pic>
          <p:nvPicPr>
            <p:cNvPr id="19" name="Picture 18" descr="grl2011-o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25" y="333512"/>
              <a:ext cx="3022600" cy="2260600"/>
            </a:xfrm>
            <a:prstGeom prst="rect">
              <a:avLst/>
            </a:prstGeom>
          </p:spPr>
        </p:pic>
        <p:pic>
          <p:nvPicPr>
            <p:cNvPr id="20" name="Picture 19" descr="grl2011-h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956" y="333512"/>
              <a:ext cx="3022600" cy="2260600"/>
            </a:xfrm>
            <a:prstGeom prst="rect">
              <a:avLst/>
            </a:prstGeom>
          </p:spPr>
        </p:pic>
        <p:pic>
          <p:nvPicPr>
            <p:cNvPr id="21" name="Picture 20" descr="grl2011-hc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349" y="333512"/>
              <a:ext cx="3022600" cy="2260600"/>
            </a:xfrm>
            <a:prstGeom prst="rect">
              <a:avLst/>
            </a:prstGeom>
          </p:spPr>
        </p:pic>
        <p:pic>
          <p:nvPicPr>
            <p:cNvPr id="22" name="Picture 21" descr="grl2011-temp.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25" y="2828831"/>
              <a:ext cx="3022600" cy="2260600"/>
            </a:xfrm>
            <a:prstGeom prst="rect">
              <a:avLst/>
            </a:prstGeom>
          </p:spPr>
        </p:pic>
        <p:pic>
          <p:nvPicPr>
            <p:cNvPr id="23" name="Picture 22" descr="grl2011-hno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349" y="2937357"/>
              <a:ext cx="3022600" cy="2260600"/>
            </a:xfrm>
            <a:prstGeom prst="rect">
              <a:avLst/>
            </a:prstGeom>
          </p:spPr>
        </p:pic>
      </p:grpSp>
    </p:spTree>
    <p:extLst>
      <p:ext uri="{BB962C8B-B14F-4D97-AF65-F5344CB8AC3E}">
        <p14:creationId xmlns:p14="http://schemas.microsoft.com/office/powerpoint/2010/main" val="355410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254655"/>
            <a:ext cx="1884413" cy="523220"/>
          </a:xfrm>
          <a:prstGeom prst="rect">
            <a:avLst/>
          </a:prstGeom>
          <a:noFill/>
        </p:spPr>
        <p:txBody>
          <a:bodyPr wrap="none" rtlCol="0">
            <a:spAutoFit/>
          </a:bodyPr>
          <a:lstStyle/>
          <a:p>
            <a:r>
              <a:rPr lang="en-US" sz="2800" dirty="0" smtClean="0">
                <a:solidFill>
                  <a:srgbClr val="0000FF"/>
                </a:solidFill>
                <a:latin typeface="Chalkboard"/>
                <a:cs typeface="Chalkboard"/>
              </a:rPr>
              <a:t>MLO News</a:t>
            </a:r>
            <a:endParaRPr lang="en-US" sz="2800" dirty="0">
              <a:solidFill>
                <a:srgbClr val="0000FF"/>
              </a:solidFill>
              <a:latin typeface="Chalkboard"/>
              <a:cs typeface="Chalkboard"/>
            </a:endParaRPr>
          </a:p>
        </p:txBody>
      </p:sp>
      <p:sp>
        <p:nvSpPr>
          <p:cNvPr id="6" name="TextBox 5"/>
          <p:cNvSpPr txBox="1"/>
          <p:nvPr/>
        </p:nvSpPr>
        <p:spPr>
          <a:xfrm>
            <a:off x="209028" y="777875"/>
            <a:ext cx="3016250" cy="5078314"/>
          </a:xfrm>
          <a:prstGeom prst="rect">
            <a:avLst/>
          </a:prstGeom>
          <a:noFill/>
        </p:spPr>
        <p:txBody>
          <a:bodyPr wrap="square" rtlCol="0">
            <a:spAutoFit/>
          </a:bodyPr>
          <a:lstStyle/>
          <a:p>
            <a:pPr marL="285750" indent="-285750">
              <a:buClr>
                <a:srgbClr val="0000FF"/>
              </a:buClr>
              <a:buFont typeface="Wingdings" charset="2"/>
              <a:buChar char=""/>
            </a:pPr>
            <a:r>
              <a:rPr lang="en-US" dirty="0" smtClean="0">
                <a:latin typeface="Chalkboard"/>
                <a:cs typeface="Chalkboard"/>
              </a:rPr>
              <a:t>Nominal operation began late Oct. 2009</a:t>
            </a:r>
          </a:p>
          <a:p>
            <a:pPr marL="285750" indent="-285750">
              <a:buClr>
                <a:srgbClr val="0000FF"/>
              </a:buClr>
              <a:buFont typeface="Wingdings" charset="2"/>
              <a:buChar char=""/>
            </a:pPr>
            <a:r>
              <a:rPr lang="en-US" dirty="0" smtClean="0">
                <a:latin typeface="Chalkboard"/>
                <a:cs typeface="Chalkboard"/>
              </a:rPr>
              <a:t>Instrument failed February 2010</a:t>
            </a:r>
          </a:p>
          <a:p>
            <a:pPr marL="285750" indent="-285750">
              <a:buClr>
                <a:srgbClr val="0000FF"/>
              </a:buClr>
              <a:buFont typeface="Wingdings" charset="2"/>
              <a:buChar char=""/>
            </a:pPr>
            <a:r>
              <a:rPr lang="en-US" dirty="0" smtClean="0">
                <a:latin typeface="Chalkboard"/>
                <a:cs typeface="Chalkboard"/>
              </a:rPr>
              <a:t>Shipped back to </a:t>
            </a:r>
            <a:r>
              <a:rPr lang="en-US" dirty="0" err="1" smtClean="0">
                <a:latin typeface="Chalkboard"/>
                <a:cs typeface="Chalkboard"/>
              </a:rPr>
              <a:t>Ettlingen</a:t>
            </a:r>
            <a:r>
              <a:rPr lang="en-US" dirty="0" smtClean="0">
                <a:latin typeface="Chalkboard"/>
                <a:cs typeface="Chalkboard"/>
              </a:rPr>
              <a:t>, Aug 2010</a:t>
            </a:r>
          </a:p>
          <a:p>
            <a:pPr marL="285750" indent="-285750">
              <a:buClr>
                <a:srgbClr val="0000FF"/>
              </a:buClr>
              <a:buFont typeface="Wingdings" charset="2"/>
              <a:buChar char=""/>
            </a:pPr>
            <a:r>
              <a:rPr lang="en-US" dirty="0">
                <a:latin typeface="Chalkboard"/>
                <a:cs typeface="Chalkboard"/>
              </a:rPr>
              <a:t>I</a:t>
            </a:r>
            <a:r>
              <a:rPr lang="en-US" dirty="0" smtClean="0">
                <a:latin typeface="Chalkboard"/>
                <a:cs typeface="Chalkboard"/>
              </a:rPr>
              <a:t>nstallation </a:t>
            </a:r>
            <a:r>
              <a:rPr lang="en-US" dirty="0" smtClean="0">
                <a:solidFill>
                  <a:srgbClr val="FF0000"/>
                </a:solidFill>
                <a:latin typeface="Chalkboard"/>
                <a:cs typeface="Chalkboard"/>
              </a:rPr>
              <a:t>August 2011</a:t>
            </a:r>
          </a:p>
          <a:p>
            <a:pPr marL="285750" indent="-285750">
              <a:buClr>
                <a:srgbClr val="0000FF"/>
              </a:buClr>
              <a:buFont typeface="Wingdings" charset="2"/>
              <a:buChar char=""/>
            </a:pPr>
            <a:r>
              <a:rPr lang="en-US" dirty="0" smtClean="0">
                <a:latin typeface="Chalkboard"/>
                <a:cs typeface="Chalkboard"/>
              </a:rPr>
              <a:t>!! Loss of 17months</a:t>
            </a:r>
          </a:p>
          <a:p>
            <a:pPr marL="285750" indent="-285750">
              <a:buClr>
                <a:srgbClr val="0000FF"/>
              </a:buClr>
              <a:buFont typeface="Wingdings" charset="2"/>
              <a:buChar char=""/>
            </a:pPr>
            <a:endParaRPr lang="en-US" dirty="0" smtClean="0">
              <a:latin typeface="Chalkboard"/>
              <a:cs typeface="Chalkboard"/>
            </a:endParaRPr>
          </a:p>
          <a:p>
            <a:r>
              <a:rPr lang="en-US" u="sng" dirty="0">
                <a:latin typeface="Chalkboard"/>
                <a:cs typeface="Chalkboard"/>
              </a:rPr>
              <a:t>Other </a:t>
            </a:r>
            <a:r>
              <a:rPr lang="en-US" u="sng" dirty="0" err="1">
                <a:latin typeface="Chalkboard"/>
                <a:cs typeface="Chalkboard"/>
              </a:rPr>
              <a:t>modifiations</a:t>
            </a:r>
            <a:r>
              <a:rPr lang="en-US" u="sng" dirty="0" smtClean="0">
                <a:latin typeface="Chalkboard"/>
                <a:cs typeface="Chalkboard"/>
              </a:rPr>
              <a:t>:</a:t>
            </a:r>
          </a:p>
          <a:p>
            <a:endParaRPr lang="en-US" u="sng" dirty="0">
              <a:latin typeface="Chalkboard"/>
              <a:cs typeface="Chalkboard"/>
            </a:endParaRPr>
          </a:p>
          <a:p>
            <a:pPr marL="285750" indent="-285750">
              <a:buClr>
                <a:srgbClr val="0000FF"/>
              </a:buClr>
              <a:buFont typeface="Wingdings" charset="2"/>
              <a:buChar char=""/>
            </a:pPr>
            <a:r>
              <a:rPr lang="en-US" dirty="0" err="1">
                <a:latin typeface="Chalkboard"/>
                <a:cs typeface="Chalkboard"/>
              </a:rPr>
              <a:t>Beamsplitter</a:t>
            </a:r>
            <a:r>
              <a:rPr lang="en-US" dirty="0">
                <a:latin typeface="Chalkboard"/>
                <a:cs typeface="Chalkboard"/>
              </a:rPr>
              <a:t> block</a:t>
            </a:r>
          </a:p>
          <a:p>
            <a:pPr marL="285750" indent="-285750">
              <a:buClr>
                <a:srgbClr val="0000FF"/>
              </a:buClr>
              <a:buFont typeface="Wingdings" charset="2"/>
              <a:buChar char=""/>
            </a:pPr>
            <a:r>
              <a:rPr lang="en-US" dirty="0">
                <a:latin typeface="Chalkboard"/>
                <a:cs typeface="Chalkboard"/>
              </a:rPr>
              <a:t>125 Detector chamber &amp; electronics</a:t>
            </a:r>
          </a:p>
          <a:p>
            <a:pPr marL="285750" indent="-285750">
              <a:buClr>
                <a:srgbClr val="0000FF"/>
              </a:buClr>
              <a:buFont typeface="Wingdings" charset="2"/>
              <a:buChar char=""/>
            </a:pPr>
            <a:r>
              <a:rPr lang="en-US" dirty="0">
                <a:latin typeface="Chalkboard"/>
                <a:cs typeface="Chalkboard"/>
              </a:rPr>
              <a:t>New 418mm OAP </a:t>
            </a:r>
          </a:p>
          <a:p>
            <a:pPr marL="285750" indent="-285750">
              <a:buClr>
                <a:srgbClr val="0000FF"/>
              </a:buClr>
              <a:buFont typeface="Wingdings" charset="2"/>
              <a:buChar char=""/>
            </a:pPr>
            <a:r>
              <a:rPr lang="en-US" dirty="0">
                <a:latin typeface="Chalkboard"/>
                <a:cs typeface="Chalkboard"/>
              </a:rPr>
              <a:t>2 Aperture wheels</a:t>
            </a:r>
          </a:p>
          <a:p>
            <a:pPr marL="285750" indent="-285750">
              <a:buClr>
                <a:srgbClr val="0000FF"/>
              </a:buClr>
              <a:buFont typeface="Wingdings" charset="2"/>
              <a:buChar char=""/>
            </a:pPr>
            <a:r>
              <a:rPr lang="en-US" dirty="0">
                <a:latin typeface="Chalkboard"/>
                <a:cs typeface="Chalkboard"/>
              </a:rPr>
              <a:t>Second filter wheel</a:t>
            </a:r>
          </a:p>
          <a:p>
            <a:pPr marL="285750" indent="-285750">
              <a:buClr>
                <a:srgbClr val="0000FF"/>
              </a:buClr>
              <a:buFont typeface="Wingdings" charset="2"/>
              <a:buChar char=""/>
            </a:pPr>
            <a:endParaRPr lang="en-US" dirty="0">
              <a:latin typeface="Chalkboard"/>
              <a:cs typeface="Chalkboard"/>
            </a:endParaRPr>
          </a:p>
        </p:txBody>
      </p:sp>
      <p:sp>
        <p:nvSpPr>
          <p:cNvPr id="7" name="TextBox 6"/>
          <p:cNvSpPr txBox="1"/>
          <p:nvPr/>
        </p:nvSpPr>
        <p:spPr>
          <a:xfrm>
            <a:off x="3010001" y="4505345"/>
            <a:ext cx="6019597" cy="1754327"/>
          </a:xfrm>
          <a:prstGeom prst="rect">
            <a:avLst/>
          </a:prstGeom>
          <a:noFill/>
        </p:spPr>
        <p:txBody>
          <a:bodyPr wrap="none" rtlCol="0">
            <a:spAutoFit/>
          </a:bodyPr>
          <a:lstStyle/>
          <a:p>
            <a:pPr marL="285750" indent="-285750">
              <a:buClr>
                <a:srgbClr val="0000FF"/>
              </a:buClr>
              <a:buFont typeface="Wingdings" charset="2"/>
              <a:buChar char=""/>
            </a:pPr>
            <a:r>
              <a:rPr lang="en-US" dirty="0">
                <a:latin typeface="Chalkboard"/>
                <a:cs typeface="Chalkboard"/>
              </a:rPr>
              <a:t>Oct. DAC/MCT Bias Lost</a:t>
            </a:r>
          </a:p>
          <a:p>
            <a:pPr marL="285750" indent="-285750">
              <a:buClr>
                <a:srgbClr val="0000FF"/>
              </a:buClr>
              <a:buFont typeface="Wingdings" charset="2"/>
              <a:buChar char=""/>
            </a:pPr>
            <a:r>
              <a:rPr lang="en-US" dirty="0">
                <a:latin typeface="Chalkboard"/>
                <a:cs typeface="Chalkboard"/>
              </a:rPr>
              <a:t>Jan. Install web I-F UPS and PDU</a:t>
            </a:r>
          </a:p>
          <a:p>
            <a:pPr marL="285750" indent="-285750">
              <a:buClr>
                <a:srgbClr val="0000FF"/>
              </a:buClr>
              <a:buFont typeface="Wingdings" charset="2"/>
              <a:buChar char=""/>
            </a:pPr>
            <a:r>
              <a:rPr lang="en-US" dirty="0">
                <a:latin typeface="Chalkboard"/>
                <a:cs typeface="Chalkboard"/>
              </a:rPr>
              <a:t>Feb. Tracker limit switch failed</a:t>
            </a:r>
          </a:p>
          <a:p>
            <a:pPr marL="285750" indent="-285750">
              <a:buClr>
                <a:srgbClr val="0000FF"/>
              </a:buClr>
              <a:buFont typeface="Wingdings" charset="2"/>
              <a:buChar char=""/>
            </a:pPr>
            <a:r>
              <a:rPr lang="en-US" dirty="0">
                <a:latin typeface="Chalkboard"/>
                <a:cs typeface="Chalkboard"/>
              </a:rPr>
              <a:t>April PC boot sector / raid system fail</a:t>
            </a:r>
          </a:p>
          <a:p>
            <a:pPr marL="285750" indent="-285750">
              <a:buClr>
                <a:srgbClr val="0000FF"/>
              </a:buClr>
              <a:buFont typeface="Wingdings" charset="2"/>
              <a:buChar char=""/>
            </a:pPr>
            <a:r>
              <a:rPr lang="en-US" dirty="0">
                <a:latin typeface="Chalkboard"/>
                <a:cs typeface="Chalkboard"/>
              </a:rPr>
              <a:t>May Laser Freq. </a:t>
            </a:r>
            <a:r>
              <a:rPr lang="en-US" dirty="0" err="1">
                <a:latin typeface="Chalkboard"/>
                <a:cs typeface="Chalkboard"/>
              </a:rPr>
              <a:t>Stabil</a:t>
            </a:r>
            <a:r>
              <a:rPr lang="en-US" dirty="0">
                <a:latin typeface="Chalkboard"/>
                <a:cs typeface="Chalkboard"/>
              </a:rPr>
              <a:t>. Failed (SIOS) – replace </a:t>
            </a:r>
            <a:r>
              <a:rPr lang="en-US" dirty="0" smtClean="0">
                <a:latin typeface="Chalkboard"/>
                <a:cs typeface="Chalkboard"/>
              </a:rPr>
              <a:t>ASAP</a:t>
            </a:r>
          </a:p>
          <a:p>
            <a:pPr marL="285750" indent="-285750">
              <a:buClr>
                <a:srgbClr val="0000FF"/>
              </a:buClr>
              <a:buFont typeface="Wingdings" charset="2"/>
              <a:buChar char=""/>
            </a:pPr>
            <a:r>
              <a:rPr lang="en-US" dirty="0" smtClean="0">
                <a:latin typeface="Chalkboard"/>
                <a:cs typeface="Chalkboard"/>
              </a:rPr>
              <a:t>Autonomous operation at 90%</a:t>
            </a:r>
            <a:endParaRPr lang="en-US" dirty="0">
              <a:latin typeface="Chalkboard"/>
              <a:cs typeface="Chalkboard"/>
            </a:endParaRPr>
          </a:p>
        </p:txBody>
      </p:sp>
      <p:sp>
        <p:nvSpPr>
          <p:cNvPr id="2" name="Footer Placeholder 1"/>
          <p:cNvSpPr>
            <a:spLocks noGrp="1"/>
          </p:cNvSpPr>
          <p:nvPr>
            <p:ph type="ftr" sz="quarter" idx="11"/>
          </p:nvPr>
        </p:nvSpPr>
        <p:spPr/>
        <p:txBody>
          <a:bodyPr/>
          <a:lstStyle/>
          <a:p>
            <a:r>
              <a:rPr lang="en-US" smtClean="0"/>
              <a:t>IRWG 2012, Wengen</a:t>
            </a:r>
            <a:endParaRPr lang="en-US" dirty="0"/>
          </a:p>
        </p:txBody>
      </p:sp>
      <p:pic>
        <p:nvPicPr>
          <p:cNvPr id="3" name="Picture 2"/>
          <p:cNvPicPr>
            <a:picLocks noChangeAspect="1"/>
          </p:cNvPicPr>
          <p:nvPr/>
        </p:nvPicPr>
        <p:blipFill rotWithShape="1">
          <a:blip r:embed="rId2"/>
          <a:srcRect l="9603" t="5005" r="13754" b="5689"/>
          <a:stretch/>
        </p:blipFill>
        <p:spPr>
          <a:xfrm rot="16200000">
            <a:off x="4068392" y="-521612"/>
            <a:ext cx="4061551" cy="6124662"/>
          </a:xfrm>
          <a:prstGeom prst="rect">
            <a:avLst/>
          </a:prstGeom>
        </p:spPr>
      </p:pic>
    </p:spTree>
    <p:extLst>
      <p:ext uri="{BB962C8B-B14F-4D97-AF65-F5344CB8AC3E}">
        <p14:creationId xmlns:p14="http://schemas.microsoft.com/office/powerpoint/2010/main" val="23255226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en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Wengen.thmx</Template>
  <TotalTime>823</TotalTime>
  <Words>766</Words>
  <Application>Microsoft Macintosh PowerPoint</Application>
  <PresentationFormat>On-screen Show (4:3)</PresentationFormat>
  <Paragraphs>192</Paragraphs>
  <Slides>17</Slides>
  <Notes>2</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Wengen</vt:lpstr>
      <vt:lpstr>4_Office Theme</vt:lpstr>
      <vt:lpstr>5_Office Theme</vt:lpstr>
      <vt:lpstr>Office Theme</vt:lpstr>
      <vt:lpstr>6_Office Theme</vt:lpstr>
      <vt:lpstr>3_Office Theme</vt:lpstr>
      <vt:lpstr>2_Office Theme</vt:lpstr>
      <vt:lpstr>1_Office Theme</vt:lpstr>
      <vt:lpstr>2011 Thule Gr &amp; MLO HI Site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WACCM – FTS Seasonal Comparisons with B. Randel, M. Park, D. Kinnison</vt:lpstr>
      <vt:lpstr>PowerPoint Presentation</vt:lpstr>
      <vt:lpstr>PowerPoint Presentation</vt:lpstr>
      <vt:lpstr>PowerPoint Presentation</vt:lpstr>
      <vt:lpstr>PowerPoint Presentation</vt:lpstr>
    </vt:vector>
  </TitlesOfParts>
  <Company>NCAR/ACD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Thule Gr, MLO Hi Site Reports</dc:title>
  <dc:creator>James Hannigan</dc:creator>
  <cp:lastModifiedBy>James Hannigan</cp:lastModifiedBy>
  <cp:revision>40</cp:revision>
  <dcterms:created xsi:type="dcterms:W3CDTF">2011-05-20T02:41:06Z</dcterms:created>
  <dcterms:modified xsi:type="dcterms:W3CDTF">2012-06-08T17:03:52Z</dcterms:modified>
</cp:coreProperties>
</file>