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4626"/>
  </p:normalViewPr>
  <p:slideViewPr>
    <p:cSldViewPr snapToGrid="0" snapToObjects="1">
      <p:cViewPr>
        <p:scale>
          <a:sx n="120" d="100"/>
          <a:sy n="120" d="100"/>
        </p:scale>
        <p:origin x="8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9D0D-A5EC-F649-8B81-AEA3DDACF9B0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4B74-3D68-5F46-B07C-916DA705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Sensitivity of CCl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 retrievals towards tropospheric height (tropopause)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0158"/>
            <a:ext cx="9144000" cy="1263894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Ivan Ortega </a:t>
            </a:r>
          </a:p>
          <a:p>
            <a:r>
              <a:rPr lang="en-US" dirty="0" smtClean="0"/>
              <a:t>NCAR</a:t>
            </a:r>
          </a:p>
          <a:p>
            <a:r>
              <a:rPr lang="en-US" dirty="0" smtClean="0"/>
              <a:t>June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12" y="648496"/>
            <a:ext cx="3773978" cy="2718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Current observation of CCl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4258" y="1565504"/>
            <a:ext cx="657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observations at all sites show a general decrease trend of CCl</a:t>
            </a:r>
            <a:r>
              <a:rPr lang="en-US" baseline="-25000" dirty="0" smtClean="0"/>
              <a:t>4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Arctic: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Alesund</a:t>
            </a:r>
            <a:r>
              <a:rPr lang="en-US" dirty="0" smtClean="0"/>
              <a:t>, Eureka, Thule    :   Column trend: -0.81 ± 0.13</a:t>
            </a:r>
          </a:p>
          <a:p>
            <a:r>
              <a:rPr lang="en-US" dirty="0" smtClean="0"/>
              <a:t>Mid Latitude: </a:t>
            </a:r>
            <a:r>
              <a:rPr lang="en-US" dirty="0" err="1" smtClean="0"/>
              <a:t>Junfraujoch</a:t>
            </a:r>
            <a:r>
              <a:rPr lang="en-US" dirty="0" smtClean="0"/>
              <a:t>                 :    Column trend: -1.23 ± 0.03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881" y="3557847"/>
            <a:ext cx="2596022" cy="3167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4258" y="3557847"/>
            <a:ext cx="6400799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Currently, CCl</a:t>
            </a:r>
            <a:r>
              <a:rPr lang="en-US" b="1" baseline="-25000" dirty="0" smtClean="0"/>
              <a:t>4</a:t>
            </a:r>
            <a:r>
              <a:rPr lang="en-US" b="1" dirty="0" smtClean="0"/>
              <a:t> mean profiles from WACCM climatology (1980 – 2020) are used for </a:t>
            </a:r>
            <a:r>
              <a:rPr lang="en-US" b="1" dirty="0" err="1" smtClean="0"/>
              <a:t>aPriori</a:t>
            </a:r>
            <a:r>
              <a:rPr lang="en-US" b="1" dirty="0" smtClean="0"/>
              <a:t> in the inversion.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The goal of the sensitivity study: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To estimate whether the tropospheric height plays an important role in the total column burden retrieved. In other words: </a:t>
            </a:r>
            <a:r>
              <a:rPr lang="en-US" b="1" dirty="0"/>
              <a:t>i</a:t>
            </a:r>
            <a:r>
              <a:rPr lang="en-US" b="1" dirty="0" smtClean="0"/>
              <a:t>s the annual variability of the tropospheric height important in the retrieval of CCl</a:t>
            </a:r>
            <a:r>
              <a:rPr lang="en-US" b="1" baseline="-25000" dirty="0" smtClean="0"/>
              <a:t>4</a:t>
            </a:r>
            <a:r>
              <a:rPr lang="en-US" b="1" dirty="0" smtClean="0"/>
              <a:t>?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59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" y="1464576"/>
            <a:ext cx="3863188" cy="321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050" y="0"/>
            <a:ext cx="122200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Variability of tropospheric height (TH)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376" y="1467197"/>
            <a:ext cx="3858768" cy="3216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015" y="1464576"/>
            <a:ext cx="3861913" cy="3218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1691" y="10952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Thule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72723" y="109524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/>
              <a:t>Alesund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66373" y="1095244"/>
            <a:ext cx="62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MLO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6745" y="4683264"/>
            <a:ext cx="6802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TH during polar nights (October – February) is represented in blue</a:t>
            </a:r>
          </a:p>
          <a:p>
            <a:r>
              <a:rPr lang="en-US" sz="1600" dirty="0"/>
              <a:t>The TH during polar </a:t>
            </a:r>
            <a:r>
              <a:rPr lang="en-US" sz="1600" dirty="0" smtClean="0"/>
              <a:t>days (March – September) </a:t>
            </a:r>
            <a:r>
              <a:rPr lang="en-US" sz="1600" dirty="0"/>
              <a:t>is represented in </a:t>
            </a:r>
            <a:r>
              <a:rPr lang="en-US" sz="1600" dirty="0" smtClean="0"/>
              <a:t>red</a:t>
            </a:r>
          </a:p>
          <a:p>
            <a:r>
              <a:rPr lang="en-US" sz="1600" dirty="0" smtClean="0"/>
              <a:t>Upper plots are daily values and lower plots are monthly values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- The magnitude of the TH in Thule and </a:t>
            </a:r>
            <a:r>
              <a:rPr lang="en-US" sz="1600" dirty="0" err="1" smtClean="0"/>
              <a:t>Ny</a:t>
            </a:r>
            <a:r>
              <a:rPr lang="en-US" sz="1600" dirty="0" smtClean="0"/>
              <a:t> </a:t>
            </a:r>
            <a:r>
              <a:rPr lang="en-US" sz="1600" dirty="0" err="1" smtClean="0"/>
              <a:t>Alesund</a:t>
            </a:r>
            <a:r>
              <a:rPr lang="en-US" sz="1600" dirty="0" smtClean="0"/>
              <a:t> is roughly similar -between the two Artic sites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Note the TH enhancement in </a:t>
            </a:r>
            <a:r>
              <a:rPr lang="en-US" sz="1600" dirty="0" err="1" smtClean="0"/>
              <a:t>Ny</a:t>
            </a:r>
            <a:r>
              <a:rPr lang="en-US" sz="1600" dirty="0" smtClean="0"/>
              <a:t> </a:t>
            </a:r>
            <a:r>
              <a:rPr lang="en-US" sz="1600" dirty="0" err="1" smtClean="0"/>
              <a:t>Alesund</a:t>
            </a:r>
            <a:r>
              <a:rPr lang="en-US" sz="1600" dirty="0" smtClean="0"/>
              <a:t> in 2007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In general, the TH is lower in March and larger in Aug-Sep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965587" y="4787173"/>
            <a:ext cx="4028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comparison with </a:t>
            </a:r>
            <a:r>
              <a:rPr lang="en-US" sz="1600" smtClean="0"/>
              <a:t>the tropics </a:t>
            </a:r>
            <a:r>
              <a:rPr lang="en-US" sz="1600" dirty="0" smtClean="0"/>
              <a:t>MLO </a:t>
            </a:r>
            <a:r>
              <a:rPr lang="en-US" sz="1600" smtClean="0"/>
              <a:t>is shown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476" y="695135"/>
            <a:ext cx="1190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TH (tropopause height) data provided by NCEP</a:t>
            </a:r>
            <a:r>
              <a:rPr lang="en-US" sz="1600" dirty="0"/>
              <a:t> </a:t>
            </a:r>
            <a:r>
              <a:rPr lang="en-US" sz="1600" dirty="0" smtClean="0"/>
              <a:t>&amp; interpolated to the sites. Upper plots are all days, lower are monthly.</a:t>
            </a:r>
          </a:p>
        </p:txBody>
      </p:sp>
    </p:spTree>
    <p:extLst>
      <p:ext uri="{BB962C8B-B14F-4D97-AF65-F5344CB8AC3E}">
        <p14:creationId xmlns:p14="http://schemas.microsoft.com/office/powerpoint/2010/main" val="129397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050" y="0"/>
            <a:ext cx="122200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does NCEP TH compare with dynamic TH?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032" y="5583603"/>
            <a:ext cx="871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NCEP TH is </a:t>
            </a:r>
            <a:r>
              <a:rPr lang="en-US" sz="1600" dirty="0" smtClean="0"/>
              <a:t>red and Dynamic TH is green </a:t>
            </a:r>
          </a:p>
          <a:p>
            <a:r>
              <a:rPr lang="en-US" sz="1600" dirty="0" smtClean="0"/>
              <a:t>Upper plots are daily values and lower plots are monthly values</a:t>
            </a:r>
          </a:p>
          <a:p>
            <a:endParaRPr lang="en-US" sz="1600" dirty="0"/>
          </a:p>
          <a:p>
            <a:r>
              <a:rPr lang="en-US" sz="1600" dirty="0" smtClean="0"/>
              <a:t>The order of magnitude of both THs is very similar. The dynamic TH is generally greater then NCEP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05" y="1444752"/>
            <a:ext cx="4809744" cy="400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40" y="1349161"/>
            <a:ext cx="5373316" cy="4028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5157" y="1370304"/>
            <a:ext cx="249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Rough linear </a:t>
            </a: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032" y="700082"/>
            <a:ext cx="986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NCEP TH is has been compared with dynamical tropopause (</a:t>
            </a:r>
            <a:r>
              <a:rPr lang="en-US" sz="1600" dirty="0" err="1" smtClean="0"/>
              <a:t>Zangl</a:t>
            </a:r>
            <a:r>
              <a:rPr lang="en-US" sz="1600" dirty="0" smtClean="0"/>
              <a:t> </a:t>
            </a:r>
            <a:r>
              <a:rPr lang="de-DE" sz="1600" dirty="0" smtClean="0"/>
              <a:t>&amp; </a:t>
            </a:r>
            <a:r>
              <a:rPr lang="de-DE" sz="1600" dirty="0" err="1" smtClean="0"/>
              <a:t>Hoinka</a:t>
            </a:r>
            <a:r>
              <a:rPr lang="de-DE" sz="1600" dirty="0" smtClean="0"/>
              <a:t>, </a:t>
            </a:r>
            <a:r>
              <a:rPr lang="de-DE" sz="1600" dirty="0"/>
              <a:t>J. </a:t>
            </a:r>
            <a:r>
              <a:rPr lang="de-DE" sz="1600" dirty="0" err="1"/>
              <a:t>Climate</a:t>
            </a:r>
            <a:r>
              <a:rPr lang="de-DE" sz="1600" dirty="0"/>
              <a:t>, 14, 3117–3139, 2001. </a:t>
            </a:r>
            <a:r>
              <a:rPr lang="de-DE" sz="1600" dirty="0" smtClean="0"/>
              <a:t>) </a:t>
            </a:r>
            <a:r>
              <a:rPr lang="en-US" sz="1600" dirty="0" smtClean="0"/>
              <a:t>for observation days only in Thule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2287" y="4787173"/>
            <a:ext cx="389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680445" y="1615560"/>
            <a:ext cx="210469" cy="334963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85259" y="1923877"/>
            <a:ext cx="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57233" y="2870181"/>
            <a:ext cx="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6279" y="2292292"/>
            <a:ext cx="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1:1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300" y="1189797"/>
            <a:ext cx="5521523" cy="4601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29" y="912798"/>
            <a:ext cx="3781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Apriori</a:t>
            </a:r>
            <a:r>
              <a:rPr lang="en-US" sz="1200" dirty="0" smtClean="0"/>
              <a:t> constant profile used to retrieve CCl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 (WACCM)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2200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SFIT4 sensitivity study: the approach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56" y="1273070"/>
            <a:ext cx="3110322" cy="3319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4300" y="706411"/>
            <a:ext cx="591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March 2006 has been chosen for a case with low TH (6.25 km) - see plot below</a:t>
            </a:r>
          </a:p>
          <a:p>
            <a:r>
              <a:rPr lang="en-US" sz="1200" dirty="0" smtClean="0"/>
              <a:t>23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September 2006 has been chosen for a case with high TH (10.5 km) - see plot below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05229" y="4592740"/>
            <a:ext cx="378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</a:t>
            </a:r>
            <a:r>
              <a:rPr lang="en-US" sz="1200" dirty="0" err="1" smtClean="0"/>
              <a:t>apriori</a:t>
            </a:r>
            <a:r>
              <a:rPr lang="en-US" sz="1200" dirty="0" smtClean="0"/>
              <a:t> profile roughly has a TH of 8.0, which would correspond to March, </a:t>
            </a:r>
            <a:r>
              <a:rPr lang="en-US" sz="1200" dirty="0" err="1" smtClean="0"/>
              <a:t>e.g</a:t>
            </a:r>
            <a:r>
              <a:rPr lang="en-US" sz="1200" dirty="0" smtClean="0"/>
              <a:t>, 3 March 2006 (see right plot)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7148223" y="2595293"/>
            <a:ext cx="111318" cy="198783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35763" y="1936662"/>
            <a:ext cx="152400" cy="13384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259543" y="2766008"/>
            <a:ext cx="190830" cy="1552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911963" y="2062558"/>
            <a:ext cx="0" cy="618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48160" y="2802356"/>
            <a:ext cx="67037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smtClean="0"/>
              <a:t>15 April</a:t>
            </a:r>
            <a:endParaRPr lang="en-US" sz="1200"/>
          </a:p>
        </p:txBody>
      </p:sp>
      <p:sp>
        <p:nvSpPr>
          <p:cNvPr id="17" name="TextBox 16"/>
          <p:cNvSpPr txBox="1"/>
          <p:nvPr/>
        </p:nvSpPr>
        <p:spPr>
          <a:xfrm>
            <a:off x="9659496" y="2655906"/>
            <a:ext cx="60465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 Sep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35172" y="5848496"/>
            <a:ext cx="11424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To see </a:t>
            </a:r>
            <a:r>
              <a:rPr lang="en-US" dirty="0" smtClean="0"/>
              <a:t>changes whether the TH plays an important role in the total column burden the standard </a:t>
            </a:r>
            <a:r>
              <a:rPr lang="en-US" dirty="0" err="1" smtClean="0"/>
              <a:t>apriori</a:t>
            </a:r>
            <a:r>
              <a:rPr lang="en-US" dirty="0" smtClean="0"/>
              <a:t> profile (left plot)</a:t>
            </a:r>
          </a:p>
          <a:p>
            <a:pPr algn="ctr"/>
            <a:r>
              <a:rPr lang="en-US" dirty="0" smtClean="0"/>
              <a:t>has been shifted down (6.25 km, 15 April) and up (10.5 km, 23 Sep) and the retrievals are performed.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1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2200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SFIT4 sensitivity study: results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47198"/>
              </p:ext>
            </p:extLst>
          </p:nvPr>
        </p:nvGraphicFramePr>
        <p:xfrm>
          <a:off x="1056461" y="5239241"/>
          <a:ext cx="10034331" cy="1419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04"/>
                <a:gridCol w="1985051"/>
                <a:gridCol w="1057135"/>
                <a:gridCol w="1875011"/>
                <a:gridCol w="1295810"/>
                <a:gridCol w="1295810"/>
                <a:gridCol w="1295810"/>
              </a:tblGrid>
              <a:tr h="4539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Column (</a:t>
                      </a:r>
                      <a:r>
                        <a:rPr lang="en-US" sz="1400" dirty="0" err="1" smtClean="0"/>
                        <a:t>molec</a:t>
                      </a:r>
                      <a:r>
                        <a:rPr lang="en-US" sz="1400" dirty="0" smtClean="0"/>
                        <a:t>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algn="ctr"/>
                      <a:r>
                        <a:rPr lang="en-US" sz="1400" dirty="0" smtClean="0"/>
                        <a:t>Standard </a:t>
                      </a:r>
                      <a:r>
                        <a:rPr lang="en-US" sz="1400" dirty="0" err="1" smtClean="0"/>
                        <a:t>Apriori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𝝙change</a:t>
                      </a:r>
                      <a:r>
                        <a:rPr lang="en-US" sz="1400" baseline="0" dirty="0" smtClean="0"/>
                        <a:t> in TH (km)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Column (</a:t>
                      </a:r>
                      <a:r>
                        <a:rPr lang="en-US" sz="1400" dirty="0" err="1" smtClean="0"/>
                        <a:t>molec</a:t>
                      </a:r>
                      <a:r>
                        <a:rPr lang="en-US" sz="1400" dirty="0" smtClean="0"/>
                        <a:t>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algn="ctr"/>
                      <a:r>
                        <a:rPr lang="en-US" sz="1400" dirty="0" smtClean="0"/>
                        <a:t>Shifted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apriori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𝝙Column (</a:t>
                      </a:r>
                      <a:r>
                        <a:rPr lang="en-US" sz="1400" dirty="0" err="1" smtClean="0"/>
                        <a:t>molec</a:t>
                      </a:r>
                      <a:r>
                        <a:rPr lang="en-US" sz="1400" dirty="0" smtClean="0"/>
                        <a:t>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Retrieved</a:t>
                      </a:r>
                    </a:p>
                    <a:p>
                      <a:pPr algn="ctr"/>
                      <a:r>
                        <a:rPr lang="en-US" sz="1400" dirty="0" smtClean="0"/>
                        <a:t>𝝙Column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𝝙Column/</a:t>
                      </a:r>
                    </a:p>
                    <a:p>
                      <a:pPr algn="ctr"/>
                      <a:r>
                        <a:rPr lang="en-US" sz="1400" dirty="0" smtClean="0"/>
                        <a:t>𝝙change</a:t>
                      </a:r>
                      <a:r>
                        <a:rPr lang="en-US" sz="1400" baseline="0" dirty="0" smtClean="0"/>
                        <a:t> in TH </a:t>
                      </a:r>
                      <a:endParaRPr lang="en-US" sz="1400" dirty="0"/>
                    </a:p>
                  </a:txBody>
                  <a:tcPr anchor="ctr"/>
                </a:tc>
              </a:tr>
              <a:tr h="32876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April 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1.17x10</a:t>
                      </a:r>
                      <a:r>
                        <a:rPr lang="en-US" sz="1400" baseline="30000" dirty="0" smtClean="0"/>
                        <a:t>15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-1.75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1.10x10</a:t>
                      </a:r>
                      <a:r>
                        <a:rPr lang="en-US" sz="1400" baseline="30000" dirty="0" smtClean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0.07x10</a:t>
                      </a:r>
                      <a:r>
                        <a:rPr lang="en-US" sz="1400" baseline="30000" dirty="0" smtClean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-5.9%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0.028x10</a:t>
                      </a:r>
                      <a:r>
                        <a:rPr lang="en-US" sz="1400" baseline="30000" dirty="0" smtClean="0"/>
                        <a:t>15</a:t>
                      </a:r>
                    </a:p>
                  </a:txBody>
                  <a:tcPr anchor="ctr"/>
                </a:tc>
              </a:tr>
              <a:tr h="45396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23 Sep 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1.67x10</a:t>
                      </a:r>
                      <a:r>
                        <a:rPr lang="en-US" sz="1400" baseline="30000" dirty="0" smtClean="0"/>
                        <a:t>15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+2.5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1.74x10</a:t>
                      </a:r>
                      <a:r>
                        <a:rPr lang="en-US" sz="1400" baseline="30000" dirty="0" smtClean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0.07x10</a:t>
                      </a:r>
                      <a:r>
                        <a:rPr lang="en-US" sz="1400" baseline="30000" dirty="0" smtClean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+ 4.2%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0.040x10</a:t>
                      </a:r>
                      <a:r>
                        <a:rPr lang="en-US" sz="1400" baseline="30000" dirty="0" smtClean="0"/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678" y="1365186"/>
            <a:ext cx="3430666" cy="3661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9018" y="903521"/>
            <a:ext cx="37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aPriori</a:t>
            </a:r>
            <a:r>
              <a:rPr lang="en-US" sz="1200" dirty="0" smtClean="0"/>
              <a:t> column : the standard </a:t>
            </a:r>
            <a:r>
              <a:rPr lang="en-US" sz="1200" dirty="0" err="1" smtClean="0"/>
              <a:t>apriori</a:t>
            </a:r>
            <a:r>
              <a:rPr lang="en-US" sz="1200" dirty="0" smtClean="0"/>
              <a:t> (WACCM, grey) has been shifted up (blue) and down (green)</a:t>
            </a:r>
            <a:endParaRPr lang="en-US" sz="1200" dirty="0"/>
          </a:p>
        </p:txBody>
      </p:sp>
      <p:sp>
        <p:nvSpPr>
          <p:cNvPr id="8" name="Right Arrow 7"/>
          <p:cNvSpPr/>
          <p:nvPr/>
        </p:nvSpPr>
        <p:spPr>
          <a:xfrm>
            <a:off x="4941939" y="2863934"/>
            <a:ext cx="1566407" cy="803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4807" y="3065420"/>
            <a:ext cx="166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SFIT4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61701" y="857630"/>
            <a:ext cx="433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Retrieved column: retrieved profiles using the standard </a:t>
            </a:r>
            <a:r>
              <a:rPr lang="en-US" sz="1200" dirty="0" err="1" smtClean="0"/>
              <a:t>apriori</a:t>
            </a:r>
            <a:r>
              <a:rPr lang="en-US" sz="1200" dirty="0" smtClean="0"/>
              <a:t> (continuous lines) and shifted </a:t>
            </a:r>
            <a:r>
              <a:rPr lang="en-US" sz="1200" dirty="0" err="1" smtClean="0"/>
              <a:t>apriori</a:t>
            </a:r>
            <a:r>
              <a:rPr lang="en-US" sz="1200" dirty="0" smtClean="0"/>
              <a:t> (dotted lines).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3679" y="4842096"/>
            <a:ext cx="389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701" y="1364642"/>
            <a:ext cx="342694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80" y="1208598"/>
            <a:ext cx="115134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annual cycle of the tropopause in Thule shows values from about 6 km (March) to 12 km (Aug-Sep).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annual cycle of the tropopause in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Alesund</a:t>
            </a:r>
            <a:r>
              <a:rPr lang="en-US" dirty="0" smtClean="0"/>
              <a:t> shows values from </a:t>
            </a:r>
            <a:r>
              <a:rPr lang="en-US" dirty="0"/>
              <a:t>about </a:t>
            </a:r>
            <a:r>
              <a:rPr lang="en-US" dirty="0" smtClean="0"/>
              <a:t>6.5 </a:t>
            </a:r>
            <a:r>
              <a:rPr lang="en-US" dirty="0"/>
              <a:t>km (March) to 12 km (Aug-Sep</a:t>
            </a:r>
            <a:r>
              <a:rPr lang="en-US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comparison of NCEP and dynamical tropopause shows general good agreement.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standard </a:t>
            </a:r>
            <a:r>
              <a:rPr lang="en-US" dirty="0" err="1" smtClean="0"/>
              <a:t>apriori</a:t>
            </a:r>
            <a:r>
              <a:rPr lang="en-US" dirty="0" smtClean="0"/>
              <a:t> profile of CCl</a:t>
            </a:r>
            <a:r>
              <a:rPr lang="en-US" baseline="-25000" dirty="0" smtClean="0"/>
              <a:t>4</a:t>
            </a:r>
            <a:r>
              <a:rPr lang="en-US" dirty="0" smtClean="0"/>
              <a:t> with a TH of about 8 km has been shifted up (September) and down (April) and used to test the sensitivity of the retrieval: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The change in the retrieved CCl</a:t>
            </a:r>
            <a:r>
              <a:rPr lang="en-US" baseline="-25000" dirty="0" smtClean="0"/>
              <a:t>4</a:t>
            </a:r>
            <a:r>
              <a:rPr lang="en-US" dirty="0" smtClean="0"/>
              <a:t> column is small, about +4% when the TH is shifted up (summer / 2.5 km) and about -6% when the TH is shifted down (winter / 1.5 km)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2200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Remarks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75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718</Words>
  <Application>Microsoft Macintosh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Sensitivity of CCl4 retrievals towards tropospheric height (tropopause)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of CCl4 retrievals towards tropospheric height</dc:title>
  <dc:creator>Ivan Ortega</dc:creator>
  <cp:lastModifiedBy>James Hannigan</cp:lastModifiedBy>
  <cp:revision>44</cp:revision>
  <dcterms:created xsi:type="dcterms:W3CDTF">2016-06-09T19:42:32Z</dcterms:created>
  <dcterms:modified xsi:type="dcterms:W3CDTF">2016-06-10T17:36:15Z</dcterms:modified>
</cp:coreProperties>
</file>