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22.xml.rels" ContentType="application/vnd.openxmlformats-package.relationships+xml"/>
  <Override PartName="/ppt/notesSlides/_rels/notesSlide16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19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4.xml.rels" ContentType="application/vnd.openxmlformats-package.relationships+xml"/>
  <Override PartName="/ppt/notesSlides/_rels/notesSlide3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2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.xml.rels" ContentType="application/vnd.openxmlformats-package.relationships+xml"/>
  <Override PartName="/ppt/notesSlides/_rels/notesSlide17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11.xml.rels" ContentType="application/vnd.openxmlformats-package.relationships+xml"/>
  <Override PartName="/ppt/notesSlides/notesSlide19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s/_rels/slide21.xml.rels" ContentType="application/vnd.openxmlformats-package.relationships+xml"/>
  <Override PartName="/ppt/slides/_rels/slide20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2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9.xml.rels" ContentType="application/vnd.openxmlformats-package.relationships+xml"/>
  <Override PartName="/ppt/slides/_rels/slide12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7.xml.rels" ContentType="application/vnd.openxmlformats-package.relationships+xml"/>
  <Override PartName="/ppt/slides/_rels/slide10.xml.rels" ContentType="application/vnd.openxmlformats-package.relationships+xml"/>
  <Override PartName="/ppt/slides/slide22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_rels/presentation.xml.rels" ContentType="application/vnd.openxmlformats-package.relationships+xml"/>
  <Override PartName="/ppt/media/image42.png" ContentType="image/png"/>
  <Override PartName="/ppt/media/image41.png" ContentType="image/png"/>
  <Override PartName="/ppt/media/image40.png" ContentType="image/png"/>
  <Override PartName="/ppt/media/image34.png" ContentType="image/png"/>
  <Override PartName="/ppt/media/image33.png" ContentType="image/png"/>
  <Override PartName="/ppt/media/image32.png" ContentType="image/png"/>
  <Override PartName="/ppt/media/image31.png" ContentType="image/png"/>
  <Override PartName="/ppt/media/image30.png" ContentType="image/png"/>
  <Override PartName="/ppt/media/image29.png" ContentType="image/png"/>
  <Override PartName="/ppt/media/image28.png" ContentType="image/png"/>
  <Override PartName="/ppt/media/image27.png" ContentType="image/png"/>
  <Override PartName="/ppt/media/image26.png" ContentType="image/png"/>
  <Override PartName="/ppt/media/image25.png" ContentType="image/png"/>
  <Override PartName="/ppt/media/image24.png" ContentType="image/png"/>
  <Override PartName="/ppt/media/image23.png" ContentType="image/png"/>
  <Override PartName="/ppt/media/image8.png" ContentType="image/png"/>
  <Override PartName="/ppt/media/image12.gif" ContentType="image/gif"/>
  <Override PartName="/ppt/media/image35.png" ContentType="image/png"/>
  <Override PartName="/ppt/media/image9.jpeg" ContentType="image/jpeg"/>
  <Override PartName="/ppt/media/image10.png" ContentType="image/png"/>
  <Override PartName="/ppt/media/image36.png" ContentType="image/png"/>
  <Override PartName="/ppt/media/image1.png" ContentType="image/png"/>
  <Override PartName="/ppt/media/image6.png" ContentType="image/png"/>
  <Override PartName="/ppt/media/image21.png" ContentType="image/png"/>
  <Override PartName="/ppt/media/image37.png" ContentType="image/png"/>
  <Override PartName="/ppt/media/image2.png" ContentType="image/png"/>
  <Override PartName="/ppt/media/image7.png" ContentType="image/png"/>
  <Override PartName="/ppt/media/image22.png" ContentType="image/png"/>
  <Override PartName="/ppt/media/image38.png" ContentType="image/png"/>
  <Override PartName="/ppt/media/image3.png" ContentType="image/png"/>
  <Override PartName="/ppt/media/image39.png" ContentType="image/png"/>
  <Override PartName="/ppt/media/image4.png" ContentType="image/png"/>
  <Override PartName="/ppt/media/image11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5.png" ContentType="image/png"/>
  <Override PartName="/ppt/media/image20.png" ContentType="image/pn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x="10691812" cy="75628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45566A08-1FFD-449F-9DBC-5236FF6EBDD7}" type="slidenum"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</a:t>
            </a:fld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/>
          <p:cNvSpPr/>
          <p:nvPr/>
        </p:nvSpPr>
        <p:spPr>
          <a:xfrm>
            <a:off x="755640" y="5078520"/>
            <a:ext cx="6038280" cy="4801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CustomShape 1"/>
          <p:cNvSpPr/>
          <p:nvPr/>
        </p:nvSpPr>
        <p:spPr>
          <a:xfrm>
            <a:off x="755640" y="5078520"/>
            <a:ext cx="6038280" cy="4801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CustomShape 1"/>
          <p:cNvSpPr/>
          <p:nvPr/>
        </p:nvSpPr>
        <p:spPr>
          <a:xfrm>
            <a:off x="755640" y="5078520"/>
            <a:ext cx="6038280" cy="4801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CustomShape 1"/>
          <p:cNvSpPr/>
          <p:nvPr/>
        </p:nvSpPr>
        <p:spPr>
          <a:xfrm>
            <a:off x="755640" y="5078520"/>
            <a:ext cx="6047640" cy="481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20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220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464800" y="406044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20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20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2596680" y="1769040"/>
            <a:ext cx="5496840" cy="43858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2596680" y="1769040"/>
            <a:ext cx="5496840" cy="43858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534240" y="1769400"/>
            <a:ext cx="9622080" cy="4385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20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534240" y="301680"/>
            <a:ext cx="9622080" cy="5853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9400"/>
            <a:ext cx="9622080" cy="4385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5464800" y="406044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220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20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220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464800" y="406044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20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20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2596680" y="1769040"/>
            <a:ext cx="5496840" cy="438588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2596680" y="1769040"/>
            <a:ext cx="5496840" cy="43858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20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680"/>
            <a:ext cx="9622080" cy="5853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43858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6044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9400"/>
            <a:ext cx="46954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22080" cy="209196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172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1720" cy="438552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22080" cy="1262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22080" cy="43858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gif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slideLayout" Target="../slideLayouts/slideLayout13.xml"/><Relationship Id="rId8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slideLayout" Target="../slideLayouts/slideLayout13.xml"/><Relationship Id="rId8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slideLayout" Target="../slideLayouts/slideLayout13.xml"/><Relationship Id="rId8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slideLayout" Target="../slideLayouts/slideLayout13.xml"/><Relationship Id="rId8" Type="http://schemas.openxmlformats.org/officeDocument/2006/relationships/notesSlide" Target="../notesSlides/notesSlide20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jpe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hyperlink" Target="http://fires.ru/" TargetMode="External"/><Relationship Id="rId2" Type="http://schemas.openxmlformats.org/officeDocument/2006/relationships/hyperlink" Target="http://omivfd.fmi.fi/ij2j3f0/search.html" TargetMode="External"/><Relationship Id="rId3" Type="http://schemas.openxmlformats.org/officeDocument/2006/relationships/hyperlink" Target="https://giovanni.gsfc.nasa.gov/giovanni/" TargetMode="External"/><Relationship Id="rId4" Type="http://schemas.openxmlformats.org/officeDocument/2006/relationships/hyperlink" Target="http://ready.arl.noaa.gov/HYSPLIT.php" TargetMode="External"/><Relationship Id="rId5" Type="http://schemas.openxmlformats.org/officeDocument/2006/relationships/slideLayout" Target="../slideLayouts/slideLayout13.xml"/><Relationship Id="rId6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96840" y="776160"/>
            <a:ext cx="10592640" cy="6946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38120" algn="ctr">
              <a:lnSpc>
                <a:spcPct val="93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Evaluation of emission ratios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8120" algn="ctr">
              <a:lnSpc>
                <a:spcPct val="93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for air pollution events from observations at the St. Petersburg site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>
              <a:lnSpc>
                <a:spcPct val="93000"/>
              </a:lnSpc>
            </a:pPr>
            <a:r>
              <a:rPr b="0" i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>
              <a:lnSpc>
                <a:spcPct val="93000"/>
              </a:lnSpc>
            </a:pPr>
            <a:r>
              <a:rPr b="0" i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>
              <a:lnSpc>
                <a:spcPct val="93000"/>
              </a:lnSpc>
            </a:pPr>
            <a:r>
              <a:rPr b="1" i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M. Makarova</a:t>
            </a:r>
            <a:r>
              <a:rPr b="0" i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>
              <a:lnSpc>
                <a:spcPct val="93000"/>
              </a:lnSpc>
            </a:pPr>
            <a:r>
              <a:rPr b="0" i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A. Poberovskiy, D. Ionov, Kh. Imhasin,Yu. Timofeyev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>
              <a:lnSpc>
                <a:spcPct val="93000"/>
              </a:lnSpc>
            </a:pPr>
            <a:r>
              <a:rPr b="0" i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>
              <a:lnSpc>
                <a:spcPct val="93000"/>
              </a:lnSpc>
            </a:pPr>
            <a:r>
              <a:rPr b="1" i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Saint Petersburg State University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" descr=""/>
          <p:cNvPicPr/>
          <p:nvPr/>
        </p:nvPicPr>
        <p:blipFill>
          <a:blip r:embed="rId1"/>
          <a:stretch/>
        </p:blipFill>
        <p:spPr>
          <a:xfrm>
            <a:off x="1144440" y="2101320"/>
            <a:ext cx="9529560" cy="5428440"/>
          </a:xfrm>
          <a:prstGeom prst="rect">
            <a:avLst/>
          </a:prstGeom>
          <a:ln>
            <a:noFill/>
          </a:ln>
        </p:spPr>
      </p:pic>
      <p:sp>
        <p:nvSpPr>
          <p:cNvPr id="160" name="CustomShape 1"/>
          <p:cNvSpPr/>
          <p:nvPr/>
        </p:nvSpPr>
        <p:spPr>
          <a:xfrm>
            <a:off x="723960" y="22608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Anthropogenic pollution events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Line 2"/>
          <p:cNvSpPr/>
          <p:nvPr/>
        </p:nvSpPr>
        <p:spPr>
          <a:xfrm>
            <a:off x="96840" y="888120"/>
            <a:ext cx="10423440" cy="180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62" name="CustomShape 3"/>
          <p:cNvSpPr/>
          <p:nvPr/>
        </p:nvSpPr>
        <p:spPr>
          <a:xfrm>
            <a:off x="4933080" y="6541920"/>
            <a:ext cx="937440" cy="36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 April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CustomShape 4"/>
          <p:cNvSpPr/>
          <p:nvPr/>
        </p:nvSpPr>
        <p:spPr>
          <a:xfrm>
            <a:off x="6840720" y="6525360"/>
            <a:ext cx="937440" cy="36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9 April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CustomShape 5"/>
          <p:cNvSpPr/>
          <p:nvPr/>
        </p:nvSpPr>
        <p:spPr>
          <a:xfrm>
            <a:off x="7922880" y="6525360"/>
            <a:ext cx="1106280" cy="36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10 April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5" name="" descr=""/>
          <p:cNvPicPr/>
          <p:nvPr/>
        </p:nvPicPr>
        <p:blipFill>
          <a:blip r:embed="rId2"/>
          <a:srcRect l="20935" t="23458" r="29297" b="46135"/>
          <a:stretch/>
        </p:blipFill>
        <p:spPr>
          <a:xfrm>
            <a:off x="9000" y="923760"/>
            <a:ext cx="3922200" cy="2974320"/>
          </a:xfrm>
          <a:prstGeom prst="rect">
            <a:avLst/>
          </a:prstGeom>
          <a:ln w="18360">
            <a:solidFill>
              <a:srgbClr val="000000"/>
            </a:solidFill>
            <a:round/>
          </a:ln>
        </p:spPr>
      </p:pic>
      <p:sp>
        <p:nvSpPr>
          <p:cNvPr id="166" name="CustomShape 6"/>
          <p:cNvSpPr/>
          <p:nvPr/>
        </p:nvSpPr>
        <p:spPr>
          <a:xfrm>
            <a:off x="-20160" y="917280"/>
            <a:ext cx="4128480" cy="587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HYSPLIT 12h backward trajectory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for April,9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7" name="CustomShape 7"/>
          <p:cNvSpPr/>
          <p:nvPr/>
        </p:nvSpPr>
        <p:spPr>
          <a:xfrm>
            <a:off x="8483400" y="1088280"/>
            <a:ext cx="1963080" cy="486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9840" bIns="45000"/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7-10.04.2014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8"/>
          <p:cNvSpPr/>
          <p:nvPr/>
        </p:nvSpPr>
        <p:spPr>
          <a:xfrm>
            <a:off x="1326960" y="3052800"/>
            <a:ext cx="514440" cy="583200"/>
          </a:xfrm>
          <a:custGeom>
            <a:avLst/>
            <a:gdLst/>
            <a:ahLst/>
            <a:rect l="l" t="t" r="r" b="b"/>
            <a:pathLst>
              <a:path w="2532" h="3568">
                <a:moveTo>
                  <a:pt x="0" y="1986"/>
                </a:moveTo>
                <a:cubicBezTo>
                  <a:pt x="262" y="2378"/>
                  <a:pt x="291" y="2890"/>
                  <a:pt x="642" y="3229"/>
                </a:cubicBezTo>
                <a:cubicBezTo>
                  <a:pt x="994" y="3568"/>
                  <a:pt x="1514" y="3371"/>
                  <a:pt x="1924" y="3148"/>
                </a:cubicBezTo>
                <a:cubicBezTo>
                  <a:pt x="2379" y="2900"/>
                  <a:pt x="2532" y="2390"/>
                  <a:pt x="2285" y="2027"/>
                </a:cubicBezTo>
                <a:cubicBezTo>
                  <a:pt x="2022" y="1639"/>
                  <a:pt x="1615" y="1288"/>
                  <a:pt x="1564" y="823"/>
                </a:cubicBezTo>
                <a:cubicBezTo>
                  <a:pt x="1508" y="315"/>
                  <a:pt x="943" y="0"/>
                  <a:pt x="601" y="462"/>
                </a:cubicBezTo>
                <a:cubicBezTo>
                  <a:pt x="283" y="891"/>
                  <a:pt x="593" y="1332"/>
                  <a:pt x="802" y="1665"/>
                </a:cubicBezTo>
                <a:lnTo>
                  <a:pt x="400" y="2026"/>
                </a:lnTo>
                <a:lnTo>
                  <a:pt x="41" y="1986"/>
                </a:lnTo>
                <a:lnTo>
                  <a:pt x="0" y="1986"/>
                </a:lnTo>
              </a:path>
            </a:pathLst>
          </a:custGeom>
          <a:solidFill>
            <a:srgbClr val="ff0000">
              <a:alpha val="29000"/>
            </a:srgbClr>
          </a:solidFill>
          <a:ln w="936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9" name="CustomShape 9"/>
          <p:cNvSpPr/>
          <p:nvPr/>
        </p:nvSpPr>
        <p:spPr>
          <a:xfrm>
            <a:off x="1554480" y="3474720"/>
            <a:ext cx="1562040" cy="27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1800" spc="-1" strike="noStrike">
                <a:solidFill>
                  <a:srgbClr val="ff6666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St. Petersburg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" descr=""/>
          <p:cNvPicPr/>
          <p:nvPr/>
        </p:nvPicPr>
        <p:blipFill>
          <a:blip r:embed="rId1"/>
          <a:stretch/>
        </p:blipFill>
        <p:spPr>
          <a:xfrm>
            <a:off x="1565280" y="1165320"/>
            <a:ext cx="7622280" cy="5844240"/>
          </a:xfrm>
          <a:prstGeom prst="rect">
            <a:avLst/>
          </a:prstGeom>
          <a:ln>
            <a:noFill/>
          </a:ln>
        </p:spPr>
      </p:pic>
      <p:sp>
        <p:nvSpPr>
          <p:cNvPr id="171" name="CustomShape 1"/>
          <p:cNvSpPr/>
          <p:nvPr/>
        </p:nvSpPr>
        <p:spPr>
          <a:xfrm>
            <a:off x="8485200" y="1028880"/>
            <a:ext cx="1963080" cy="486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9840" bIns="45000"/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06.07.2013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CustomShape 2"/>
          <p:cNvSpPr/>
          <p:nvPr/>
        </p:nvSpPr>
        <p:spPr>
          <a:xfrm>
            <a:off x="723960" y="22608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N. America wildfire plume evolution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Line 3"/>
          <p:cNvSpPr/>
          <p:nvPr/>
        </p:nvSpPr>
        <p:spPr>
          <a:xfrm>
            <a:off x="96840" y="888120"/>
            <a:ext cx="10423440" cy="180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74" name="CustomShape 4"/>
          <p:cNvSpPr/>
          <p:nvPr/>
        </p:nvSpPr>
        <p:spPr>
          <a:xfrm>
            <a:off x="5552280" y="4350600"/>
            <a:ext cx="91080" cy="910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" descr=""/>
          <p:cNvPicPr/>
          <p:nvPr/>
        </p:nvPicPr>
        <p:blipFill>
          <a:blip r:embed="rId1"/>
          <a:stretch/>
        </p:blipFill>
        <p:spPr>
          <a:xfrm>
            <a:off x="1565280" y="1165320"/>
            <a:ext cx="7622280" cy="5844240"/>
          </a:xfrm>
          <a:prstGeom prst="rect">
            <a:avLst/>
          </a:prstGeom>
          <a:ln>
            <a:noFill/>
          </a:ln>
        </p:spPr>
      </p:pic>
      <p:sp>
        <p:nvSpPr>
          <p:cNvPr id="176" name="CustomShape 1"/>
          <p:cNvSpPr/>
          <p:nvPr/>
        </p:nvSpPr>
        <p:spPr>
          <a:xfrm>
            <a:off x="723960" y="25704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N. America wildfire plume evolution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Line 2"/>
          <p:cNvSpPr/>
          <p:nvPr/>
        </p:nvSpPr>
        <p:spPr>
          <a:xfrm>
            <a:off x="96840" y="919080"/>
            <a:ext cx="10423440" cy="180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CustomShape 3"/>
          <p:cNvSpPr/>
          <p:nvPr/>
        </p:nvSpPr>
        <p:spPr>
          <a:xfrm>
            <a:off x="8485200" y="1028880"/>
            <a:ext cx="1963080" cy="486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9840" bIns="45000"/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07.07.2013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CustomShape 4"/>
          <p:cNvSpPr/>
          <p:nvPr/>
        </p:nvSpPr>
        <p:spPr>
          <a:xfrm>
            <a:off x="5552640" y="4350960"/>
            <a:ext cx="91080" cy="910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" descr=""/>
          <p:cNvPicPr/>
          <p:nvPr/>
        </p:nvPicPr>
        <p:blipFill>
          <a:blip r:embed="rId1"/>
          <a:stretch/>
        </p:blipFill>
        <p:spPr>
          <a:xfrm>
            <a:off x="1565280" y="1165320"/>
            <a:ext cx="7622280" cy="5844240"/>
          </a:xfrm>
          <a:prstGeom prst="rect">
            <a:avLst/>
          </a:prstGeom>
          <a:ln>
            <a:noFill/>
          </a:ln>
        </p:spPr>
      </p:pic>
      <p:sp>
        <p:nvSpPr>
          <p:cNvPr id="181" name="CustomShape 1"/>
          <p:cNvSpPr/>
          <p:nvPr/>
        </p:nvSpPr>
        <p:spPr>
          <a:xfrm>
            <a:off x="723960" y="25704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N. America wildfire plume evolution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2" name="Line 2"/>
          <p:cNvSpPr/>
          <p:nvPr/>
        </p:nvSpPr>
        <p:spPr>
          <a:xfrm>
            <a:off x="96840" y="919080"/>
            <a:ext cx="10423440" cy="180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83" name="CustomShape 3"/>
          <p:cNvSpPr/>
          <p:nvPr/>
        </p:nvSpPr>
        <p:spPr>
          <a:xfrm>
            <a:off x="8485200" y="1028880"/>
            <a:ext cx="1963080" cy="486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9840" bIns="45000"/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08.07.2013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CustomShape 4"/>
          <p:cNvSpPr/>
          <p:nvPr/>
        </p:nvSpPr>
        <p:spPr>
          <a:xfrm>
            <a:off x="5553000" y="4351320"/>
            <a:ext cx="91080" cy="910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" descr=""/>
          <p:cNvPicPr/>
          <p:nvPr/>
        </p:nvPicPr>
        <p:blipFill>
          <a:blip r:embed="rId1"/>
          <a:stretch/>
        </p:blipFill>
        <p:spPr>
          <a:xfrm>
            <a:off x="1565280" y="1165320"/>
            <a:ext cx="7622280" cy="5844240"/>
          </a:xfrm>
          <a:prstGeom prst="rect">
            <a:avLst/>
          </a:prstGeom>
          <a:ln>
            <a:noFill/>
          </a:ln>
        </p:spPr>
      </p:pic>
      <p:sp>
        <p:nvSpPr>
          <p:cNvPr id="186" name="CustomShape 1"/>
          <p:cNvSpPr/>
          <p:nvPr/>
        </p:nvSpPr>
        <p:spPr>
          <a:xfrm>
            <a:off x="723960" y="25704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N. America wildfire plume evolution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7" name="Line 2"/>
          <p:cNvSpPr/>
          <p:nvPr/>
        </p:nvSpPr>
        <p:spPr>
          <a:xfrm>
            <a:off x="96840" y="919080"/>
            <a:ext cx="10423440" cy="180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CustomShape 3"/>
          <p:cNvSpPr/>
          <p:nvPr/>
        </p:nvSpPr>
        <p:spPr>
          <a:xfrm>
            <a:off x="8485200" y="1028880"/>
            <a:ext cx="1963080" cy="486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9840" bIns="45000"/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09.07.2013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9" name="CustomShape 4"/>
          <p:cNvSpPr/>
          <p:nvPr/>
        </p:nvSpPr>
        <p:spPr>
          <a:xfrm>
            <a:off x="5553000" y="4351320"/>
            <a:ext cx="91080" cy="910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CustomShape 1"/>
          <p:cNvSpPr/>
          <p:nvPr/>
        </p:nvSpPr>
        <p:spPr>
          <a:xfrm>
            <a:off x="520560" y="10152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1" name="Line 2"/>
          <p:cNvSpPr/>
          <p:nvPr/>
        </p:nvSpPr>
        <p:spPr>
          <a:xfrm>
            <a:off x="109440" y="76356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CustomShape 3"/>
          <p:cNvSpPr/>
          <p:nvPr/>
        </p:nvSpPr>
        <p:spPr>
          <a:xfrm>
            <a:off x="1047600" y="113076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CustomShape 4"/>
          <p:cNvSpPr/>
          <p:nvPr/>
        </p:nvSpPr>
        <p:spPr>
          <a:xfrm>
            <a:off x="3454560" y="933840"/>
            <a:ext cx="3128400" cy="45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Two approaches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4" name="" descr=""/>
          <p:cNvPicPr/>
          <p:nvPr/>
        </p:nvPicPr>
        <p:blipFill>
          <a:blip r:embed="rId1"/>
          <a:stretch/>
        </p:blipFill>
        <p:spPr>
          <a:xfrm>
            <a:off x="490320" y="3840480"/>
            <a:ext cx="4283640" cy="3637440"/>
          </a:xfrm>
          <a:prstGeom prst="rect">
            <a:avLst/>
          </a:prstGeom>
          <a:ln>
            <a:noFill/>
          </a:ln>
        </p:spPr>
      </p:pic>
      <p:sp>
        <p:nvSpPr>
          <p:cNvPr id="195" name="CustomShape 5"/>
          <p:cNvSpPr/>
          <p:nvPr/>
        </p:nvSpPr>
        <p:spPr>
          <a:xfrm>
            <a:off x="110880" y="1636920"/>
            <a:ext cx="5100480" cy="2889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93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Analysis  of  selected  individual  WF/anthro  air  pollution  events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Selection criterium: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Correlation  TC</a:t>
            </a:r>
            <a:r>
              <a:rPr b="1" lang="en-US" sz="2200" spc="-1" strike="noStrike" baseline="-101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gas1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 vs   TC</a:t>
            </a:r>
            <a:r>
              <a:rPr b="1" lang="en-US" sz="2200" spc="-1" strike="noStrike" baseline="-101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gas2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 R 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Noto Sans"/>
                <a:ea typeface="Noto Sans"/>
              </a:rPr>
              <a:t>≥0.5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ER</a:t>
            </a:r>
            <a:r>
              <a:rPr b="1" lang="en-US" sz="22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gas1/gas2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 = slope (TC</a:t>
            </a:r>
            <a:r>
              <a:rPr b="1" lang="en-US" sz="2200" spc="-1" strike="noStrike" baseline="-101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gas1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/ TC</a:t>
            </a:r>
            <a:r>
              <a:rPr b="1" lang="en-US" sz="2200" spc="-1" strike="noStrike" baseline="-101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gas2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)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6" name="CustomShape 6"/>
          <p:cNvSpPr/>
          <p:nvPr/>
        </p:nvSpPr>
        <p:spPr>
          <a:xfrm>
            <a:off x="5294880" y="1629720"/>
            <a:ext cx="5494320" cy="257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93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Analysis  of  the  whole  WF/anthro dataset of gas TC excess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ER</a:t>
            </a:r>
            <a:r>
              <a:rPr b="1" lang="en-US" sz="22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gas1/gas2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= slope (ΔTC</a:t>
            </a:r>
            <a:r>
              <a:rPr b="1" lang="en-US" sz="2200" spc="-1" strike="noStrike" baseline="-101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gas1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/ ΔTC</a:t>
            </a:r>
            <a:r>
              <a:rPr b="1" lang="en-US" sz="2200" spc="-1" strike="noStrike" baseline="-101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gas2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),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where Δgas - gas TC excess 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7" name="" descr=""/>
          <p:cNvPicPr/>
          <p:nvPr/>
        </p:nvPicPr>
        <p:blipFill>
          <a:blip r:embed="rId2"/>
          <a:stretch/>
        </p:blipFill>
        <p:spPr>
          <a:xfrm>
            <a:off x="6021720" y="3749040"/>
            <a:ext cx="4088160" cy="3676320"/>
          </a:xfrm>
          <a:prstGeom prst="rect">
            <a:avLst/>
          </a:prstGeom>
          <a:ln>
            <a:noFill/>
          </a:ln>
        </p:spPr>
      </p:pic>
      <p:sp>
        <p:nvSpPr>
          <p:cNvPr id="198" name="CustomShape 7"/>
          <p:cNvSpPr/>
          <p:nvPr/>
        </p:nvSpPr>
        <p:spPr>
          <a:xfrm>
            <a:off x="110880" y="1636920"/>
            <a:ext cx="4937040" cy="5805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99" name="CustomShape 8"/>
          <p:cNvSpPr/>
          <p:nvPr/>
        </p:nvSpPr>
        <p:spPr>
          <a:xfrm>
            <a:off x="5294880" y="1636920"/>
            <a:ext cx="5311440" cy="5805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00" name="CustomShape 9"/>
          <p:cNvSpPr/>
          <p:nvPr/>
        </p:nvSpPr>
        <p:spPr>
          <a:xfrm>
            <a:off x="3474720" y="6492240"/>
            <a:ext cx="7923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anthro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1" name="CustomShape 10"/>
          <p:cNvSpPr/>
          <p:nvPr/>
        </p:nvSpPr>
        <p:spPr>
          <a:xfrm>
            <a:off x="8947080" y="6492600"/>
            <a:ext cx="7923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anthro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CustomShape 1"/>
          <p:cNvSpPr/>
          <p:nvPr/>
        </p:nvSpPr>
        <p:spPr>
          <a:xfrm>
            <a:off x="1631520" y="1910160"/>
            <a:ext cx="3108240" cy="469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Anthro  ER: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H2CO/CO   </a:t>
            </a:r>
            <a:r>
              <a:rPr b="1" lang="en-US" sz="40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C2H6/CO    </a:t>
            </a:r>
            <a:r>
              <a:rPr b="1" lang="en-US" sz="40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HCN/CO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 </a:t>
            </a:r>
            <a:r>
              <a:rPr b="1" lang="en-US" sz="40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OCS/CO     </a:t>
            </a:r>
            <a:r>
              <a:rPr b="1" lang="en-US" sz="40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-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CH4/CO      </a:t>
            </a:r>
            <a:r>
              <a:rPr b="1" lang="en-US" sz="40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CO/NO2      </a:t>
            </a:r>
            <a:r>
              <a:rPr b="1" lang="en-US" sz="40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HCN/NO2    </a:t>
            </a:r>
            <a:r>
              <a:rPr b="1" lang="en-US" sz="40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CustomShape 2"/>
          <p:cNvSpPr/>
          <p:nvPr/>
        </p:nvSpPr>
        <p:spPr>
          <a:xfrm>
            <a:off x="6887520" y="1946520"/>
            <a:ext cx="3108240" cy="5119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WF  ER: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H2CO/CO   </a:t>
            </a:r>
            <a:r>
              <a:rPr b="1" lang="en-US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C2H6/CO    </a:t>
            </a:r>
            <a:r>
              <a:rPr b="1" lang="en-US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HCN/CO     </a:t>
            </a:r>
            <a:r>
              <a:rPr b="1" lang="en-US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OCS/CO     </a:t>
            </a:r>
            <a:r>
              <a:rPr b="1" lang="en-US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-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CH4/CO      </a:t>
            </a:r>
            <a:r>
              <a:rPr b="1" lang="en-US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CO/NO2      </a:t>
            </a:r>
            <a:r>
              <a:rPr b="1" lang="en-US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HCN/NO2    </a:t>
            </a:r>
            <a:r>
              <a:rPr b="1" lang="en-US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CustomShape 3"/>
          <p:cNvSpPr/>
          <p:nvPr/>
        </p:nvSpPr>
        <p:spPr>
          <a:xfrm>
            <a:off x="1357200" y="1818720"/>
            <a:ext cx="3416400" cy="4972320"/>
          </a:xfrm>
          <a:prstGeom prst="rect">
            <a:avLst/>
          </a:prstGeom>
          <a:noFill/>
          <a:ln w="18360">
            <a:solidFill>
              <a:srgbClr val="0000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5" name="CustomShape 4"/>
          <p:cNvSpPr/>
          <p:nvPr/>
        </p:nvSpPr>
        <p:spPr>
          <a:xfrm>
            <a:off x="6469200" y="1854720"/>
            <a:ext cx="3333600" cy="4936320"/>
          </a:xfrm>
          <a:prstGeom prst="rect">
            <a:avLst/>
          </a:prstGeom>
          <a:noFill/>
          <a:ln w="183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6" name="CustomShape 5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Line 6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CustomShape 7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CustomShape 8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Line 9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11" name="CustomShape 10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CustomShape 11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3" name="Line 12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14" name="CustomShape 13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4"/>
          <p:cNvSpPr/>
          <p:nvPr/>
        </p:nvSpPr>
        <p:spPr>
          <a:xfrm>
            <a:off x="517680" y="13644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6" name="Line 15"/>
          <p:cNvSpPr/>
          <p:nvPr/>
        </p:nvSpPr>
        <p:spPr>
          <a:xfrm>
            <a:off x="37800" y="76356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CustomShape 1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8" name="Line 2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19" name="CustomShape 3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CustomShape 4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1" name="Line 5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22" name="CustomShape 6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3" name="CustomShape 7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Line 8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25" name="CustomShape 9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6" name="CustomShape 10"/>
          <p:cNvSpPr/>
          <p:nvPr/>
        </p:nvSpPr>
        <p:spPr>
          <a:xfrm>
            <a:off x="-166320" y="136440"/>
            <a:ext cx="10965600" cy="9464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ER for anthropogenic sources 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(1)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Line 11"/>
          <p:cNvSpPr/>
          <p:nvPr/>
        </p:nvSpPr>
        <p:spPr>
          <a:xfrm>
            <a:off x="109800" y="76356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28" name="" descr=""/>
          <p:cNvPicPr/>
          <p:nvPr/>
        </p:nvPicPr>
        <p:blipFill>
          <a:blip r:embed="rId1"/>
          <a:stretch/>
        </p:blipFill>
        <p:spPr>
          <a:xfrm>
            <a:off x="182880" y="950400"/>
            <a:ext cx="3162960" cy="2766240"/>
          </a:xfrm>
          <a:prstGeom prst="rect">
            <a:avLst/>
          </a:prstGeom>
          <a:ln>
            <a:noFill/>
          </a:ln>
        </p:spPr>
      </p:pic>
      <p:pic>
        <p:nvPicPr>
          <p:cNvPr id="229" name="" descr=""/>
          <p:cNvPicPr/>
          <p:nvPr/>
        </p:nvPicPr>
        <p:blipFill>
          <a:blip r:embed="rId2"/>
          <a:stretch/>
        </p:blipFill>
        <p:spPr>
          <a:xfrm>
            <a:off x="3474720" y="4059360"/>
            <a:ext cx="3291120" cy="2821680"/>
          </a:xfrm>
          <a:prstGeom prst="rect">
            <a:avLst/>
          </a:prstGeom>
          <a:ln>
            <a:noFill/>
          </a:ln>
        </p:spPr>
      </p:pic>
      <p:pic>
        <p:nvPicPr>
          <p:cNvPr id="230" name="" descr=""/>
          <p:cNvPicPr/>
          <p:nvPr/>
        </p:nvPicPr>
        <p:blipFill>
          <a:blip r:embed="rId3"/>
          <a:stretch/>
        </p:blipFill>
        <p:spPr>
          <a:xfrm>
            <a:off x="3431520" y="950400"/>
            <a:ext cx="3151440" cy="2833920"/>
          </a:xfrm>
          <a:prstGeom prst="rect">
            <a:avLst/>
          </a:prstGeom>
          <a:ln>
            <a:noFill/>
          </a:ln>
        </p:spPr>
      </p:pic>
      <p:pic>
        <p:nvPicPr>
          <p:cNvPr id="231" name="" descr=""/>
          <p:cNvPicPr/>
          <p:nvPr/>
        </p:nvPicPr>
        <p:blipFill>
          <a:blip r:embed="rId4"/>
          <a:stretch/>
        </p:blipFill>
        <p:spPr>
          <a:xfrm>
            <a:off x="6949440" y="991800"/>
            <a:ext cx="3199680" cy="2798280"/>
          </a:xfrm>
          <a:prstGeom prst="rect">
            <a:avLst/>
          </a:prstGeom>
          <a:ln>
            <a:noFill/>
          </a:ln>
        </p:spPr>
      </p:pic>
      <p:pic>
        <p:nvPicPr>
          <p:cNvPr id="232" name="" descr=""/>
          <p:cNvPicPr/>
          <p:nvPr/>
        </p:nvPicPr>
        <p:blipFill>
          <a:blip r:embed="rId5"/>
          <a:stretch/>
        </p:blipFill>
        <p:spPr>
          <a:xfrm>
            <a:off x="274320" y="4059360"/>
            <a:ext cx="3108240" cy="2718360"/>
          </a:xfrm>
          <a:prstGeom prst="rect">
            <a:avLst/>
          </a:prstGeom>
          <a:ln>
            <a:noFill/>
          </a:ln>
        </p:spPr>
      </p:pic>
      <p:pic>
        <p:nvPicPr>
          <p:cNvPr id="233" name="" descr=""/>
          <p:cNvPicPr/>
          <p:nvPr/>
        </p:nvPicPr>
        <p:blipFill>
          <a:blip r:embed="rId6"/>
          <a:stretch/>
        </p:blipFill>
        <p:spPr>
          <a:xfrm>
            <a:off x="6863400" y="4095360"/>
            <a:ext cx="3163320" cy="2797920"/>
          </a:xfrm>
          <a:prstGeom prst="rect">
            <a:avLst/>
          </a:prstGeom>
          <a:ln>
            <a:noFill/>
          </a:ln>
        </p:spPr>
      </p:pic>
      <p:sp>
        <p:nvSpPr>
          <p:cNvPr id="234" name="CustomShape 12"/>
          <p:cNvSpPr/>
          <p:nvPr/>
        </p:nvSpPr>
        <p:spPr>
          <a:xfrm>
            <a:off x="590400" y="6930000"/>
            <a:ext cx="3587400" cy="33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93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Analysis of gas TC excess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CustomShape 1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6" name="Line 2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37" name="CustomShape 3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8" name="CustomShape 4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9" name="Line 5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40" name="CustomShape 6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1" name="CustomShape 7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2" name="Line 8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CustomShape 9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4" name="CustomShape 10"/>
          <p:cNvSpPr/>
          <p:nvPr/>
        </p:nvSpPr>
        <p:spPr>
          <a:xfrm>
            <a:off x="0" y="136440"/>
            <a:ext cx="10789200" cy="9464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ER for anthropogenic sources 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(2)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Line 11"/>
          <p:cNvSpPr/>
          <p:nvPr/>
        </p:nvSpPr>
        <p:spPr>
          <a:xfrm>
            <a:off x="109800" y="76356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46" name="" descr=""/>
          <p:cNvPicPr/>
          <p:nvPr/>
        </p:nvPicPr>
        <p:blipFill>
          <a:blip r:embed="rId1"/>
          <a:stretch/>
        </p:blipFill>
        <p:spPr>
          <a:xfrm>
            <a:off x="182880" y="914400"/>
            <a:ext cx="3162960" cy="2766240"/>
          </a:xfrm>
          <a:prstGeom prst="rect">
            <a:avLst/>
          </a:prstGeom>
          <a:ln>
            <a:noFill/>
          </a:ln>
        </p:spPr>
      </p:pic>
      <p:pic>
        <p:nvPicPr>
          <p:cNvPr id="247" name="" descr=""/>
          <p:cNvPicPr/>
          <p:nvPr/>
        </p:nvPicPr>
        <p:blipFill>
          <a:blip r:embed="rId2"/>
          <a:stretch/>
        </p:blipFill>
        <p:spPr>
          <a:xfrm>
            <a:off x="3474720" y="4095360"/>
            <a:ext cx="3199680" cy="2743200"/>
          </a:xfrm>
          <a:prstGeom prst="rect">
            <a:avLst/>
          </a:prstGeom>
          <a:ln>
            <a:noFill/>
          </a:ln>
        </p:spPr>
      </p:pic>
      <p:pic>
        <p:nvPicPr>
          <p:cNvPr id="248" name="" descr=""/>
          <p:cNvPicPr/>
          <p:nvPr/>
        </p:nvPicPr>
        <p:blipFill>
          <a:blip r:embed="rId3"/>
          <a:stretch/>
        </p:blipFill>
        <p:spPr>
          <a:xfrm>
            <a:off x="3467520" y="914400"/>
            <a:ext cx="3151440" cy="2833920"/>
          </a:xfrm>
          <a:prstGeom prst="rect">
            <a:avLst/>
          </a:prstGeom>
          <a:ln>
            <a:noFill/>
          </a:ln>
        </p:spPr>
      </p:pic>
      <p:pic>
        <p:nvPicPr>
          <p:cNvPr id="249" name="" descr=""/>
          <p:cNvPicPr/>
          <p:nvPr/>
        </p:nvPicPr>
        <p:blipFill>
          <a:blip r:embed="rId4"/>
          <a:stretch/>
        </p:blipFill>
        <p:spPr>
          <a:xfrm>
            <a:off x="6851520" y="955800"/>
            <a:ext cx="3297600" cy="2883960"/>
          </a:xfrm>
          <a:prstGeom prst="rect">
            <a:avLst/>
          </a:prstGeom>
          <a:ln>
            <a:noFill/>
          </a:ln>
        </p:spPr>
      </p:pic>
      <p:pic>
        <p:nvPicPr>
          <p:cNvPr id="250" name="" descr=""/>
          <p:cNvPicPr/>
          <p:nvPr/>
        </p:nvPicPr>
        <p:blipFill>
          <a:blip r:embed="rId5"/>
          <a:stretch/>
        </p:blipFill>
        <p:spPr>
          <a:xfrm>
            <a:off x="246960" y="4023360"/>
            <a:ext cx="3135600" cy="2742480"/>
          </a:xfrm>
          <a:prstGeom prst="rect">
            <a:avLst/>
          </a:prstGeom>
          <a:ln>
            <a:noFill/>
          </a:ln>
        </p:spPr>
      </p:pic>
      <p:pic>
        <p:nvPicPr>
          <p:cNvPr id="251" name="" descr=""/>
          <p:cNvPicPr/>
          <p:nvPr/>
        </p:nvPicPr>
        <p:blipFill>
          <a:blip r:embed="rId6"/>
          <a:stretch/>
        </p:blipFill>
        <p:spPr>
          <a:xfrm>
            <a:off x="6896880" y="4023360"/>
            <a:ext cx="3215880" cy="2844360"/>
          </a:xfrm>
          <a:prstGeom prst="rect">
            <a:avLst/>
          </a:prstGeom>
          <a:ln>
            <a:noFill/>
          </a:ln>
        </p:spPr>
      </p:pic>
      <p:sp>
        <p:nvSpPr>
          <p:cNvPr id="252" name="CustomShape 12"/>
          <p:cNvSpPr/>
          <p:nvPr/>
        </p:nvSpPr>
        <p:spPr>
          <a:xfrm>
            <a:off x="590760" y="6930000"/>
            <a:ext cx="3805560" cy="33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93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Analysis of individual cases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ustomShape 1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4" name="Line 2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55" name="CustomShape 3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6" name="CustomShape 4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7" name="Line 5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58" name="CustomShape 6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9" name="CustomShape 7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0" name="Line 8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61" name="CustomShape 9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10"/>
          <p:cNvSpPr/>
          <p:nvPr/>
        </p:nvSpPr>
        <p:spPr>
          <a:xfrm>
            <a:off x="-166320" y="136440"/>
            <a:ext cx="1096560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ER for wildfires 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(1)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3" name="Line 11"/>
          <p:cNvSpPr/>
          <p:nvPr/>
        </p:nvSpPr>
        <p:spPr>
          <a:xfrm>
            <a:off x="109800" y="76356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64" name="" descr=""/>
          <p:cNvPicPr/>
          <p:nvPr/>
        </p:nvPicPr>
        <p:blipFill>
          <a:blip r:embed="rId1"/>
          <a:stretch/>
        </p:blipFill>
        <p:spPr>
          <a:xfrm>
            <a:off x="218880" y="950400"/>
            <a:ext cx="3162960" cy="2766240"/>
          </a:xfrm>
          <a:prstGeom prst="rect">
            <a:avLst/>
          </a:prstGeom>
          <a:ln>
            <a:noFill/>
          </a:ln>
        </p:spPr>
      </p:pic>
      <p:pic>
        <p:nvPicPr>
          <p:cNvPr id="265" name="" descr=""/>
          <p:cNvPicPr/>
          <p:nvPr/>
        </p:nvPicPr>
        <p:blipFill>
          <a:blip r:embed="rId2"/>
          <a:stretch/>
        </p:blipFill>
        <p:spPr>
          <a:xfrm>
            <a:off x="3474720" y="4059360"/>
            <a:ext cx="3291120" cy="2821680"/>
          </a:xfrm>
          <a:prstGeom prst="rect">
            <a:avLst/>
          </a:prstGeom>
          <a:ln>
            <a:noFill/>
          </a:ln>
        </p:spPr>
      </p:pic>
      <p:pic>
        <p:nvPicPr>
          <p:cNvPr id="266" name="" descr=""/>
          <p:cNvPicPr/>
          <p:nvPr/>
        </p:nvPicPr>
        <p:blipFill>
          <a:blip r:embed="rId3"/>
          <a:stretch/>
        </p:blipFill>
        <p:spPr>
          <a:xfrm>
            <a:off x="3503520" y="950400"/>
            <a:ext cx="3151440" cy="2833920"/>
          </a:xfrm>
          <a:prstGeom prst="rect">
            <a:avLst/>
          </a:prstGeom>
          <a:ln>
            <a:noFill/>
          </a:ln>
        </p:spPr>
      </p:pic>
      <p:pic>
        <p:nvPicPr>
          <p:cNvPr id="267" name="" descr=""/>
          <p:cNvPicPr/>
          <p:nvPr/>
        </p:nvPicPr>
        <p:blipFill>
          <a:blip r:embed="rId4"/>
          <a:stretch/>
        </p:blipFill>
        <p:spPr>
          <a:xfrm>
            <a:off x="6949440" y="991800"/>
            <a:ext cx="3199680" cy="2798280"/>
          </a:xfrm>
          <a:prstGeom prst="rect">
            <a:avLst/>
          </a:prstGeom>
          <a:ln>
            <a:noFill/>
          </a:ln>
        </p:spPr>
      </p:pic>
      <p:pic>
        <p:nvPicPr>
          <p:cNvPr id="268" name="" descr=""/>
          <p:cNvPicPr/>
          <p:nvPr/>
        </p:nvPicPr>
        <p:blipFill>
          <a:blip r:embed="rId5"/>
          <a:stretch/>
        </p:blipFill>
        <p:spPr>
          <a:xfrm>
            <a:off x="274320" y="4059360"/>
            <a:ext cx="3108240" cy="2718360"/>
          </a:xfrm>
          <a:prstGeom prst="rect">
            <a:avLst/>
          </a:prstGeom>
          <a:ln>
            <a:noFill/>
          </a:ln>
        </p:spPr>
      </p:pic>
      <p:pic>
        <p:nvPicPr>
          <p:cNvPr id="269" name="" descr=""/>
          <p:cNvPicPr/>
          <p:nvPr/>
        </p:nvPicPr>
        <p:blipFill>
          <a:blip r:embed="rId6"/>
          <a:stretch/>
        </p:blipFill>
        <p:spPr>
          <a:xfrm>
            <a:off x="6971400" y="4095360"/>
            <a:ext cx="3163320" cy="2797920"/>
          </a:xfrm>
          <a:prstGeom prst="rect">
            <a:avLst/>
          </a:prstGeom>
          <a:ln>
            <a:noFill/>
          </a:ln>
        </p:spPr>
      </p:pic>
      <p:sp>
        <p:nvSpPr>
          <p:cNvPr id="270" name="CustomShape 12"/>
          <p:cNvSpPr/>
          <p:nvPr/>
        </p:nvSpPr>
        <p:spPr>
          <a:xfrm>
            <a:off x="590760" y="6930000"/>
            <a:ext cx="3587400" cy="33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93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Analysis of gas TC excess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0" y="6904080"/>
            <a:ext cx="10891080" cy="703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Observational site is located in ~35 km from the center of St. Petersburg megacity (population of</a:t>
            </a:r>
            <a:r>
              <a:rPr b="0" lang="en-US" sz="2000" spc="-1" strike="noStrike">
                <a:solidFill>
                  <a:srgbClr val="cc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 5 million </a:t>
            </a: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people).</a:t>
            </a:r>
            <a:r>
              <a:rPr b="0" lang="en-US" sz="2000" spc="-1" strike="noStrike">
                <a:solidFill>
                  <a:srgbClr val="cc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CustomShape 2"/>
          <p:cNvSpPr/>
          <p:nvPr/>
        </p:nvSpPr>
        <p:spPr>
          <a:xfrm>
            <a:off x="1006560" y="663480"/>
            <a:ext cx="8400240" cy="398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/>
          <a:p>
            <a:pPr>
              <a:lnSpc>
                <a:spcPct val="100000"/>
              </a:lnSpc>
            </a:pPr>
            <a:r>
              <a:rPr b="0" lang="en-US" sz="2000" spc="-1" strike="noStrike">
                <a:solidFill>
                  <a:srgbClr val="cc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St. Petersburg site:</a:t>
            </a: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  59.88°N,  29.83°E,  20m asl.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CustomShape 3"/>
          <p:cNvSpPr/>
          <p:nvPr/>
        </p:nvSpPr>
        <p:spPr>
          <a:xfrm>
            <a:off x="-20520" y="23760"/>
            <a:ext cx="1044180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Geographic location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1" name="Line 4"/>
          <p:cNvSpPr/>
          <p:nvPr/>
        </p:nvSpPr>
        <p:spPr>
          <a:xfrm>
            <a:off x="264960" y="620640"/>
            <a:ext cx="9869760" cy="1800"/>
          </a:xfrm>
          <a:prstGeom prst="line">
            <a:avLst/>
          </a:prstGeom>
          <a:ln w="19080">
            <a:solidFill>
              <a:srgbClr val="00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82" name="" descr=""/>
          <p:cNvPicPr/>
          <p:nvPr/>
        </p:nvPicPr>
        <p:blipFill>
          <a:blip r:embed="rId1"/>
          <a:stretch/>
        </p:blipFill>
        <p:spPr>
          <a:xfrm>
            <a:off x="231120" y="1063800"/>
            <a:ext cx="9443160" cy="5793480"/>
          </a:xfrm>
          <a:prstGeom prst="rect">
            <a:avLst/>
          </a:prstGeom>
          <a:ln>
            <a:noFill/>
          </a:ln>
        </p:spPr>
      </p:pic>
      <p:sp>
        <p:nvSpPr>
          <p:cNvPr id="83" name="Line 5"/>
          <p:cNvSpPr/>
          <p:nvPr/>
        </p:nvSpPr>
        <p:spPr>
          <a:xfrm>
            <a:off x="1067760" y="2378160"/>
            <a:ext cx="3475080" cy="1440"/>
          </a:xfrm>
          <a:prstGeom prst="line">
            <a:avLst/>
          </a:prstGeom>
          <a:ln w="76320">
            <a:solidFill>
              <a:srgbClr val="00cccc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4" name="Line 6"/>
          <p:cNvSpPr/>
          <p:nvPr/>
        </p:nvSpPr>
        <p:spPr>
          <a:xfrm>
            <a:off x="1067760" y="2835360"/>
            <a:ext cx="3475080" cy="1440"/>
          </a:xfrm>
          <a:prstGeom prst="line">
            <a:avLst/>
          </a:prstGeom>
          <a:ln w="76320">
            <a:solidFill>
              <a:srgbClr val="00cccc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Line 7"/>
          <p:cNvSpPr/>
          <p:nvPr/>
        </p:nvSpPr>
        <p:spPr>
          <a:xfrm>
            <a:off x="1067760" y="3382920"/>
            <a:ext cx="3475080" cy="1800"/>
          </a:xfrm>
          <a:prstGeom prst="line">
            <a:avLst/>
          </a:prstGeom>
          <a:ln w="76320">
            <a:solidFill>
              <a:srgbClr val="00cccc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6" name="Line 8"/>
          <p:cNvSpPr/>
          <p:nvPr/>
        </p:nvSpPr>
        <p:spPr>
          <a:xfrm>
            <a:off x="1054800" y="1795320"/>
            <a:ext cx="3475080" cy="1800"/>
          </a:xfrm>
          <a:prstGeom prst="line">
            <a:avLst/>
          </a:prstGeom>
          <a:ln w="76320">
            <a:solidFill>
              <a:srgbClr val="00cccc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7" name="CustomShape 9"/>
          <p:cNvSpPr/>
          <p:nvPr/>
        </p:nvSpPr>
        <p:spPr>
          <a:xfrm>
            <a:off x="5750280" y="2286000"/>
            <a:ext cx="456480" cy="456480"/>
          </a:xfrm>
          <a:prstGeom prst="rect">
            <a:avLst/>
          </a:prstGeom>
          <a:noFill/>
          <a:ln w="9360">
            <a:solidFill>
              <a:srgbClr val="00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Line 10"/>
          <p:cNvSpPr/>
          <p:nvPr/>
        </p:nvSpPr>
        <p:spPr>
          <a:xfrm>
            <a:off x="6207480" y="2563920"/>
            <a:ext cx="741960" cy="362160"/>
          </a:xfrm>
          <a:prstGeom prst="line">
            <a:avLst/>
          </a:prstGeom>
          <a:ln w="9360">
            <a:solidFill>
              <a:srgbClr val="00ffff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pic>
        <p:nvPicPr>
          <p:cNvPr id="89" name="" descr=""/>
          <p:cNvPicPr/>
          <p:nvPr/>
        </p:nvPicPr>
        <p:blipFill>
          <a:blip r:embed="rId2"/>
          <a:stretch/>
        </p:blipFill>
        <p:spPr>
          <a:xfrm>
            <a:off x="5013720" y="2926080"/>
            <a:ext cx="4252680" cy="3382200"/>
          </a:xfrm>
          <a:prstGeom prst="rect">
            <a:avLst/>
          </a:prstGeom>
          <a:ln w="9360">
            <a:solidFill>
              <a:srgbClr val="00ffff"/>
            </a:solidFill>
            <a:round/>
          </a:ln>
        </p:spPr>
      </p:pic>
      <p:sp>
        <p:nvSpPr>
          <p:cNvPr id="90" name="CustomShape 11"/>
          <p:cNvSpPr/>
          <p:nvPr/>
        </p:nvSpPr>
        <p:spPr>
          <a:xfrm>
            <a:off x="7449840" y="4078800"/>
            <a:ext cx="1038600" cy="1409040"/>
          </a:xfrm>
          <a:custGeom>
            <a:avLst/>
            <a:gdLst/>
            <a:ahLst/>
            <a:rect l="l" t="t" r="r" b="b"/>
            <a:pathLst>
              <a:path w="2532" h="3568">
                <a:moveTo>
                  <a:pt x="0" y="1986"/>
                </a:moveTo>
                <a:cubicBezTo>
                  <a:pt x="262" y="2378"/>
                  <a:pt x="291" y="2890"/>
                  <a:pt x="642" y="3229"/>
                </a:cubicBezTo>
                <a:cubicBezTo>
                  <a:pt x="994" y="3568"/>
                  <a:pt x="1514" y="3371"/>
                  <a:pt x="1924" y="3148"/>
                </a:cubicBezTo>
                <a:cubicBezTo>
                  <a:pt x="2379" y="2900"/>
                  <a:pt x="2532" y="2390"/>
                  <a:pt x="2285" y="2027"/>
                </a:cubicBezTo>
                <a:cubicBezTo>
                  <a:pt x="2022" y="1639"/>
                  <a:pt x="1615" y="1288"/>
                  <a:pt x="1564" y="823"/>
                </a:cubicBezTo>
                <a:cubicBezTo>
                  <a:pt x="1508" y="315"/>
                  <a:pt x="943" y="0"/>
                  <a:pt x="601" y="462"/>
                </a:cubicBezTo>
                <a:cubicBezTo>
                  <a:pt x="283" y="891"/>
                  <a:pt x="593" y="1332"/>
                  <a:pt x="802" y="1665"/>
                </a:cubicBezTo>
                <a:lnTo>
                  <a:pt x="400" y="2026"/>
                </a:lnTo>
                <a:lnTo>
                  <a:pt x="41" y="1986"/>
                </a:lnTo>
                <a:lnTo>
                  <a:pt x="0" y="1986"/>
                </a:lnTo>
              </a:path>
            </a:pathLst>
          </a:custGeom>
          <a:solidFill>
            <a:srgbClr val="ffffff">
              <a:alpha val="50000"/>
            </a:srgbClr>
          </a:solidFill>
          <a:ln w="936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1" name="CustomShape 12"/>
          <p:cNvSpPr/>
          <p:nvPr/>
        </p:nvSpPr>
        <p:spPr>
          <a:xfrm>
            <a:off x="7237800" y="3687120"/>
            <a:ext cx="2088360" cy="4248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2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St. Petersburg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Line 13"/>
          <p:cNvSpPr/>
          <p:nvPr/>
        </p:nvSpPr>
        <p:spPr>
          <a:xfrm flipH="1">
            <a:off x="6480720" y="4200120"/>
            <a:ext cx="1401840" cy="360"/>
          </a:xfrm>
          <a:prstGeom prst="line">
            <a:avLst/>
          </a:prstGeom>
          <a:ln w="76320">
            <a:solidFill>
              <a:srgbClr val="ff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Line 14"/>
          <p:cNvSpPr/>
          <p:nvPr/>
        </p:nvSpPr>
        <p:spPr>
          <a:xfrm flipH="1">
            <a:off x="6480720" y="4571640"/>
            <a:ext cx="1401840" cy="10800"/>
          </a:xfrm>
          <a:prstGeom prst="line">
            <a:avLst/>
          </a:prstGeom>
          <a:ln w="76320">
            <a:solidFill>
              <a:srgbClr val="ff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4" name="Line 15"/>
          <p:cNvSpPr/>
          <p:nvPr/>
        </p:nvSpPr>
        <p:spPr>
          <a:xfrm flipH="1">
            <a:off x="6480720" y="5056200"/>
            <a:ext cx="1401840" cy="360"/>
          </a:xfrm>
          <a:prstGeom prst="line">
            <a:avLst/>
          </a:prstGeom>
          <a:ln w="76320">
            <a:solidFill>
              <a:srgbClr val="ff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5" name="Line 16"/>
          <p:cNvSpPr/>
          <p:nvPr/>
        </p:nvSpPr>
        <p:spPr>
          <a:xfrm flipH="1" flipV="1">
            <a:off x="6480720" y="5366520"/>
            <a:ext cx="1401840" cy="28080"/>
          </a:xfrm>
          <a:prstGeom prst="line">
            <a:avLst/>
          </a:prstGeom>
          <a:ln w="76320">
            <a:solidFill>
              <a:srgbClr val="ff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6" name="CustomShape 17"/>
          <p:cNvSpPr/>
          <p:nvPr/>
        </p:nvSpPr>
        <p:spPr>
          <a:xfrm>
            <a:off x="5821920" y="2432880"/>
            <a:ext cx="273600" cy="273600"/>
          </a:xfrm>
          <a:prstGeom prst="sun">
            <a:avLst>
              <a:gd name="adj" fmla="val 54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97" name="CustomShape 18"/>
          <p:cNvSpPr/>
          <p:nvPr/>
        </p:nvSpPr>
        <p:spPr>
          <a:xfrm>
            <a:off x="6785280" y="4754520"/>
            <a:ext cx="273600" cy="273600"/>
          </a:xfrm>
          <a:prstGeom prst="sun">
            <a:avLst>
              <a:gd name="adj" fmla="val 54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98" name="CustomShape 19"/>
          <p:cNvSpPr/>
          <p:nvPr/>
        </p:nvSpPr>
        <p:spPr>
          <a:xfrm>
            <a:off x="1005840" y="1950480"/>
            <a:ext cx="107460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Clean air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CustomShape 20"/>
          <p:cNvSpPr/>
          <p:nvPr/>
        </p:nvSpPr>
        <p:spPr>
          <a:xfrm>
            <a:off x="6309360" y="5455440"/>
            <a:ext cx="1676520" cy="33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Polluted   air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CustomShape 21"/>
          <p:cNvSpPr/>
          <p:nvPr/>
        </p:nvSpPr>
        <p:spPr>
          <a:xfrm>
            <a:off x="5720760" y="1891080"/>
            <a:ext cx="2088360" cy="4248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2200" spc="-1" strike="noStrike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St. Petersburg observational site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CustomShape 1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2" name="Line 2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73" name="CustomShape 3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4" name="CustomShape 4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5" name="Line 5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76" name="CustomShape 6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7" name="CustomShape 7"/>
          <p:cNvSpPr/>
          <p:nvPr/>
        </p:nvSpPr>
        <p:spPr>
          <a:xfrm>
            <a:off x="484560" y="-3117960"/>
            <a:ext cx="100846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enhancement ratios (ER)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8" name="Line 8"/>
          <p:cNvSpPr/>
          <p:nvPr/>
        </p:nvSpPr>
        <p:spPr>
          <a:xfrm>
            <a:off x="73440" y="-245592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79" name="CustomShape 9"/>
          <p:cNvSpPr/>
          <p:nvPr/>
        </p:nvSpPr>
        <p:spPr>
          <a:xfrm>
            <a:off x="1011600" y="-2088720"/>
            <a:ext cx="8765640" cy="6227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73440" bIns="45000"/>
          <a:p>
            <a:pPr marL="447480" algn="ctr"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47480" algn="ctr">
              <a:lnSpc>
                <a:spcPct val="93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0" name="Line 10"/>
          <p:cNvSpPr/>
          <p:nvPr/>
        </p:nvSpPr>
        <p:spPr>
          <a:xfrm>
            <a:off x="109800" y="76356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81" name="" descr=""/>
          <p:cNvPicPr/>
          <p:nvPr/>
        </p:nvPicPr>
        <p:blipFill>
          <a:blip r:embed="rId1"/>
          <a:stretch/>
        </p:blipFill>
        <p:spPr>
          <a:xfrm>
            <a:off x="182880" y="914400"/>
            <a:ext cx="3162960" cy="2766240"/>
          </a:xfrm>
          <a:prstGeom prst="rect">
            <a:avLst/>
          </a:prstGeom>
          <a:ln>
            <a:noFill/>
          </a:ln>
        </p:spPr>
      </p:pic>
      <p:pic>
        <p:nvPicPr>
          <p:cNvPr id="282" name="" descr=""/>
          <p:cNvPicPr/>
          <p:nvPr/>
        </p:nvPicPr>
        <p:blipFill>
          <a:blip r:embed="rId2"/>
          <a:stretch/>
        </p:blipFill>
        <p:spPr>
          <a:xfrm>
            <a:off x="3474720" y="4095360"/>
            <a:ext cx="3199680" cy="2743200"/>
          </a:xfrm>
          <a:prstGeom prst="rect">
            <a:avLst/>
          </a:prstGeom>
          <a:ln>
            <a:noFill/>
          </a:ln>
        </p:spPr>
      </p:pic>
      <p:pic>
        <p:nvPicPr>
          <p:cNvPr id="283" name="" descr=""/>
          <p:cNvPicPr/>
          <p:nvPr/>
        </p:nvPicPr>
        <p:blipFill>
          <a:blip r:embed="rId3"/>
          <a:stretch/>
        </p:blipFill>
        <p:spPr>
          <a:xfrm>
            <a:off x="3467520" y="914400"/>
            <a:ext cx="3151440" cy="2833920"/>
          </a:xfrm>
          <a:prstGeom prst="rect">
            <a:avLst/>
          </a:prstGeom>
          <a:ln>
            <a:noFill/>
          </a:ln>
        </p:spPr>
      </p:pic>
      <p:pic>
        <p:nvPicPr>
          <p:cNvPr id="284" name="" descr=""/>
          <p:cNvPicPr/>
          <p:nvPr/>
        </p:nvPicPr>
        <p:blipFill>
          <a:blip r:embed="rId4"/>
          <a:stretch/>
        </p:blipFill>
        <p:spPr>
          <a:xfrm>
            <a:off x="6851520" y="955800"/>
            <a:ext cx="3297600" cy="2883960"/>
          </a:xfrm>
          <a:prstGeom prst="rect">
            <a:avLst/>
          </a:prstGeom>
          <a:ln>
            <a:noFill/>
          </a:ln>
        </p:spPr>
      </p:pic>
      <p:pic>
        <p:nvPicPr>
          <p:cNvPr id="285" name="" descr=""/>
          <p:cNvPicPr/>
          <p:nvPr/>
        </p:nvPicPr>
        <p:blipFill>
          <a:blip r:embed="rId5"/>
          <a:stretch/>
        </p:blipFill>
        <p:spPr>
          <a:xfrm>
            <a:off x="246960" y="4023360"/>
            <a:ext cx="3135600" cy="2742480"/>
          </a:xfrm>
          <a:prstGeom prst="rect">
            <a:avLst/>
          </a:prstGeom>
          <a:ln>
            <a:noFill/>
          </a:ln>
        </p:spPr>
      </p:pic>
      <p:pic>
        <p:nvPicPr>
          <p:cNvPr id="286" name="" descr=""/>
          <p:cNvPicPr/>
          <p:nvPr/>
        </p:nvPicPr>
        <p:blipFill>
          <a:blip r:embed="rId6"/>
          <a:stretch/>
        </p:blipFill>
        <p:spPr>
          <a:xfrm>
            <a:off x="6752880" y="4023360"/>
            <a:ext cx="3215880" cy="2844360"/>
          </a:xfrm>
          <a:prstGeom prst="rect">
            <a:avLst/>
          </a:prstGeom>
          <a:ln>
            <a:noFill/>
          </a:ln>
        </p:spPr>
      </p:pic>
      <p:sp>
        <p:nvSpPr>
          <p:cNvPr id="287" name="CustomShape 11"/>
          <p:cNvSpPr/>
          <p:nvPr/>
        </p:nvSpPr>
        <p:spPr>
          <a:xfrm>
            <a:off x="-159840" y="164520"/>
            <a:ext cx="1096560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Evaluation of ER for wildfires 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(2)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8" name="CustomShape 12"/>
          <p:cNvSpPr/>
          <p:nvPr/>
        </p:nvSpPr>
        <p:spPr>
          <a:xfrm>
            <a:off x="591120" y="6930000"/>
            <a:ext cx="3805560" cy="33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93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Analysis of individual cases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" name="Table 1"/>
          <p:cNvGraphicFramePr/>
          <p:nvPr/>
        </p:nvGraphicFramePr>
        <p:xfrm>
          <a:off x="91440" y="773280"/>
          <a:ext cx="10515240" cy="6780600"/>
        </p:xfrm>
        <a:graphic>
          <a:graphicData uri="http://schemas.openxmlformats.org/drawingml/2006/table">
            <a:tbl>
              <a:tblPr/>
              <a:tblGrid>
                <a:gridCol w="2147040"/>
                <a:gridCol w="1905120"/>
                <a:gridCol w="2226240"/>
                <a:gridCol w="2128320"/>
                <a:gridCol w="2108880"/>
              </a:tblGrid>
              <a:tr h="459720"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 gridSpan="4">
                  <a:txBody>
                    <a:bodyPr lIns="90000" rIns="90000"/>
                    <a:p>
                      <a:r>
                        <a:rPr b="1" lang="en-US" sz="24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ER WF, ppbv/ppmv                 </a:t>
                      </a:r>
                      <a:r>
                        <a:rPr b="1" lang="en-US" sz="24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ER anthro,ppbv/ppmv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solidFill>
                      <a:srgbClr val="b3b3b3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</a:tr>
              <a:tr h="667080"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71000"/>
                        </a:lnSpc>
                      </a:pPr>
                      <a:r>
                        <a:rPr b="1" lang="en-US" sz="22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Present study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Literature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71000"/>
                        </a:lnSpc>
                      </a:pPr>
                      <a:r>
                        <a:rPr b="1" lang="en-US" sz="22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Present study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Literature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706320"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</a:t>
                      </a:r>
                      <a:r>
                        <a:rPr b="1" lang="en-US" sz="2600" spc="-1" strike="noStrike" baseline="-33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H</a:t>
                      </a:r>
                      <a:r>
                        <a:rPr b="1" lang="en-US" sz="2600" spc="-1" strike="noStrike" baseline="-33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6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/CO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T w="720">
                      <a:solidFill>
                        <a:srgbClr val="ffffff"/>
                      </a:solidFill>
                    </a:lnT>
                    <a:solidFill>
                      <a:srgbClr val="e6e6e6"/>
                    </a:solidFill>
                  </a:tcPr>
                </a:tc>
                <a:tc>
                  <a:txBody>
                    <a:bodyPr lIns="18360" rIns="1836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5.5 – 10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8360" marR="1836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 algn="just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4.6 – 11.8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</a:t>
                      </a: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15 – 17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18 – 23 </a:t>
                      </a:r>
                      <a:r>
                        <a:rPr b="0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(LA,Paris)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solidFill>
                      <a:srgbClr val="e6e6e6"/>
                    </a:solidFill>
                  </a:tcPr>
                </a:tc>
              </a:tr>
              <a:tr h="738000">
                <a:tc>
                  <a:txBody>
                    <a:bodyPr lIns="18360" rIns="1836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CO/NO</a:t>
                      </a:r>
                      <a:r>
                        <a:rPr b="1" lang="en-US" sz="2600" spc="-1" strike="noStrike" baseline="-33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8360" marR="1836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18360" rIns="1836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(17 - 830)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0" lang="en-US" sz="18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x10</a:t>
                      </a:r>
                      <a:r>
                        <a:rPr b="0" lang="en-US" sz="1800" spc="-1" strike="noStrike" baseline="101000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  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8360" marR="1836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18360" rIns="1836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179 </a:t>
                      </a: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x10</a:t>
                      </a:r>
                      <a:r>
                        <a:rPr b="0" lang="en-US" sz="1800" spc="-1" strike="noStrike" baseline="101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</a:t>
                      </a: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fresh plume</a:t>
                      </a:r>
                      <a:r>
                        <a:rPr b="1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8360" marR="1836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18360" rIns="1836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(12 – 15) </a:t>
                      </a:r>
                      <a:r>
                        <a:rPr b="0" lang="en-US" sz="18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x10</a:t>
                      </a:r>
                      <a:r>
                        <a:rPr b="0" lang="en-US" sz="1800" spc="-1" strike="noStrike" baseline="101000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8360" marR="1836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18360" rIns="1836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7.7 </a:t>
                      </a: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x10</a:t>
                      </a:r>
                      <a:r>
                        <a:rPr b="0" lang="en-US" sz="1800" spc="-1" strike="noStrike" baseline="101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0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0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(Paris)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8360" marR="1836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885960"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H</a:t>
                      </a:r>
                      <a:r>
                        <a:rPr b="1" lang="en-US" sz="2600" spc="-1" strike="noStrike" baseline="-33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CO/CO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4.8 – 7.4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3.99 – 5.37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</a:t>
                      </a: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12 – 19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 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10 – 110   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 </a:t>
                      </a:r>
                      <a:r>
                        <a:rPr b="0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(USA)</a:t>
                      </a: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85960"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HCN/CO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4.8 – 6.3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 algn="just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2.4 – 8.2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71000"/>
                        </a:lnSpc>
                      </a:pP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 </a:t>
                      </a: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1.3 – 1.4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0.6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</a:t>
                      </a:r>
                      <a:r>
                        <a:rPr b="0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Mexico City)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570960"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HCN/NO</a:t>
                      </a:r>
                      <a:r>
                        <a:rPr b="1" lang="en-US" sz="2600" spc="-1" strike="noStrike" baseline="-33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–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–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</a:t>
                      </a: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80 – 140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–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1160640"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CH</a:t>
                      </a:r>
                      <a:r>
                        <a:rPr b="1" lang="en-US" sz="2600" spc="-1" strike="noStrike" baseline="-33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/CO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–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18360" rIns="1836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(0.07 – 0.08)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</a:t>
                      </a: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x10</a:t>
                      </a:r>
                      <a:r>
                        <a:rPr b="0" lang="en-US" sz="1800" spc="-1" strike="noStrike" baseline="101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8360" marR="1836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18360" rIns="1836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</a:t>
                      </a: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(3.0 – 3.1)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 </a:t>
                      </a:r>
                      <a:r>
                        <a:rPr b="0" lang="en-US" sz="18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x10</a:t>
                      </a:r>
                      <a:r>
                        <a:rPr b="0" lang="en-US" sz="1800" spc="-1" strike="noStrike" baseline="101000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8360" marR="18360"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(0.5 – 1.1) </a:t>
                      </a: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x10</a:t>
                      </a:r>
                      <a:r>
                        <a:rPr b="0" lang="en-US" sz="1800" spc="-1" strike="noStrike" baseline="101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0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(LA,London)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706320"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OCS/CO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1.4 – 2.8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 algn="just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1.7 </a:t>
                      </a: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±  2.2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 </a:t>
                      </a:r>
                      <a:r>
                        <a:rPr b="1" lang="en-US" sz="26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1.6 – 1.5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 marL="216000" indent="-215280">
                        <a:lnSpc>
                          <a:spcPct val="71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0.18 – 0.96 </a:t>
                      </a:r>
                      <a:r>
                        <a:rPr b="0" lang="en-US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(Asia)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290" name="CustomShape 2"/>
          <p:cNvSpPr/>
          <p:nvPr/>
        </p:nvSpPr>
        <p:spPr>
          <a:xfrm>
            <a:off x="515880" y="10800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Summary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1" name="Line 3"/>
          <p:cNvSpPr/>
          <p:nvPr/>
        </p:nvSpPr>
        <p:spPr>
          <a:xfrm>
            <a:off x="104760" y="698040"/>
            <a:ext cx="10423440" cy="180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92" name="CustomShape 4"/>
          <p:cNvSpPr/>
          <p:nvPr/>
        </p:nvSpPr>
        <p:spPr>
          <a:xfrm>
            <a:off x="2240280" y="785160"/>
            <a:ext cx="4113000" cy="6732360"/>
          </a:xfrm>
          <a:prstGeom prst="rect">
            <a:avLst/>
          </a:prstGeom>
          <a:noFill/>
          <a:ln w="1908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CustomShape 5"/>
          <p:cNvSpPr/>
          <p:nvPr/>
        </p:nvSpPr>
        <p:spPr>
          <a:xfrm>
            <a:off x="6387480" y="781920"/>
            <a:ext cx="4163760" cy="6735600"/>
          </a:xfrm>
          <a:prstGeom prst="rect">
            <a:avLst/>
          </a:prstGeom>
          <a:noFill/>
          <a:ln w="19080">
            <a:solidFill>
              <a:srgbClr val="0000ff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CustomShape 1"/>
          <p:cNvSpPr/>
          <p:nvPr/>
        </p:nvSpPr>
        <p:spPr>
          <a:xfrm>
            <a:off x="588960" y="2682720"/>
            <a:ext cx="9781560" cy="1934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8040" bIns="45000"/>
          <a:p>
            <a:pPr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to prepare a publication;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5" name="CustomShape 2"/>
          <p:cNvSpPr/>
          <p:nvPr/>
        </p:nvSpPr>
        <p:spPr>
          <a:xfrm>
            <a:off x="561960" y="6383160"/>
            <a:ext cx="9624240" cy="656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2640" bIns="45000"/>
          <a:p>
            <a:pPr>
              <a:lnSpc>
                <a:spcPct val="93000"/>
              </a:lnSpc>
            </a:pPr>
            <a:r>
              <a:rPr b="1" i="1" lang="en-US" sz="2000" spc="-1" strike="noStrike">
                <a:solidFill>
                  <a:srgbClr val="666666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Acknowledgements:</a:t>
            </a:r>
            <a:r>
              <a:rPr b="1" lang="en-US" sz="2000" spc="-1" strike="noStrike">
                <a:solidFill>
                  <a:srgbClr val="666666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0" lang="en-US" sz="2000" spc="-1" strike="noStrike">
                <a:solidFill>
                  <a:srgbClr val="666666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study has been funded by Russian Foundation for Basic Research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0" lang="en-US" sz="2000" spc="-1" strike="noStrike">
                <a:solidFill>
                  <a:srgbClr val="666666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Project # </a:t>
            </a:r>
            <a:r>
              <a:rPr b="0" lang="en-US" sz="2000" spc="-1" strike="noStrike">
                <a:solidFill>
                  <a:srgbClr val="666666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 CJK SC Regular"/>
              </a:rPr>
              <a:t>18-05-00011</a:t>
            </a:r>
            <a:r>
              <a:rPr b="0" lang="en-US" sz="2000" spc="-1" strike="noStrike">
                <a:solidFill>
                  <a:srgbClr val="666666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.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0" lang="en-US" sz="2000" spc="-1" strike="noStrike">
                <a:solidFill>
                  <a:srgbClr val="666666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Observational facilities were provided by Geomodel Research Center of SPbU.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6" name="CustomShape 3"/>
          <p:cNvSpPr/>
          <p:nvPr/>
        </p:nvSpPr>
        <p:spPr>
          <a:xfrm>
            <a:off x="514440" y="17928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Further steps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7" name="Line 4"/>
          <p:cNvSpPr/>
          <p:nvPr/>
        </p:nvSpPr>
        <p:spPr>
          <a:xfrm>
            <a:off x="103320" y="841320"/>
            <a:ext cx="10423440" cy="180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184320" y="914400"/>
            <a:ext cx="10422720" cy="459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marL="342720" indent="-326160"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Bruker IFS 125HR + self-designed solar tracking system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CustomShape 2"/>
          <p:cNvSpPr/>
          <p:nvPr/>
        </p:nvSpPr>
        <p:spPr>
          <a:xfrm>
            <a:off x="539640" y="5076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SPbU FTIR system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Line 3"/>
          <p:cNvSpPr/>
          <p:nvPr/>
        </p:nvSpPr>
        <p:spPr>
          <a:xfrm>
            <a:off x="127080" y="639720"/>
            <a:ext cx="10423440" cy="180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104" name="" descr=""/>
          <p:cNvPicPr/>
          <p:nvPr/>
        </p:nvPicPr>
        <p:blipFill>
          <a:blip r:embed="rId1"/>
          <a:srcRect l="10747" t="0" r="15462" b="10606"/>
          <a:stretch/>
        </p:blipFill>
        <p:spPr>
          <a:xfrm>
            <a:off x="533520" y="1917720"/>
            <a:ext cx="3129840" cy="5407920"/>
          </a:xfrm>
          <a:prstGeom prst="rect">
            <a:avLst/>
          </a:prstGeom>
          <a:ln w="15840">
            <a:solidFill>
              <a:srgbClr val="000099"/>
            </a:solidFill>
            <a:miter/>
          </a:ln>
        </p:spPr>
      </p:pic>
      <p:pic>
        <p:nvPicPr>
          <p:cNvPr id="105" name="" descr=""/>
          <p:cNvPicPr/>
          <p:nvPr/>
        </p:nvPicPr>
        <p:blipFill>
          <a:blip r:embed="rId2"/>
          <a:srcRect l="0" t="9414" r="0" b="10606"/>
          <a:stretch/>
        </p:blipFill>
        <p:spPr>
          <a:xfrm>
            <a:off x="3789360" y="2487600"/>
            <a:ext cx="4134600" cy="4836240"/>
          </a:xfrm>
          <a:prstGeom prst="rect">
            <a:avLst/>
          </a:prstGeom>
          <a:ln w="15840">
            <a:solidFill>
              <a:srgbClr val="000099"/>
            </a:solidFill>
            <a:miter/>
          </a:ln>
        </p:spPr>
      </p:pic>
      <p:pic>
        <p:nvPicPr>
          <p:cNvPr id="106" name="" descr=""/>
          <p:cNvPicPr/>
          <p:nvPr/>
        </p:nvPicPr>
        <p:blipFill>
          <a:blip r:embed="rId3"/>
          <a:srcRect l="0" t="5657" r="0" b="0"/>
          <a:stretch/>
        </p:blipFill>
        <p:spPr>
          <a:xfrm>
            <a:off x="7179480" y="1844640"/>
            <a:ext cx="2917080" cy="3552120"/>
          </a:xfrm>
          <a:prstGeom prst="rect">
            <a:avLst/>
          </a:prstGeom>
          <a:ln>
            <a:noFill/>
          </a:ln>
        </p:spPr>
      </p:pic>
      <p:sp>
        <p:nvSpPr>
          <p:cNvPr id="107" name="Line 4"/>
          <p:cNvSpPr/>
          <p:nvPr/>
        </p:nvSpPr>
        <p:spPr>
          <a:xfrm>
            <a:off x="1009800" y="2273400"/>
            <a:ext cx="645840" cy="844560"/>
          </a:xfrm>
          <a:prstGeom prst="line">
            <a:avLst/>
          </a:prstGeom>
          <a:ln w="44280">
            <a:solidFill>
              <a:srgbClr val="ffff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8" name="CustomShape 5"/>
          <p:cNvSpPr/>
          <p:nvPr/>
        </p:nvSpPr>
        <p:spPr>
          <a:xfrm>
            <a:off x="600120" y="1916280"/>
            <a:ext cx="550080" cy="484920"/>
          </a:xfrm>
          <a:prstGeom prst="sun">
            <a:avLst>
              <a:gd name="adj" fmla="val 5400"/>
            </a:avLst>
          </a:prstGeom>
          <a:solidFill>
            <a:srgbClr val="ffff00"/>
          </a:solidFill>
          <a:ln w="9360">
            <a:solidFill>
              <a:srgbClr val="ffff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9" name="Line 6"/>
          <p:cNvSpPr/>
          <p:nvPr/>
        </p:nvSpPr>
        <p:spPr>
          <a:xfrm flipH="1">
            <a:off x="1725480" y="3700440"/>
            <a:ext cx="20880" cy="701640"/>
          </a:xfrm>
          <a:prstGeom prst="line">
            <a:avLst/>
          </a:prstGeom>
          <a:ln w="44280">
            <a:solidFill>
              <a:srgbClr val="ffff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0" name="Line 7"/>
          <p:cNvSpPr/>
          <p:nvPr/>
        </p:nvSpPr>
        <p:spPr>
          <a:xfrm flipH="1">
            <a:off x="1725480" y="4556160"/>
            <a:ext cx="20880" cy="2698560"/>
          </a:xfrm>
          <a:prstGeom prst="line">
            <a:avLst/>
          </a:prstGeom>
          <a:ln cap="rnd" w="44280">
            <a:solidFill>
              <a:srgbClr val="ffff00"/>
            </a:solidFill>
            <a:custDash>
              <a:ds d="100000" sp="100000"/>
            </a:custDash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Line 8"/>
          <p:cNvSpPr/>
          <p:nvPr/>
        </p:nvSpPr>
        <p:spPr>
          <a:xfrm flipH="1">
            <a:off x="6040080" y="2701800"/>
            <a:ext cx="20520" cy="1343160"/>
          </a:xfrm>
          <a:prstGeom prst="line">
            <a:avLst/>
          </a:prstGeom>
          <a:ln cap="rnd" w="44280">
            <a:solidFill>
              <a:srgbClr val="ffff00"/>
            </a:solidFill>
            <a:custDash>
              <a:ds d="100000" sp="100000"/>
            </a:custDash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2" name="Line 9"/>
          <p:cNvSpPr/>
          <p:nvPr/>
        </p:nvSpPr>
        <p:spPr>
          <a:xfrm flipH="1">
            <a:off x="6040080" y="4129200"/>
            <a:ext cx="20520" cy="1627200"/>
          </a:xfrm>
          <a:prstGeom prst="line">
            <a:avLst/>
          </a:prstGeom>
          <a:ln w="44280">
            <a:solidFill>
              <a:srgbClr val="ffff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3" name="CustomShape 10"/>
          <p:cNvSpPr/>
          <p:nvPr/>
        </p:nvSpPr>
        <p:spPr>
          <a:xfrm>
            <a:off x="6217920" y="1844640"/>
            <a:ext cx="3878640" cy="3781080"/>
          </a:xfrm>
          <a:custGeom>
            <a:avLst/>
            <a:gdLst/>
            <a:ahLst/>
            <a:rect l="l" t="t" r="r" b="b"/>
            <a:pathLst>
              <a:path w="11050" h="10454">
                <a:moveTo>
                  <a:pt x="2851" y="0"/>
                </a:moveTo>
                <a:lnTo>
                  <a:pt x="2851" y="1641"/>
                </a:lnTo>
                <a:lnTo>
                  <a:pt x="2851" y="2870"/>
                </a:lnTo>
                <a:lnTo>
                  <a:pt x="2851" y="4100"/>
                </a:lnTo>
                <a:lnTo>
                  <a:pt x="2851" y="5773"/>
                </a:lnTo>
                <a:lnTo>
                  <a:pt x="0" y="10453"/>
                </a:lnTo>
                <a:lnTo>
                  <a:pt x="2851" y="8232"/>
                </a:lnTo>
                <a:lnTo>
                  <a:pt x="2851" y="9874"/>
                </a:lnTo>
                <a:lnTo>
                  <a:pt x="4213" y="9874"/>
                </a:lnTo>
                <a:lnTo>
                  <a:pt x="5234" y="9874"/>
                </a:lnTo>
                <a:lnTo>
                  <a:pt x="6255" y="9874"/>
                </a:lnTo>
                <a:lnTo>
                  <a:pt x="7644" y="9874"/>
                </a:lnTo>
                <a:lnTo>
                  <a:pt x="8665" y="9874"/>
                </a:lnTo>
                <a:lnTo>
                  <a:pt x="9686" y="9874"/>
                </a:lnTo>
                <a:lnTo>
                  <a:pt x="11049" y="9874"/>
                </a:lnTo>
                <a:lnTo>
                  <a:pt x="11049" y="8232"/>
                </a:lnTo>
                <a:lnTo>
                  <a:pt x="11049" y="7003"/>
                </a:lnTo>
                <a:lnTo>
                  <a:pt x="11049" y="5773"/>
                </a:lnTo>
                <a:lnTo>
                  <a:pt x="11049" y="4100"/>
                </a:lnTo>
                <a:lnTo>
                  <a:pt x="11049" y="2870"/>
                </a:lnTo>
                <a:lnTo>
                  <a:pt x="11049" y="1641"/>
                </a:lnTo>
                <a:lnTo>
                  <a:pt x="11049" y="0"/>
                </a:lnTo>
                <a:lnTo>
                  <a:pt x="9686" y="0"/>
                </a:lnTo>
                <a:lnTo>
                  <a:pt x="8665" y="0"/>
                </a:lnTo>
                <a:lnTo>
                  <a:pt x="7644" y="0"/>
                </a:lnTo>
                <a:lnTo>
                  <a:pt x="6255" y="0"/>
                </a:lnTo>
                <a:lnTo>
                  <a:pt x="5234" y="0"/>
                </a:lnTo>
                <a:lnTo>
                  <a:pt x="4213" y="0"/>
                </a:lnTo>
                <a:lnTo>
                  <a:pt x="2851" y="0"/>
                </a:lnTo>
              </a:path>
            </a:pathLst>
          </a:custGeom>
          <a:noFill/>
          <a:ln w="28440">
            <a:solidFill>
              <a:srgbClr val="00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4" name="CustomShape 11"/>
          <p:cNvSpPr/>
          <p:nvPr/>
        </p:nvSpPr>
        <p:spPr>
          <a:xfrm>
            <a:off x="5910120" y="5626080"/>
            <a:ext cx="717120" cy="413640"/>
          </a:xfrm>
          <a:prstGeom prst="rect">
            <a:avLst/>
          </a:prstGeom>
          <a:noFill/>
          <a:ln w="31680">
            <a:solidFill>
              <a:srgbClr val="00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5" name="CustomShape 12"/>
          <p:cNvSpPr/>
          <p:nvPr/>
        </p:nvSpPr>
        <p:spPr>
          <a:xfrm>
            <a:off x="8088480" y="5688000"/>
            <a:ext cx="2599560" cy="1713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50760" bIns="45000"/>
          <a:p>
            <a:pPr>
              <a:lnSpc>
                <a:spcPct val="98000"/>
              </a:lnSpc>
            </a:pPr>
            <a:r>
              <a:rPr b="0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FTIR measurements started in 2009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" descr=""/>
          <p:cNvPicPr/>
          <p:nvPr/>
        </p:nvPicPr>
        <p:blipFill>
          <a:blip r:embed="rId1"/>
          <a:srcRect l="5364" t="0" r="0" b="9339"/>
          <a:stretch/>
        </p:blipFill>
        <p:spPr>
          <a:xfrm>
            <a:off x="914400" y="2025720"/>
            <a:ext cx="9300600" cy="4282200"/>
          </a:xfrm>
          <a:prstGeom prst="rect">
            <a:avLst/>
          </a:prstGeom>
          <a:ln>
            <a:noFill/>
          </a:ln>
        </p:spPr>
      </p:pic>
      <p:sp>
        <p:nvSpPr>
          <p:cNvPr id="117" name="CustomShape 1"/>
          <p:cNvSpPr/>
          <p:nvPr/>
        </p:nvSpPr>
        <p:spPr>
          <a:xfrm>
            <a:off x="1182960" y="1192320"/>
            <a:ext cx="2440080" cy="763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/>
          <a:p>
            <a:pPr>
              <a:lnSpc>
                <a:spcPct val="100000"/>
              </a:lnSpc>
            </a:pPr>
            <a:r>
              <a:rPr b="1" lang="en-US" sz="22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650-1400 cm</a:t>
            </a:r>
            <a:r>
              <a:rPr b="1" lang="en-US" sz="2200" spc="-1" strike="noStrike" baseline="30000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-1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2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/MCT/2.5 mm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CustomShape 2"/>
          <p:cNvSpPr/>
          <p:nvPr/>
        </p:nvSpPr>
        <p:spPr>
          <a:xfrm>
            <a:off x="7119720" y="1192320"/>
            <a:ext cx="2638440" cy="763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/>
          <a:p>
            <a:pPr>
              <a:lnSpc>
                <a:spcPct val="100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2400-5400 cm</a:t>
            </a:r>
            <a:r>
              <a:rPr b="1" lang="en-US" sz="2200" spc="-1" strike="noStrike" baseline="30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-1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/InSb/1.0 mm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CustomShape 3"/>
          <p:cNvSpPr/>
          <p:nvPr/>
        </p:nvSpPr>
        <p:spPr>
          <a:xfrm>
            <a:off x="2030400" y="709560"/>
            <a:ext cx="6838200" cy="428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marL="342720" indent="-326160">
              <a:lnSpc>
                <a:spcPct val="100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Band-pass filter / detector / aperture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CustomShape 4"/>
          <p:cNvSpPr/>
          <p:nvPr/>
        </p:nvSpPr>
        <p:spPr>
          <a:xfrm>
            <a:off x="4417560" y="1192320"/>
            <a:ext cx="2638440" cy="763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/>
          <a:p>
            <a:pPr>
              <a:lnSpc>
                <a:spcPct val="100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1700-3400 cm</a:t>
            </a:r>
            <a:r>
              <a:rPr b="1" lang="en-US" sz="2200" spc="-1" strike="noStrike" baseline="3000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-1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/InSb/1.0 mm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CustomShape 5"/>
          <p:cNvSpPr/>
          <p:nvPr/>
        </p:nvSpPr>
        <p:spPr>
          <a:xfrm>
            <a:off x="566640" y="1192320"/>
            <a:ext cx="3634920" cy="820080"/>
          </a:xfrm>
          <a:prstGeom prst="rect">
            <a:avLst/>
          </a:prstGeom>
          <a:noFill/>
          <a:ln w="1260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CustomShape 6"/>
          <p:cNvSpPr/>
          <p:nvPr/>
        </p:nvSpPr>
        <p:spPr>
          <a:xfrm>
            <a:off x="604800" y="1230480"/>
            <a:ext cx="3563280" cy="724680"/>
          </a:xfrm>
          <a:prstGeom prst="rect">
            <a:avLst/>
          </a:prstGeom>
          <a:noFill/>
          <a:ln w="12600">
            <a:solidFill>
              <a:srgbClr val="00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23" name="CustomShape 7"/>
          <p:cNvSpPr/>
          <p:nvPr/>
        </p:nvSpPr>
        <p:spPr>
          <a:xfrm>
            <a:off x="4422600" y="1192320"/>
            <a:ext cx="2525040" cy="820080"/>
          </a:xfrm>
          <a:prstGeom prst="rect">
            <a:avLst/>
          </a:prstGeom>
          <a:noFill/>
          <a:ln w="12600">
            <a:solidFill>
              <a:srgbClr val="0000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24" name="CustomShape 8"/>
          <p:cNvSpPr/>
          <p:nvPr/>
        </p:nvSpPr>
        <p:spPr>
          <a:xfrm>
            <a:off x="7139160" y="1192320"/>
            <a:ext cx="2551680" cy="82008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25" name="CustomShape 9"/>
          <p:cNvSpPr/>
          <p:nvPr/>
        </p:nvSpPr>
        <p:spPr>
          <a:xfrm>
            <a:off x="533520" y="1908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FTIR system configuration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Line 10"/>
          <p:cNvSpPr/>
          <p:nvPr/>
        </p:nvSpPr>
        <p:spPr>
          <a:xfrm>
            <a:off x="120600" y="681120"/>
            <a:ext cx="1042344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11"/>
          <p:cNvSpPr/>
          <p:nvPr/>
        </p:nvSpPr>
        <p:spPr>
          <a:xfrm>
            <a:off x="1736640" y="6256440"/>
            <a:ext cx="8759160" cy="372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2640" bIns="45000"/>
          <a:p>
            <a:pPr>
              <a:lnSpc>
                <a:spcPct val="93000"/>
              </a:lnSpc>
            </a:pP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1000                                      3000                                       5000              cm</a:t>
            </a:r>
            <a:r>
              <a:rPr b="1" lang="en-US" sz="2000" spc="-1" strike="noStrike" baseline="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-1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CustomShape 12"/>
          <p:cNvSpPr/>
          <p:nvPr/>
        </p:nvSpPr>
        <p:spPr>
          <a:xfrm>
            <a:off x="182520" y="6626160"/>
            <a:ext cx="3199680" cy="848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solidFill>
              <a:srgbClr val="0099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4440" bIns="45000"/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</a:t>
            </a:r>
            <a:r>
              <a:rPr b="1" lang="en-US" sz="2200" spc="-1" strike="noStrike" baseline="-33000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r>
              <a:rPr b="1" lang="en-US" sz="22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O, O</a:t>
            </a:r>
            <a:r>
              <a:rPr b="1" lang="en-US" sz="2200" spc="-1" strike="noStrike" baseline="-33000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</a:t>
            </a:r>
            <a:r>
              <a:rPr b="1" lang="en-US" sz="22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ClONO</a:t>
            </a:r>
            <a:r>
              <a:rPr b="1" lang="en-US" sz="2200" spc="-1" strike="noStrike" baseline="-33000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r>
              <a:rPr b="1" lang="en-US" sz="22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HNO</a:t>
            </a:r>
            <a:r>
              <a:rPr b="1" lang="en-US" sz="2200" spc="-1" strike="noStrike" baseline="-33000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</a:t>
            </a:r>
            <a:r>
              <a:rPr b="1" lang="en-US" sz="22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NH</a:t>
            </a:r>
            <a:r>
              <a:rPr b="1" lang="en-US" sz="2200" spc="-1" strike="noStrike" baseline="-33000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</a:t>
            </a:r>
            <a:r>
              <a:rPr b="1" lang="en-US" sz="22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freons 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CustomShape 13"/>
          <p:cNvSpPr/>
          <p:nvPr/>
        </p:nvSpPr>
        <p:spPr>
          <a:xfrm>
            <a:off x="3673440" y="6629400"/>
            <a:ext cx="3276000" cy="848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solidFill>
              <a:srgbClr val="0000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4440" bIns="45000"/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CH</a:t>
            </a:r>
            <a:r>
              <a:rPr b="1" lang="en-US" sz="2200" spc="-1" strike="noStrike" baseline="-3300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CO</a:t>
            </a:r>
            <a:r>
              <a:rPr b="1" lang="en-US" sz="2200" spc="-1" strike="noStrike" baseline="-3300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N</a:t>
            </a:r>
            <a:r>
              <a:rPr b="1" lang="en-US" sz="2200" spc="-1" strike="noStrike" baseline="-3300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O, CO, HCl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</a:t>
            </a:r>
            <a:r>
              <a:rPr b="1" lang="en-US" sz="2200" spc="-1" strike="noStrike" baseline="-3300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</a:t>
            </a:r>
            <a:r>
              <a:rPr b="1" lang="en-US" sz="2200" spc="-1" strike="noStrike" baseline="-3300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6</a:t>
            </a: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H</a:t>
            </a:r>
            <a:r>
              <a:rPr b="1" lang="en-US" sz="2200" spc="-1" strike="noStrike" baseline="-3300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r>
              <a:rPr b="1" lang="en-US" sz="2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CO, OCS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CustomShape 14"/>
          <p:cNvSpPr/>
          <p:nvPr/>
        </p:nvSpPr>
        <p:spPr>
          <a:xfrm>
            <a:off x="7572240" y="6675480"/>
            <a:ext cx="1845720" cy="469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64440" bIns="45000"/>
          <a:p>
            <a:pPr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HF, HCN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CustomShape 15"/>
          <p:cNvSpPr/>
          <p:nvPr/>
        </p:nvSpPr>
        <p:spPr>
          <a:xfrm>
            <a:off x="5829480" y="2166840"/>
            <a:ext cx="4813920" cy="769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66240" bIns="45000"/>
          <a:p>
            <a:pPr>
              <a:lnSpc>
                <a:spcPct val="93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Spectral resolution  0.005 cm</a:t>
            </a:r>
            <a:r>
              <a:rPr b="1" lang="en-US" sz="2400" spc="-1" strike="noStrike" baseline="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-1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520560" y="13968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Retrieval details (1)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Line 2"/>
          <p:cNvSpPr/>
          <p:nvPr/>
        </p:nvSpPr>
        <p:spPr>
          <a:xfrm>
            <a:off x="109440" y="765000"/>
            <a:ext cx="10423800" cy="180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CustomShape 3"/>
          <p:cNvSpPr/>
          <p:nvPr/>
        </p:nvSpPr>
        <p:spPr>
          <a:xfrm>
            <a:off x="822240" y="1463760"/>
            <a:ext cx="9692640" cy="3463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69840" bIns="45000"/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SFIT4     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retrieval software 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NCEP     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P &amp; T profiles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WACCM  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trace gases profiles as apriori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Prefitted H2O 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profiles as apriori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HITRAN 2008-2012, ATM by G. Toon  -  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spectroscopy linelists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(CH</a:t>
            </a:r>
            <a:r>
              <a:rPr b="1" lang="en-US" sz="2800" spc="-1" strike="noStrike" baseline="-3300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– HITRAN 2001) 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" name="Table 1"/>
          <p:cNvGraphicFramePr/>
          <p:nvPr/>
        </p:nvGraphicFramePr>
        <p:xfrm>
          <a:off x="92160" y="1147680"/>
          <a:ext cx="10516320" cy="6243480"/>
        </p:xfrm>
        <a:graphic>
          <a:graphicData uri="http://schemas.openxmlformats.org/drawingml/2006/table">
            <a:tbl>
              <a:tblPr/>
              <a:tblGrid>
                <a:gridCol w="1233360"/>
                <a:gridCol w="2961000"/>
                <a:gridCol w="2305440"/>
                <a:gridCol w="1131840"/>
                <a:gridCol w="2885040"/>
              </a:tblGrid>
              <a:tr h="112464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Gas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Spectral mws, cm</a:t>
                      </a:r>
                      <a:r>
                        <a:rPr b="1" lang="en-US" sz="2400" spc="-1" strike="noStrike" baseline="33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-1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Regularization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type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DOFS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Errors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(syst., rand,. smoth)</a:t>
                      </a: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, %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85320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CH</a:t>
                      </a:r>
                      <a:r>
                        <a:rPr b="1" lang="en-US" sz="2800" spc="-1" strike="noStrike" baseline="-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 mws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2613.70 – 2921.60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OE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2.5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4,   2,  0.5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85320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OCS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5 mws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2030.75 – 2054.67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OE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2.5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3,   2,   1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5320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HCN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 mws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3268.05 – 3331.80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OE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1.4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18,  5,  7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85320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C</a:t>
                      </a:r>
                      <a:r>
                        <a:rPr b="1" lang="en-US" sz="2800" spc="-1" strike="noStrike" baseline="-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2</a:t>
                      </a:r>
                      <a:r>
                        <a:rPr b="1" lang="en-US" sz="28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H</a:t>
                      </a:r>
                      <a:r>
                        <a:rPr b="1" lang="en-US" sz="2800" spc="-1" strike="noStrike" baseline="-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6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 mws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2976.66 – 2983.50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OE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1.9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4,   4,   2 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5320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 mws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2057.70 – 2159.15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OE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2.5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2,   2,   0.1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85320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H</a:t>
                      </a:r>
                      <a:r>
                        <a:rPr b="1" lang="en-US" sz="2800" spc="-1" strike="noStrike" baseline="-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</a:t>
                      </a:r>
                      <a:r>
                        <a:rPr b="1" lang="en-US" sz="28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 mws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2763.42 – 2782.00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TP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1.2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14,   2,  6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136" name="CustomShape 2"/>
          <p:cNvSpPr/>
          <p:nvPr/>
        </p:nvSpPr>
        <p:spPr>
          <a:xfrm>
            <a:off x="520560" y="21420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Retrieval details (2)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Line 3"/>
          <p:cNvSpPr/>
          <p:nvPr/>
        </p:nvSpPr>
        <p:spPr>
          <a:xfrm>
            <a:off x="109440" y="83988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" name="Table 1"/>
          <p:cNvGraphicFramePr/>
          <p:nvPr/>
        </p:nvGraphicFramePr>
        <p:xfrm>
          <a:off x="182520" y="750960"/>
          <a:ext cx="10335600" cy="6777720"/>
        </p:xfrm>
        <a:graphic>
          <a:graphicData uri="http://schemas.openxmlformats.org/drawingml/2006/table">
            <a:tbl>
              <a:tblPr/>
              <a:tblGrid>
                <a:gridCol w="1554120"/>
                <a:gridCol w="6297120"/>
                <a:gridCol w="2484720"/>
              </a:tblGrid>
              <a:tr h="565200">
                <a:tc>
                  <a:txBody>
                    <a:bodyPr lIns="90000" rIns="90000"/>
                    <a:p>
                      <a:pPr algn="ctr"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Gas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 algn="ctr"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Main sources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pPr algn="ctr"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Atm. lifetime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114912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CH</a:t>
                      </a:r>
                      <a:r>
                        <a:rPr b="1" lang="en-US" sz="2400" spc="-1" strike="noStrike" baseline="-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gas/oil industry, waste management, domestic ruminants, rice paddies, biomass burning (BB), wetlands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 </a:t>
                      </a: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~10 years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114912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OCS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BB, industry (rayon and  aluminum productions, sulfur recovery), coal combustion, ocean, terrestrial sources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~2-7 years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5320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HCN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BB, industry, natural emissions (plants, fungi)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~2-6 months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64008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C</a:t>
                      </a:r>
                      <a:r>
                        <a:rPr b="1" lang="en-US" sz="2400" spc="-1" strike="noStrike" baseline="-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2</a:t>
                      </a:r>
                      <a:r>
                        <a:rPr b="1" lang="en-US" sz="24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H</a:t>
                      </a:r>
                      <a:r>
                        <a:rPr b="1" lang="en-US" sz="2400" spc="-1" strike="noStrike" baseline="-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6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BB, gas/oil industry, biofuel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~1.5 months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92808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BB, traffic and industry, CH</a:t>
                      </a:r>
                      <a:r>
                        <a:rPr b="1" lang="en-US" sz="2400" spc="-1" strike="noStrike" baseline="-33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</a:t>
                      </a: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and NMHCs oxidation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~1-2 months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64008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H</a:t>
                      </a:r>
                      <a:r>
                        <a:rPr b="1" lang="en-US" sz="2400" spc="-1" strike="noStrike" baseline="-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</a:t>
                      </a:r>
                      <a:r>
                        <a:rPr b="1" lang="en-US" sz="24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CO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BB, industry, CH</a:t>
                      </a:r>
                      <a:r>
                        <a:rPr b="1" lang="en-US" sz="2400" spc="-1" strike="noStrike" baseline="-3300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4</a:t>
                      </a: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and NMHCs oxidation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≤ </a:t>
                      </a: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2 days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53200"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NO</a:t>
                      </a:r>
                      <a:r>
                        <a:rPr b="1" lang="en-US" sz="2400" spc="-1" strike="noStrike" baseline="-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2</a:t>
                      </a:r>
                      <a:r>
                        <a:rPr b="1" lang="en-US" sz="2400" spc="-1" strike="noStrike" baseline="33000">
                          <a:solidFill>
                            <a:srgbClr val="0000c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 *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traffic and industry, BB, thunderstorm lightning and soil emission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pPr>
                        <a:lnSpc>
                          <a:spcPct val="81000"/>
                        </a:lnSpc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≤ </a:t>
                      </a: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1 day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sp>
        <p:nvSpPr>
          <p:cNvPr id="139" name="CustomShape 2"/>
          <p:cNvSpPr/>
          <p:nvPr/>
        </p:nvSpPr>
        <p:spPr>
          <a:xfrm>
            <a:off x="527040" y="2844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Gases: sources, lifetimes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Line 3"/>
          <p:cNvSpPr/>
          <p:nvPr/>
        </p:nvSpPr>
        <p:spPr>
          <a:xfrm>
            <a:off x="115920" y="689040"/>
            <a:ext cx="1042344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520560" y="10152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Data involved into analysis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Line 2"/>
          <p:cNvSpPr/>
          <p:nvPr/>
        </p:nvSpPr>
        <p:spPr>
          <a:xfrm>
            <a:off x="109440" y="76356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43" name="CustomShape 3"/>
          <p:cNvSpPr/>
          <p:nvPr/>
        </p:nvSpPr>
        <p:spPr>
          <a:xfrm>
            <a:off x="182520" y="1085400"/>
            <a:ext cx="10332360" cy="6074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66240" bIns="45000"/>
          <a:p>
            <a:pPr>
              <a:lnSpc>
                <a:spcPct val="93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For  the 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identification of unpolluted and contaminated air masses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and  types of  contamination (anthropogenic  or/and  wildfires) the following datasets and info were used: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3000"/>
              </a:lnSpc>
            </a:pPr>
            <a:r>
              <a:rPr b="1" lang="en-US" sz="1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DOAS tropospheric  column (TrC)  of NO</a:t>
            </a:r>
            <a:r>
              <a:rPr b="1" lang="en-US" sz="22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(St.Petersburg site);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AERONET aerosol optical  thickness (St.Petersburg and nearest sites);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satellite  maps   on   the  location   and   intensity   of wildfires 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1" lang="en-US" sz="22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</a:t>
            </a:r>
            <a:r>
              <a:rPr b="1" lang="en-US" sz="2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1"/>
              </a:rPr>
              <a:t>http://fires.ru/</a:t>
            </a:r>
            <a:r>
              <a:rPr b="1" lang="en-US" sz="22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)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OMI and  OMPS  satellite  maps  on UV  aerosol  index</a:t>
            </a:r>
            <a:r>
              <a:rPr b="1" lang="en-US" sz="22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1" lang="en-US" sz="22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</a:t>
            </a:r>
            <a:r>
              <a:rPr b="1" lang="en-US" sz="2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http://omivfd.fmi.fi/ij2j3f0/search.html</a:t>
            </a:r>
            <a:r>
              <a:rPr b="1" lang="en-US" sz="22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)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MODIS data on AOD </a:t>
            </a:r>
            <a:r>
              <a:rPr b="1" lang="en-US" sz="22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</a:t>
            </a:r>
            <a:r>
              <a:rPr b="1" lang="en-US" sz="2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3"/>
              </a:rPr>
              <a:t>https://giovanni.gsfc.nasa.gov/giovanni/</a:t>
            </a:r>
            <a:r>
              <a:rPr b="1" lang="en-US" sz="22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)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HYSPLIT  (trajectory  and  dispersion)  model  simulations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1800" indent="438120">
              <a:lnSpc>
                <a:spcPct val="93000"/>
              </a:lnSpc>
            </a:pPr>
            <a:r>
              <a:rPr b="1" lang="en-US" sz="22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</a:t>
            </a:r>
            <a:r>
              <a:rPr b="1" lang="en-US" sz="2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4"/>
              </a:rPr>
              <a:t>http://ready.arl.noaa.gov/HYSPLIT.php</a:t>
            </a:r>
            <a:r>
              <a:rPr b="1" lang="en-US" sz="22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)</a:t>
            </a:r>
            <a:r>
              <a:rPr b="1"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.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520920" y="178920"/>
            <a:ext cx="9143280" cy="58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Detection of air pollution events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Line 2"/>
          <p:cNvSpPr/>
          <p:nvPr/>
        </p:nvSpPr>
        <p:spPr>
          <a:xfrm>
            <a:off x="109800" y="840960"/>
            <a:ext cx="10423800" cy="1440"/>
          </a:xfrm>
          <a:prstGeom prst="line">
            <a:avLst/>
          </a:prstGeom>
          <a:ln cap="rnd" w="19080">
            <a:solidFill>
              <a:srgbClr val="0000ff"/>
            </a:solidFill>
            <a:custDash>
              <a:ds d="100000" sp="100000"/>
            </a:custDash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CustomShape 3"/>
          <p:cNvSpPr/>
          <p:nvPr/>
        </p:nvSpPr>
        <p:spPr>
          <a:xfrm>
            <a:off x="2834640" y="989280"/>
            <a:ext cx="4845600" cy="534240"/>
          </a:xfrm>
          <a:prstGeom prst="rect">
            <a:avLst/>
          </a:prstGeom>
          <a:noFill/>
          <a:ln w="1836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/>
          <a:p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FTIR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time series for 2013-2016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7" name="CustomShape 4"/>
          <p:cNvSpPr/>
          <p:nvPr/>
        </p:nvSpPr>
        <p:spPr>
          <a:xfrm>
            <a:off x="182880" y="1724040"/>
            <a:ext cx="4662720" cy="813240"/>
          </a:xfrm>
          <a:prstGeom prst="rect">
            <a:avLst/>
          </a:prstGeom>
          <a:noFill/>
          <a:ln w="1836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/>
          <a:p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Cold season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– no wildfires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(~20 October – 10 April)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CustomShape 5"/>
          <p:cNvSpPr/>
          <p:nvPr/>
        </p:nvSpPr>
        <p:spPr>
          <a:xfrm>
            <a:off x="274320" y="2872800"/>
            <a:ext cx="4845600" cy="704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Anthro pollution events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9" name="CustomShape 6"/>
          <p:cNvSpPr/>
          <p:nvPr/>
        </p:nvSpPr>
        <p:spPr>
          <a:xfrm>
            <a:off x="5572080" y="2873160"/>
            <a:ext cx="4743360" cy="704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Wildfire (WF) pollution events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CustomShape 7"/>
          <p:cNvSpPr/>
          <p:nvPr/>
        </p:nvSpPr>
        <p:spPr>
          <a:xfrm>
            <a:off x="5469840" y="1724400"/>
            <a:ext cx="4937040" cy="813240"/>
          </a:xfrm>
          <a:prstGeom prst="rect">
            <a:avLst/>
          </a:prstGeom>
          <a:noFill/>
          <a:ln w="1836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/>
          <a:p>
            <a:r>
              <a:rPr b="1" lang="en-US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Warm season 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(~ 10 April –20 October)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CustomShape 8"/>
          <p:cNvSpPr/>
          <p:nvPr/>
        </p:nvSpPr>
        <p:spPr>
          <a:xfrm>
            <a:off x="277200" y="3380400"/>
            <a:ext cx="4476960" cy="325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Main criteria: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NO2 TrC 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Noto Sans"/>
                <a:ea typeface="Noto Sans"/>
              </a:rPr>
              <a:t>≥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 5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Noto Sans"/>
                <a:ea typeface="Noto Sans"/>
              </a:rPr>
              <a:t>·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10</a:t>
            </a:r>
            <a:r>
              <a:rPr b="1" lang="en-US" sz="2400" spc="-1" strike="noStrike" baseline="101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15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 mol</a:t>
            </a:r>
            <a:r>
              <a:rPr b="1" lang="en-US" sz="2400" spc="-1" strike="noStrike" baseline="101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-2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- HYSPLIT: air passed  through the terrritory of St.Petersburg agglomeration;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- local meteorology: eastern winds or calm.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9"/>
          <p:cNvSpPr/>
          <p:nvPr/>
        </p:nvSpPr>
        <p:spPr>
          <a:xfrm>
            <a:off x="5561280" y="3308760"/>
            <a:ext cx="5022000" cy="4777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en-US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Main criteria: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HCN TC daily variations &gt; 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Noto Sans"/>
                <a:ea typeface="Noto Sans"/>
              </a:rPr>
              <a:t>σ;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- AERONET: significant increase of AOT for fine particles;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- HYSPLIT: air passed over WFs;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- WF plumes detected by satellites (UV AI and AOD);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Noto Sans"/>
              </a:rPr>
              <a:t>- anthro+WF (“mixed”) cases were filtered out.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3" name="CustomShape 10"/>
          <p:cNvSpPr/>
          <p:nvPr/>
        </p:nvSpPr>
        <p:spPr>
          <a:xfrm>
            <a:off x="182880" y="2872800"/>
            <a:ext cx="4662720" cy="4624560"/>
          </a:xfrm>
          <a:prstGeom prst="rect">
            <a:avLst/>
          </a:prstGeom>
          <a:noFill/>
          <a:ln w="18360">
            <a:solidFill>
              <a:srgbClr val="0000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4" name="CustomShape 11"/>
          <p:cNvSpPr/>
          <p:nvPr/>
        </p:nvSpPr>
        <p:spPr>
          <a:xfrm>
            <a:off x="5469840" y="2872800"/>
            <a:ext cx="5085360" cy="4624560"/>
          </a:xfrm>
          <a:prstGeom prst="rect">
            <a:avLst/>
          </a:prstGeom>
          <a:noFill/>
          <a:ln w="183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5" name="CustomShape 12"/>
          <p:cNvSpPr/>
          <p:nvPr/>
        </p:nvSpPr>
        <p:spPr>
          <a:xfrm flipH="1">
            <a:off x="2513880" y="1256760"/>
            <a:ext cx="319680" cy="466920"/>
          </a:xfrm>
          <a:prstGeom prst="bentConnector3">
            <a:avLst>
              <a:gd name="adj1" fmla="val 50000"/>
            </a:avLst>
          </a:prstGeom>
          <a:noFill/>
          <a:ln w="183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6" name="CustomShape 13"/>
          <p:cNvSpPr/>
          <p:nvPr/>
        </p:nvSpPr>
        <p:spPr>
          <a:xfrm>
            <a:off x="7680960" y="1256760"/>
            <a:ext cx="257400" cy="467280"/>
          </a:xfrm>
          <a:prstGeom prst="bentConnector3">
            <a:avLst>
              <a:gd name="adj1" fmla="val 50000"/>
            </a:avLst>
          </a:prstGeom>
          <a:noFill/>
          <a:ln w="183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7" name="Line 14"/>
          <p:cNvSpPr/>
          <p:nvPr/>
        </p:nvSpPr>
        <p:spPr>
          <a:xfrm>
            <a:off x="2286000" y="2537280"/>
            <a:ext cx="360" cy="335520"/>
          </a:xfrm>
          <a:prstGeom prst="line">
            <a:avLst/>
          </a:prstGeom>
          <a:ln w="183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8" name="Line 15"/>
          <p:cNvSpPr/>
          <p:nvPr/>
        </p:nvSpPr>
        <p:spPr>
          <a:xfrm>
            <a:off x="7542000" y="2532600"/>
            <a:ext cx="360" cy="335520"/>
          </a:xfrm>
          <a:prstGeom prst="line">
            <a:avLst/>
          </a:prstGeom>
          <a:ln w="183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26212</TotalTime>
  <Application>LibreOffice/5.1.6.2$Linux_X86_64 LibreOffice_project/10m0$Build-2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2017-06-22T19:51:12Z</dcterms:created>
  <dc:creator/>
  <dc:description/>
  <dc:language>en-US</dc:language>
  <cp:lastModifiedBy/>
  <dcterms:modified xsi:type="dcterms:W3CDTF">2018-06-14T16:23:19Z</dcterms:modified>
  <cp:revision>508</cp:revision>
  <dc:subject/>
  <dc:title/>
</cp:coreProperties>
</file>