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0"/>
  </p:notesMasterIdLst>
  <p:handoutMasterIdLst>
    <p:handoutMasterId r:id="rId21"/>
  </p:handoutMasterIdLst>
  <p:sldIdLst>
    <p:sldId id="382" r:id="rId2"/>
    <p:sldId id="385" r:id="rId3"/>
    <p:sldId id="386" r:id="rId4"/>
    <p:sldId id="404" r:id="rId5"/>
    <p:sldId id="392" r:id="rId6"/>
    <p:sldId id="394" r:id="rId7"/>
    <p:sldId id="395" r:id="rId8"/>
    <p:sldId id="400" r:id="rId9"/>
    <p:sldId id="399" r:id="rId10"/>
    <p:sldId id="398" r:id="rId11"/>
    <p:sldId id="401" r:id="rId12"/>
    <p:sldId id="396" r:id="rId13"/>
    <p:sldId id="407" r:id="rId14"/>
    <p:sldId id="405" r:id="rId15"/>
    <p:sldId id="402" r:id="rId16"/>
    <p:sldId id="406" r:id="rId17"/>
    <p:sldId id="387" r:id="rId18"/>
    <p:sldId id="397" r:id="rId19"/>
  </p:sldIdLst>
  <p:sldSz cx="12192000" cy="6858000"/>
  <p:notesSz cx="6858000" cy="92964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defTabSz="457200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defTabSz="457200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defTabSz="457200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defTabSz="457200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nricoDammers" initials="E" lastIdx="4" clrIdx="0">
    <p:extLst>
      <p:ext uri="{19B8F6BF-5375-455C-9EA6-DF929625EA0E}">
        <p15:presenceInfo xmlns:p15="http://schemas.microsoft.com/office/powerpoint/2012/main" userId="EnricoDammer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6699"/>
    <a:srgbClr val="FF66FF"/>
    <a:srgbClr val="00FF00"/>
    <a:srgbClr val="0000FF"/>
    <a:srgbClr val="EAE1EB"/>
    <a:srgbClr val="DDEAEF"/>
    <a:srgbClr val="CCECFF"/>
    <a:srgbClr val="E5E7E7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16" autoAdjust="0"/>
    <p:restoredTop sz="81473" autoAdjust="0"/>
  </p:normalViewPr>
  <p:slideViewPr>
    <p:cSldViewPr>
      <p:cViewPr varScale="1">
        <p:scale>
          <a:sx n="87" d="100"/>
          <a:sy n="87" d="100"/>
        </p:scale>
        <p:origin x="114" y="258"/>
      </p:cViewPr>
      <p:guideLst>
        <p:guide orient="horz" pos="2160"/>
        <p:guide pos="3840"/>
      </p:guideLst>
    </p:cSldViewPr>
  </p:slideViewPr>
  <p:outlineViewPr>
    <p:cViewPr varScale="1">
      <p:scale>
        <a:sx n="170" d="200"/>
        <a:sy n="170" d="200"/>
      </p:scale>
      <p:origin x="0" y="-137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186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6-11T10:53:08.771" idx="4">
    <p:pos x="4516" y="2522"/>
    <p:text>Add names Japanese sites etc</p:text>
    <p:extLst mod="1">
      <p:ext uri="{C676402C-5697-4E1C-873F-D02D1690AC5C}">
        <p15:threadingInfo xmlns:p15="http://schemas.microsoft.com/office/powerpoint/2012/main" timeZoneBias="24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ct val="100000"/>
              <a:buFont typeface="Arial" charset="0"/>
              <a:buNone/>
              <a:defRPr sz="1200" b="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08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Arial" charset="0"/>
              <a:buNone/>
              <a:defRPr sz="1200" b="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08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ct val="100000"/>
              <a:buFont typeface="Arial" charset="0"/>
              <a:buNone/>
              <a:defRPr sz="1200" b="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08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Arial" charset="0"/>
              <a:buNone/>
              <a:defRPr sz="1200" b="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52BCBED8-3334-44EC-9F27-F281AEE3E68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6634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2964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90443" tIns="45222" rIns="90443" bIns="45222" anchor="ctr"/>
          <a:lstStyle/>
          <a:p>
            <a:pPr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en-US" b="0">
              <a:ea typeface="+mn-ea"/>
              <a:cs typeface="+mn-cs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70213" cy="46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853" tIns="47243" rIns="90853" bIns="47243" numCol="1" anchor="t" anchorCtr="0" compatLnSpc="1">
            <a:prstTxWarp prst="textNoShape">
              <a:avLst/>
            </a:prstTxWarp>
          </a:bodyPr>
          <a:lstStyle>
            <a:lvl1pPr defTabSz="461638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0142" algn="l"/>
                <a:tab pos="1461853" algn="l"/>
                <a:tab pos="2191994" algn="l"/>
                <a:tab pos="2923705" algn="l"/>
              </a:tabLst>
              <a:defRPr sz="1200" b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6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853" tIns="47243" rIns="90853" bIns="47243" numCol="1" anchor="t" anchorCtr="0" compatLnSpc="1">
            <a:prstTxWarp prst="textNoShape">
              <a:avLst/>
            </a:prstTxWarp>
          </a:bodyPr>
          <a:lstStyle>
            <a:lvl1pPr algn="r" defTabSz="461638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0142" algn="l"/>
                <a:tab pos="1461853" algn="l"/>
                <a:tab pos="2191994" algn="l"/>
                <a:tab pos="2923705" algn="l"/>
              </a:tabLst>
              <a:defRPr sz="1200" b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31788" y="696913"/>
            <a:ext cx="6192837" cy="34845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414838"/>
            <a:ext cx="5484813" cy="4183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853" tIns="47243" rIns="90853" bIns="47243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8829675"/>
            <a:ext cx="2970213" cy="46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853" tIns="47243" rIns="90853" bIns="47243" numCol="1" anchor="b" anchorCtr="0" compatLnSpc="1">
            <a:prstTxWarp prst="textNoShape">
              <a:avLst/>
            </a:prstTxWarp>
          </a:bodyPr>
          <a:lstStyle>
            <a:lvl1pPr defTabSz="461638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0142" algn="l"/>
                <a:tab pos="1461853" algn="l"/>
                <a:tab pos="2191994" algn="l"/>
                <a:tab pos="2923705" algn="l"/>
              </a:tabLst>
              <a:defRPr sz="1200" b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829675"/>
            <a:ext cx="2970212" cy="46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853" tIns="47243" rIns="90853" bIns="47243" numCol="1" anchor="b" anchorCtr="0" compatLnSpc="1">
            <a:prstTxWarp prst="textNoShape">
              <a:avLst/>
            </a:prstTxWarp>
          </a:bodyPr>
          <a:lstStyle>
            <a:lvl1pPr algn="r" defTabSz="461638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0142" algn="l"/>
                <a:tab pos="1461853" algn="l"/>
                <a:tab pos="2191994" algn="l"/>
                <a:tab pos="2923705" algn="l"/>
              </a:tabLst>
              <a:defRPr sz="1200" b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0BAEE1A-FF9D-4306-8A5B-753A3D845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4340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B0BAEE1A-FF9D-4306-8A5B-753A3D845CC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21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1788" y="696913"/>
            <a:ext cx="6192837" cy="3484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B0BAEE1A-FF9D-4306-8A5B-753A3D845CC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050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3" y="1412878"/>
            <a:ext cx="2741084" cy="47164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12878"/>
            <a:ext cx="8026400" cy="47164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4235" y="1412875"/>
            <a:ext cx="8445500" cy="14684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4235" y="1412875"/>
            <a:ext cx="8445500" cy="14684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3" y="1604965"/>
            <a:ext cx="5382684" cy="4524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484" y="1604965"/>
            <a:ext cx="5384800" cy="4524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4235" y="1412875"/>
            <a:ext cx="8445500" cy="14684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3" y="1604965"/>
            <a:ext cx="10970684" cy="4524375"/>
          </a:xfrm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3" y="1604965"/>
            <a:ext cx="5382684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484" y="1604965"/>
            <a:ext cx="53848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544235" y="1412875"/>
            <a:ext cx="8445500" cy="1468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texte-titre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3" y="1604965"/>
            <a:ext cx="10970684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plan de texte</a:t>
            </a:r>
          </a:p>
          <a:p>
            <a:pPr lvl="1"/>
            <a:r>
              <a:rPr lang="en-GB" smtClean="0"/>
              <a:t>Second niveau de plan</a:t>
            </a:r>
          </a:p>
          <a:p>
            <a:pPr lvl="2"/>
            <a:r>
              <a:rPr lang="en-GB" smtClean="0"/>
              <a:t>Troisième niveau de plan</a:t>
            </a:r>
          </a:p>
          <a:p>
            <a:pPr lvl="3"/>
            <a:r>
              <a:rPr lang="en-GB" smtClean="0"/>
              <a:t>Quatrième niveau de plan</a:t>
            </a:r>
          </a:p>
          <a:p>
            <a:pPr lvl="4"/>
            <a:r>
              <a:rPr lang="en-GB" smtClean="0"/>
              <a:t>Cinquième niveau de plan</a:t>
            </a:r>
          </a:p>
          <a:p>
            <a:pPr lvl="4"/>
            <a:r>
              <a:rPr lang="en-GB" smtClean="0"/>
              <a:t>Sixième niveau de plan</a:t>
            </a:r>
          </a:p>
          <a:p>
            <a:pPr lvl="4"/>
            <a:r>
              <a:rPr lang="en-GB" smtClean="0"/>
              <a:t>Septième niveau de plan</a:t>
            </a:r>
          </a:p>
          <a:p>
            <a:pPr lvl="4"/>
            <a:r>
              <a:rPr lang="en-GB" smtClean="0"/>
              <a:t>Huitième niveau de plan</a:t>
            </a:r>
          </a:p>
          <a:p>
            <a:pPr lvl="4"/>
            <a:r>
              <a:rPr lang="en-GB" smtClean="0"/>
              <a:t>Neuvième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  <p:sldLayoutId id="2147483651" r:id="rId13"/>
    <p:sldLayoutId id="2147483650" r:id="rId14"/>
  </p:sldLayoutIdLst>
  <p:txStyles>
    <p:titleStyle>
      <a:lvl1pPr algn="l" defTabSz="457189" rtl="0" eaLnBrk="0" fontAlgn="base" hangingPunct="0">
        <a:spcBef>
          <a:spcPct val="0"/>
        </a:spcBef>
        <a:spcAft>
          <a:spcPct val="0"/>
        </a:spcAft>
        <a:buClr>
          <a:srgbClr val="3A601B"/>
        </a:buClr>
        <a:buSzPct val="100000"/>
        <a:buFont typeface="Arial" charset="0"/>
        <a:defRPr sz="3600" b="1">
          <a:solidFill>
            <a:srgbClr val="3A601B"/>
          </a:solidFill>
          <a:latin typeface="+mj-lt"/>
          <a:ea typeface="+mj-ea"/>
          <a:cs typeface="+mj-cs"/>
        </a:defRPr>
      </a:lvl1pPr>
      <a:lvl2pPr algn="l" defTabSz="457189" rtl="0" eaLnBrk="0" fontAlgn="base" hangingPunct="0">
        <a:spcBef>
          <a:spcPct val="0"/>
        </a:spcBef>
        <a:spcAft>
          <a:spcPct val="0"/>
        </a:spcAft>
        <a:buClr>
          <a:srgbClr val="3A601B"/>
        </a:buClr>
        <a:buSzPct val="100000"/>
        <a:buFont typeface="Arial" charset="0"/>
        <a:defRPr sz="3600" b="1">
          <a:solidFill>
            <a:srgbClr val="3A601B"/>
          </a:solidFill>
          <a:latin typeface="Arial" charset="0"/>
          <a:ea typeface="Arial Unicode MS" pitchFamily="34" charset="-128"/>
          <a:cs typeface="Arial Unicode MS" pitchFamily="34" charset="-128"/>
        </a:defRPr>
      </a:lvl2pPr>
      <a:lvl3pPr algn="l" defTabSz="457189" rtl="0" eaLnBrk="0" fontAlgn="base" hangingPunct="0">
        <a:spcBef>
          <a:spcPct val="0"/>
        </a:spcBef>
        <a:spcAft>
          <a:spcPct val="0"/>
        </a:spcAft>
        <a:buClr>
          <a:srgbClr val="3A601B"/>
        </a:buClr>
        <a:buSzPct val="100000"/>
        <a:buFont typeface="Arial" charset="0"/>
        <a:defRPr sz="3600" b="1">
          <a:solidFill>
            <a:srgbClr val="3A601B"/>
          </a:solidFill>
          <a:latin typeface="Arial" charset="0"/>
          <a:ea typeface="Arial Unicode MS" pitchFamily="34" charset="-128"/>
          <a:cs typeface="Arial Unicode MS" pitchFamily="34" charset="-128"/>
        </a:defRPr>
      </a:lvl3pPr>
      <a:lvl4pPr algn="l" defTabSz="457189" rtl="0" eaLnBrk="0" fontAlgn="base" hangingPunct="0">
        <a:spcBef>
          <a:spcPct val="0"/>
        </a:spcBef>
        <a:spcAft>
          <a:spcPct val="0"/>
        </a:spcAft>
        <a:buClr>
          <a:srgbClr val="3A601B"/>
        </a:buClr>
        <a:buSzPct val="100000"/>
        <a:buFont typeface="Arial" charset="0"/>
        <a:defRPr sz="3600" b="1">
          <a:solidFill>
            <a:srgbClr val="3A601B"/>
          </a:solidFill>
          <a:latin typeface="Arial" charset="0"/>
          <a:ea typeface="Arial Unicode MS" pitchFamily="34" charset="-128"/>
          <a:cs typeface="Arial Unicode MS" pitchFamily="34" charset="-128"/>
        </a:defRPr>
      </a:lvl4pPr>
      <a:lvl5pPr algn="l" defTabSz="457189" rtl="0" eaLnBrk="0" fontAlgn="base" hangingPunct="0">
        <a:spcBef>
          <a:spcPct val="0"/>
        </a:spcBef>
        <a:spcAft>
          <a:spcPct val="0"/>
        </a:spcAft>
        <a:buClr>
          <a:srgbClr val="3A601B"/>
        </a:buClr>
        <a:buSzPct val="100000"/>
        <a:buFont typeface="Arial" charset="0"/>
        <a:defRPr sz="3600" b="1">
          <a:solidFill>
            <a:srgbClr val="3A601B"/>
          </a:solidFill>
          <a:latin typeface="Arial" charset="0"/>
          <a:ea typeface="Arial Unicode MS" pitchFamily="34" charset="-128"/>
          <a:cs typeface="Arial Unicode MS" pitchFamily="34" charset="-128"/>
        </a:defRPr>
      </a:lvl5pPr>
      <a:lvl6pPr marL="457189" algn="l" defTabSz="457189" rtl="0" fontAlgn="base">
        <a:spcBef>
          <a:spcPct val="0"/>
        </a:spcBef>
        <a:spcAft>
          <a:spcPct val="0"/>
        </a:spcAft>
        <a:buClr>
          <a:srgbClr val="3A601B"/>
        </a:buClr>
        <a:buSzPct val="100000"/>
        <a:buFont typeface="Arial" charset="0"/>
        <a:defRPr sz="3600" b="1">
          <a:solidFill>
            <a:srgbClr val="3A601B"/>
          </a:solidFill>
          <a:latin typeface="Arial" charset="0"/>
          <a:ea typeface="Arial Unicode MS" pitchFamily="34" charset="-128"/>
          <a:cs typeface="Arial Unicode MS" pitchFamily="34" charset="-128"/>
        </a:defRPr>
      </a:lvl6pPr>
      <a:lvl7pPr marL="914377" algn="l" defTabSz="457189" rtl="0" fontAlgn="base">
        <a:spcBef>
          <a:spcPct val="0"/>
        </a:spcBef>
        <a:spcAft>
          <a:spcPct val="0"/>
        </a:spcAft>
        <a:buClr>
          <a:srgbClr val="3A601B"/>
        </a:buClr>
        <a:buSzPct val="100000"/>
        <a:buFont typeface="Arial" charset="0"/>
        <a:defRPr sz="3600" b="1">
          <a:solidFill>
            <a:srgbClr val="3A601B"/>
          </a:solidFill>
          <a:latin typeface="Arial" charset="0"/>
          <a:ea typeface="Arial Unicode MS" pitchFamily="34" charset="-128"/>
          <a:cs typeface="Arial Unicode MS" pitchFamily="34" charset="-128"/>
        </a:defRPr>
      </a:lvl7pPr>
      <a:lvl8pPr marL="1371566" algn="l" defTabSz="457189" rtl="0" fontAlgn="base">
        <a:spcBef>
          <a:spcPct val="0"/>
        </a:spcBef>
        <a:spcAft>
          <a:spcPct val="0"/>
        </a:spcAft>
        <a:buClr>
          <a:srgbClr val="3A601B"/>
        </a:buClr>
        <a:buSzPct val="100000"/>
        <a:buFont typeface="Arial" charset="0"/>
        <a:defRPr sz="3600" b="1">
          <a:solidFill>
            <a:srgbClr val="3A601B"/>
          </a:solidFill>
          <a:latin typeface="Arial" charset="0"/>
          <a:ea typeface="Arial Unicode MS" pitchFamily="34" charset="-128"/>
          <a:cs typeface="Arial Unicode MS" pitchFamily="34" charset="-128"/>
        </a:defRPr>
      </a:lvl8pPr>
      <a:lvl9pPr marL="1828754" algn="l" defTabSz="457189" rtl="0" fontAlgn="base">
        <a:spcBef>
          <a:spcPct val="0"/>
        </a:spcBef>
        <a:spcAft>
          <a:spcPct val="0"/>
        </a:spcAft>
        <a:buClr>
          <a:srgbClr val="3A601B"/>
        </a:buClr>
        <a:buSzPct val="100000"/>
        <a:buFont typeface="Arial" charset="0"/>
        <a:defRPr sz="3600" b="1">
          <a:solidFill>
            <a:srgbClr val="3A601B"/>
          </a:solidFill>
          <a:latin typeface="Arial" charset="0"/>
          <a:ea typeface="Arial Unicode MS" pitchFamily="34" charset="-128"/>
          <a:cs typeface="Arial Unicode MS" pitchFamily="34" charset="-128"/>
        </a:defRPr>
      </a:lvl9pPr>
    </p:titleStyle>
    <p:bodyStyle>
      <a:lvl1pPr marL="285744" indent="-285744" algn="l" defTabSz="457189" rtl="0" eaLnBrk="0" fontAlgn="base" hangingPunct="0">
        <a:spcBef>
          <a:spcPts val="600"/>
        </a:spcBef>
        <a:spcAft>
          <a:spcPct val="0"/>
        </a:spcAft>
        <a:buClr>
          <a:srgbClr val="FF0000"/>
        </a:buClr>
        <a:buSzPct val="120000"/>
        <a:buFont typeface="Arial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63569" indent="-285744" algn="l" defTabSz="457189" rtl="0" eaLnBrk="0" fontAlgn="base" hangingPunct="0">
        <a:spcBef>
          <a:spcPts val="500"/>
        </a:spcBef>
        <a:spcAft>
          <a:spcPct val="0"/>
        </a:spcAft>
        <a:buClr>
          <a:srgbClr val="3A601B"/>
        </a:buClr>
        <a:buSzPct val="100000"/>
        <a:buFont typeface="Arial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2pPr>
      <a:lvl3pPr marL="1138210" indent="-184146" algn="l" defTabSz="457189" rtl="0" eaLnBrk="0" fontAlgn="base" hangingPunct="0">
        <a:spcBef>
          <a:spcPts val="451"/>
        </a:spcBef>
        <a:spcAft>
          <a:spcPct val="0"/>
        </a:spcAft>
        <a:buClr>
          <a:srgbClr val="B89500"/>
        </a:buClr>
        <a:buSzPct val="100000"/>
        <a:buFont typeface="Arial" charset="0"/>
        <a:buChar char="▪"/>
        <a:defRPr>
          <a:solidFill>
            <a:srgbClr val="000000"/>
          </a:solidFill>
          <a:latin typeface="+mn-lt"/>
          <a:ea typeface="+mn-ea"/>
          <a:cs typeface="+mn-cs"/>
        </a:defRPr>
      </a:lvl3pPr>
      <a:lvl4pPr marL="1601748" indent="-228594" algn="l" defTabSz="457189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1600">
          <a:solidFill>
            <a:srgbClr val="000000"/>
          </a:solidFill>
          <a:latin typeface="+mn-lt"/>
          <a:ea typeface="+mn-ea"/>
          <a:cs typeface="+mn-cs"/>
        </a:defRPr>
      </a:lvl4pPr>
      <a:lvl5pPr marL="1998613" indent="-188909" algn="l" defTabSz="457189" rtl="0" eaLnBrk="0" fontAlgn="base" hangingPunct="0">
        <a:spcBef>
          <a:spcPts val="351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400">
          <a:solidFill>
            <a:srgbClr val="000000"/>
          </a:solidFill>
          <a:latin typeface="+mn-lt"/>
          <a:ea typeface="+mn-ea"/>
          <a:cs typeface="+mn-cs"/>
        </a:defRPr>
      </a:lvl5pPr>
      <a:lvl6pPr marL="2455801" indent="-188909" algn="l" defTabSz="457189" rtl="0" fontAlgn="base">
        <a:spcBef>
          <a:spcPts val="351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400">
          <a:solidFill>
            <a:srgbClr val="000000"/>
          </a:solidFill>
          <a:latin typeface="+mn-lt"/>
          <a:ea typeface="+mn-ea"/>
          <a:cs typeface="+mn-cs"/>
        </a:defRPr>
      </a:lvl6pPr>
      <a:lvl7pPr marL="2912990" indent="-188909" algn="l" defTabSz="457189" rtl="0" fontAlgn="base">
        <a:spcBef>
          <a:spcPts val="351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400">
          <a:solidFill>
            <a:srgbClr val="000000"/>
          </a:solidFill>
          <a:latin typeface="+mn-lt"/>
          <a:ea typeface="+mn-ea"/>
          <a:cs typeface="+mn-cs"/>
        </a:defRPr>
      </a:lvl7pPr>
      <a:lvl8pPr marL="3370178" indent="-188909" algn="l" defTabSz="457189" rtl="0" fontAlgn="base">
        <a:spcBef>
          <a:spcPts val="351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400">
          <a:solidFill>
            <a:srgbClr val="000000"/>
          </a:solidFill>
          <a:latin typeface="+mn-lt"/>
          <a:ea typeface="+mn-ea"/>
          <a:cs typeface="+mn-cs"/>
        </a:defRPr>
      </a:lvl8pPr>
      <a:lvl9pPr marL="3827367" indent="-188909" algn="l" defTabSz="457189" rtl="0" fontAlgn="base">
        <a:spcBef>
          <a:spcPts val="351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4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hyperlink" Target="mailto:enrico.dammers@canada.c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77" y="2078516"/>
            <a:ext cx="4550884" cy="4550884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52700" y="762000"/>
            <a:ext cx="7772400" cy="190500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sz="3200" dirty="0"/>
              <a:t>Validation of the CrIS-NH3 Retrieval with ground-based FTIR</a:t>
            </a:r>
          </a:p>
        </p:txBody>
      </p:sp>
      <p:sp>
        <p:nvSpPr>
          <p:cNvPr id="5123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286000"/>
            <a:ext cx="7391400" cy="2895600"/>
          </a:xfrm>
        </p:spPr>
        <p:txBody>
          <a:bodyPr/>
          <a:lstStyle/>
          <a:p>
            <a:r>
              <a:rPr lang="en-CA" dirty="0" smtClean="0"/>
              <a:t>Enrico Dammers, Mark Shephard, </a:t>
            </a:r>
            <a:r>
              <a:rPr lang="en-CA" dirty="0" err="1" smtClean="0"/>
              <a:t>Shailesh</a:t>
            </a:r>
            <a:r>
              <a:rPr lang="en-CA" dirty="0" smtClean="0"/>
              <a:t> </a:t>
            </a:r>
            <a:r>
              <a:rPr lang="en-CA" dirty="0" err="1" smtClean="0"/>
              <a:t>Kharol</a:t>
            </a:r>
            <a:r>
              <a:rPr lang="en-CA" dirty="0" smtClean="0"/>
              <a:t>, Chris </a:t>
            </a:r>
            <a:r>
              <a:rPr lang="en-CA" dirty="0" err="1" smtClean="0"/>
              <a:t>McLinden</a:t>
            </a:r>
            <a:endParaRPr lang="en-CA" dirty="0" smtClean="0"/>
          </a:p>
          <a:p>
            <a:endParaRPr lang="en-CA" dirty="0" smtClean="0"/>
          </a:p>
        </p:txBody>
      </p:sp>
      <p:sp>
        <p:nvSpPr>
          <p:cNvPr id="3" name="Rectangle 2"/>
          <p:cNvSpPr/>
          <p:nvPr/>
        </p:nvSpPr>
        <p:spPr>
          <a:xfrm>
            <a:off x="1066803" y="5897548"/>
            <a:ext cx="3655168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en-US" dirty="0"/>
              <a:t>enrico.dammers@canada.ca</a:t>
            </a:r>
            <a:endParaRPr lang="nl-NL" dirty="0"/>
          </a:p>
        </p:txBody>
      </p:sp>
      <p:pic>
        <p:nvPicPr>
          <p:cNvPr id="7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773763"/>
            <a:ext cx="3786335" cy="283447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ctr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5-Point Star 3"/>
          <p:cNvSpPr/>
          <p:nvPr/>
        </p:nvSpPr>
        <p:spPr bwMode="auto">
          <a:xfrm>
            <a:off x="3062919" y="4091774"/>
            <a:ext cx="228600" cy="190500"/>
          </a:xfrm>
          <a:prstGeom prst="star5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nl-NL" sz="2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67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19205"/>
            <a:ext cx="11049000" cy="4524375"/>
          </a:xfrm>
        </p:spPr>
        <p:txBody>
          <a:bodyPr/>
          <a:lstStyle/>
          <a:p>
            <a:r>
              <a:rPr lang="en-US" dirty="0" smtClean="0"/>
              <a:t>CrIS-NH3 v1.3</a:t>
            </a:r>
          </a:p>
          <a:p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38" t="49406" r="5545" b="2886"/>
          <a:stretch/>
        </p:blipFill>
        <p:spPr>
          <a:xfrm>
            <a:off x="146268" y="2132856"/>
            <a:ext cx="3547389" cy="37345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449" r="7256" b="-1449"/>
          <a:stretch/>
        </p:blipFill>
        <p:spPr>
          <a:xfrm>
            <a:off x="3551792" y="2132856"/>
            <a:ext cx="2616216" cy="36724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8871" y="1763527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Difference CrIS-FTIR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9000" y="1769588"/>
            <a:ext cx="4493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CrIS: Measurement error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08176" y="1586122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FTIR – random</a:t>
            </a:r>
            <a:r>
              <a:rPr lang="nl-NL" dirty="0">
                <a:solidFill>
                  <a:schemeClr val="tx2"/>
                </a:solidFill>
              </a:rPr>
              <a:t> </a:t>
            </a:r>
            <a:r>
              <a:rPr lang="nl-NL" dirty="0">
                <a:solidFill>
                  <a:schemeClr val="tx2"/>
                </a:solidFill>
              </a:rPr>
              <a:t>error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3" t="6999" r="7466" b="50000"/>
          <a:stretch/>
        </p:blipFill>
        <p:spPr>
          <a:xfrm>
            <a:off x="9048328" y="2204869"/>
            <a:ext cx="3168352" cy="345883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" t="6999" r="51564" b="50000"/>
          <a:stretch/>
        </p:blipFill>
        <p:spPr>
          <a:xfrm>
            <a:off x="6023993" y="2204869"/>
            <a:ext cx="3067603" cy="34588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843591" y="1586121"/>
            <a:ext cx="2562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FTIR – systematic</a:t>
            </a:r>
          </a:p>
          <a:p>
            <a:r>
              <a:rPr lang="en-US" dirty="0">
                <a:solidFill>
                  <a:schemeClr val="tx2"/>
                </a:solidFill>
              </a:rPr>
              <a:t>error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16407" y="5875232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Dammers et al., </a:t>
            </a:r>
            <a:r>
              <a:rPr lang="en-US" dirty="0">
                <a:solidFill>
                  <a:schemeClr val="tx2"/>
                </a:solidFill>
              </a:rPr>
              <a:t>2017</a:t>
            </a:r>
            <a:endParaRPr lang="nl-NL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12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Recent developments</a:t>
            </a:r>
            <a:endParaRPr lang="nl-NL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143000" y="1219205"/>
            <a:ext cx="11049000" cy="4524375"/>
          </a:xfrm>
        </p:spPr>
        <p:txBody>
          <a:bodyPr/>
          <a:lstStyle/>
          <a:p>
            <a:r>
              <a:rPr lang="en-US" dirty="0" smtClean="0"/>
              <a:t>CrIS-NH3 v1.4 (beta)</a:t>
            </a:r>
          </a:p>
          <a:p>
            <a:pPr lvl="1"/>
            <a:r>
              <a:rPr lang="en-US" dirty="0" smtClean="0"/>
              <a:t>Improved a-priori</a:t>
            </a:r>
          </a:p>
          <a:p>
            <a:pPr lvl="1"/>
            <a:r>
              <a:rPr lang="en-US" dirty="0" smtClean="0"/>
              <a:t>Updated </a:t>
            </a:r>
            <a:r>
              <a:rPr lang="en-US" dirty="0" smtClean="0"/>
              <a:t>“improved” </a:t>
            </a:r>
            <a:r>
              <a:rPr lang="en-US" dirty="0" smtClean="0"/>
              <a:t>meteorology</a:t>
            </a:r>
            <a:endParaRPr lang="en-US" dirty="0" smtClean="0"/>
          </a:p>
          <a:p>
            <a:pPr lvl="1"/>
            <a:r>
              <a:rPr lang="en-US" dirty="0" smtClean="0"/>
              <a:t>Streamlined </a:t>
            </a:r>
            <a:r>
              <a:rPr lang="en-US" dirty="0" smtClean="0"/>
              <a:t>retrieval</a:t>
            </a:r>
            <a:endParaRPr lang="en-US" dirty="0" smtClean="0"/>
          </a:p>
          <a:p>
            <a:pPr lvl="1"/>
            <a:r>
              <a:rPr lang="en-US" dirty="0" smtClean="0"/>
              <a:t>“Bug fixes”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1401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19205"/>
            <a:ext cx="11049000" cy="4524375"/>
          </a:xfrm>
        </p:spPr>
        <p:txBody>
          <a:bodyPr/>
          <a:lstStyle/>
          <a:p>
            <a:r>
              <a:rPr lang="en-US" dirty="0" smtClean="0"/>
              <a:t>CrIS-NH3 v1.4 beta</a:t>
            </a:r>
          </a:p>
          <a:p>
            <a:endParaRPr lang="en-US" dirty="0" smtClean="0"/>
          </a:p>
        </p:txBody>
      </p:sp>
      <p:pic>
        <p:nvPicPr>
          <p:cNvPr id="5" name="Picture 4" descr="C:\Work\FTIR\Figures\ftir_v1_4_beta_FTIR_vs_CrIS_adjusted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" t="7461" r="6451" b="3831"/>
          <a:stretch/>
        </p:blipFill>
        <p:spPr bwMode="auto">
          <a:xfrm>
            <a:off x="381000" y="1600200"/>
            <a:ext cx="42672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9086" y="798288"/>
            <a:ext cx="7456714" cy="49711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Oval 6"/>
          <p:cNvSpPr/>
          <p:nvPr/>
        </p:nvSpPr>
        <p:spPr bwMode="auto">
          <a:xfrm>
            <a:off x="7356634" y="4065360"/>
            <a:ext cx="573593" cy="1423518"/>
          </a:xfrm>
          <a:prstGeom prst="ellipse">
            <a:avLst/>
          </a:prstGeom>
          <a:solidFill>
            <a:srgbClr val="FF0000">
              <a:alpha val="17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189">
              <a:buClr>
                <a:srgbClr val="000000"/>
              </a:buClr>
              <a:buSzPct val="100000"/>
            </a:pPr>
            <a:endParaRPr lang="nl-NL" b="0"/>
          </a:p>
        </p:txBody>
      </p:sp>
      <p:sp>
        <p:nvSpPr>
          <p:cNvPr id="8" name="Oval 7"/>
          <p:cNvSpPr/>
          <p:nvPr/>
        </p:nvSpPr>
        <p:spPr bwMode="auto">
          <a:xfrm>
            <a:off x="9906000" y="4240791"/>
            <a:ext cx="573593" cy="1423518"/>
          </a:xfrm>
          <a:prstGeom prst="ellipse">
            <a:avLst/>
          </a:prstGeom>
          <a:solidFill>
            <a:srgbClr val="FF0000">
              <a:alpha val="17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189">
              <a:buClr>
                <a:srgbClr val="000000"/>
              </a:buClr>
              <a:buSzPct val="100000"/>
            </a:pPr>
            <a:endParaRPr lang="nl-NL" b="0"/>
          </a:p>
        </p:txBody>
      </p:sp>
      <p:sp>
        <p:nvSpPr>
          <p:cNvPr id="9" name="Oval 8"/>
          <p:cNvSpPr/>
          <p:nvPr/>
        </p:nvSpPr>
        <p:spPr bwMode="auto">
          <a:xfrm>
            <a:off x="4948426" y="4572000"/>
            <a:ext cx="1246769" cy="533819"/>
          </a:xfrm>
          <a:prstGeom prst="ellipse">
            <a:avLst/>
          </a:prstGeom>
          <a:solidFill>
            <a:srgbClr val="FF0000">
              <a:alpha val="17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189">
              <a:buClr>
                <a:srgbClr val="000000"/>
              </a:buClr>
              <a:buSzPct val="100000"/>
            </a:pPr>
            <a:endParaRPr lang="nl-NL" b="0"/>
          </a:p>
        </p:txBody>
      </p:sp>
      <p:sp>
        <p:nvSpPr>
          <p:cNvPr id="10" name="Oval 9"/>
          <p:cNvSpPr/>
          <p:nvPr/>
        </p:nvSpPr>
        <p:spPr bwMode="auto">
          <a:xfrm>
            <a:off x="7643430" y="2811829"/>
            <a:ext cx="736909" cy="533819"/>
          </a:xfrm>
          <a:prstGeom prst="ellipse">
            <a:avLst/>
          </a:prstGeom>
          <a:solidFill>
            <a:srgbClr val="FF0000">
              <a:alpha val="17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189">
              <a:buClr>
                <a:srgbClr val="000000"/>
              </a:buClr>
              <a:buSzPct val="100000"/>
            </a:pPr>
            <a:endParaRPr lang="nl-NL" b="0"/>
          </a:p>
        </p:txBody>
      </p:sp>
      <p:sp>
        <p:nvSpPr>
          <p:cNvPr id="12" name="Oval 11"/>
          <p:cNvSpPr/>
          <p:nvPr/>
        </p:nvSpPr>
        <p:spPr bwMode="auto">
          <a:xfrm>
            <a:off x="920871" y="2108324"/>
            <a:ext cx="1246769" cy="2351069"/>
          </a:xfrm>
          <a:prstGeom prst="ellipse">
            <a:avLst/>
          </a:prstGeom>
          <a:solidFill>
            <a:srgbClr val="FF0000">
              <a:alpha val="17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189">
              <a:buClr>
                <a:srgbClr val="000000"/>
              </a:buClr>
              <a:buSzPct val="100000"/>
            </a:pPr>
            <a:endParaRPr lang="nl-NL" b="0"/>
          </a:p>
        </p:txBody>
      </p:sp>
    </p:spTree>
    <p:extLst>
      <p:ext uri="{BB962C8B-B14F-4D97-AF65-F5344CB8AC3E}">
        <p14:creationId xmlns:p14="http://schemas.microsoft.com/office/powerpoint/2010/main" val="251154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Work\Emission_test\Figures\core\CrIS_AM_324_Pulawy_Chris_method_2013_20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00" y="2034121"/>
            <a:ext cx="4752528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Work\Emission_test\Figures\core\IASI_A_AM_324_Pulawy_Chris_method_2013_2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22728"/>
            <a:ext cx="6768752" cy="282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44752" y="1698803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IASI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48800" y="1722673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CrIS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 bwMode="auto">
          <a:xfrm>
            <a:off x="4876800" y="-152397"/>
            <a:ext cx="6334125" cy="146843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+mj-lt"/>
                <a:ea typeface="+mj-ea"/>
                <a:cs typeface="+mj-cs"/>
              </a:defRPr>
            </a:lvl1pPr>
            <a:lvl2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457189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914377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1371566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1828754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en-US" kern="0" smtClean="0"/>
              <a:t>Results</a:t>
            </a:r>
            <a:endParaRPr lang="nl-NL" kern="0" dirty="0"/>
          </a:p>
        </p:txBody>
      </p:sp>
    </p:spTree>
    <p:extLst>
      <p:ext uri="{BB962C8B-B14F-4D97-AF65-F5344CB8AC3E}">
        <p14:creationId xmlns:p14="http://schemas.microsoft.com/office/powerpoint/2010/main" val="214442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Work\Emission_test\Figures\core\CrIS_AM_long_324_Pulawy_gridded_Chris_method_-25.0_25.0_-90.0_36.0_2013_20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633" y="838200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3"/>
          <p:cNvSpPr txBox="1">
            <a:spLocks/>
          </p:cNvSpPr>
          <p:nvPr/>
        </p:nvSpPr>
        <p:spPr bwMode="auto">
          <a:xfrm>
            <a:off x="4876800" y="-152397"/>
            <a:ext cx="6334125" cy="146843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+mj-lt"/>
                <a:ea typeface="+mj-ea"/>
                <a:cs typeface="+mj-cs"/>
              </a:defRPr>
            </a:lvl1pPr>
            <a:lvl2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457189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914377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1371566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1828754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en-US" kern="0" smtClean="0"/>
              <a:t>Results</a:t>
            </a:r>
            <a:endParaRPr lang="nl-NL" kern="0" dirty="0"/>
          </a:p>
        </p:txBody>
      </p:sp>
    </p:spTree>
    <p:extLst>
      <p:ext uri="{BB962C8B-B14F-4D97-AF65-F5344CB8AC3E}">
        <p14:creationId xmlns:p14="http://schemas.microsoft.com/office/powerpoint/2010/main" val="3624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828800"/>
            <a:ext cx="2887387" cy="3579725"/>
          </a:xfrm>
          <a:prstGeom prst="rect">
            <a:avLst/>
          </a:prstGeom>
        </p:spPr>
      </p:pic>
      <p:pic>
        <p:nvPicPr>
          <p:cNvPr id="7" name="Picture 6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827125"/>
            <a:ext cx="2887387" cy="35814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nl-NL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1" b="48889"/>
          <a:stretch/>
        </p:blipFill>
        <p:spPr>
          <a:xfrm>
            <a:off x="1371600" y="1600200"/>
            <a:ext cx="10210800" cy="4228253"/>
          </a:xfrm>
          <a:prstGeom prst="rect">
            <a:avLst/>
          </a:prstGeom>
        </p:spPr>
      </p:pic>
      <p:pic>
        <p:nvPicPr>
          <p:cNvPr id="10" name="Picture 9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827125"/>
            <a:ext cx="2887387" cy="3579725"/>
          </a:xfrm>
          <a:prstGeom prst="rect">
            <a:avLst/>
          </a:prstGeom>
        </p:spPr>
      </p:pic>
      <p:pic>
        <p:nvPicPr>
          <p:cNvPr id="11" name="Picture 10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827125"/>
            <a:ext cx="2887387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20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Work\Emission_test\Figures\core\IASI_A_AM_long_324_Pulawy_gridded_Chris_method_-25.0_25.0_-90.0_36.0_2013_20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392" y="914400"/>
            <a:ext cx="54726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3"/>
          <p:cNvSpPr txBox="1">
            <a:spLocks/>
          </p:cNvSpPr>
          <p:nvPr/>
        </p:nvSpPr>
        <p:spPr bwMode="auto">
          <a:xfrm>
            <a:off x="4876800" y="-152397"/>
            <a:ext cx="6334125" cy="146843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+mj-lt"/>
                <a:ea typeface="+mj-ea"/>
                <a:cs typeface="+mj-cs"/>
              </a:defRPr>
            </a:lvl1pPr>
            <a:lvl2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algn="l" defTabSz="457189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457189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914377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1371566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1828754" algn="l" defTabSz="457189" rtl="0" fontAlgn="base">
              <a:spcBef>
                <a:spcPct val="0"/>
              </a:spcBef>
              <a:spcAft>
                <a:spcPct val="0"/>
              </a:spcAft>
              <a:buClr>
                <a:srgbClr val="3A601B"/>
              </a:buClr>
              <a:buSzPct val="100000"/>
              <a:buFont typeface="Arial" charset="0"/>
              <a:defRPr sz="3600" b="1">
                <a:solidFill>
                  <a:srgbClr val="3A601B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en-US" kern="0" smtClean="0"/>
              <a:t>Results</a:t>
            </a:r>
            <a:endParaRPr lang="nl-NL" kern="0" dirty="0"/>
          </a:p>
        </p:txBody>
      </p:sp>
    </p:spTree>
    <p:extLst>
      <p:ext uri="{BB962C8B-B14F-4D97-AF65-F5344CB8AC3E}">
        <p14:creationId xmlns:p14="http://schemas.microsoft.com/office/powerpoint/2010/main" val="347322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Outlook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19205"/>
            <a:ext cx="11049000" cy="4524375"/>
          </a:xfrm>
        </p:spPr>
        <p:txBody>
          <a:bodyPr/>
          <a:lstStyle/>
          <a:p>
            <a:r>
              <a:rPr lang="en-US" dirty="0" smtClean="0"/>
              <a:t>Call for updates of the FTIR-NH3 dataset</a:t>
            </a:r>
          </a:p>
          <a:p>
            <a:r>
              <a:rPr lang="en-US" dirty="0" smtClean="0"/>
              <a:t>Validation of </a:t>
            </a:r>
            <a:r>
              <a:rPr lang="en-US" dirty="0" smtClean="0"/>
              <a:t>IASI-NNv2.1 (and further updates) </a:t>
            </a:r>
            <a:r>
              <a:rPr lang="en-US" dirty="0" smtClean="0"/>
              <a:t>(IASI-A and IASI-B)</a:t>
            </a:r>
            <a:endParaRPr lang="en-US" dirty="0"/>
          </a:p>
          <a:p>
            <a:r>
              <a:rPr lang="en-US" dirty="0" smtClean="0"/>
              <a:t>Operational mode CrIS-NH3-v1.4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9181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4600" y="1143000"/>
            <a:ext cx="7772400" cy="190500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sz="3200" dirty="0"/>
              <a:t>Thank you for your attention!</a:t>
            </a:r>
            <a:endParaRPr lang="en-US" sz="3200" dirty="0"/>
          </a:p>
        </p:txBody>
      </p:sp>
      <p:sp>
        <p:nvSpPr>
          <p:cNvPr id="5123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971800"/>
            <a:ext cx="7391400" cy="2895600"/>
          </a:xfrm>
        </p:spPr>
        <p:txBody>
          <a:bodyPr/>
          <a:lstStyle/>
          <a:p>
            <a:r>
              <a:rPr lang="en-CA" dirty="0" smtClean="0"/>
              <a:t>And many thanks for the NH3 data provided by:</a:t>
            </a:r>
          </a:p>
          <a:p>
            <a:r>
              <a:rPr lang="en-CA" dirty="0" smtClean="0"/>
              <a:t>Mathias Palm, Erik </a:t>
            </a:r>
            <a:r>
              <a:rPr lang="en-CA" dirty="0" err="1" smtClean="0"/>
              <a:t>Lutsch</a:t>
            </a:r>
            <a:r>
              <a:rPr lang="en-CA" dirty="0" smtClean="0"/>
              <a:t>, Kim Strong, Jim Hannigan, </a:t>
            </a:r>
            <a:r>
              <a:rPr lang="en-CA" dirty="0"/>
              <a:t>Ivan </a:t>
            </a:r>
            <a:r>
              <a:rPr lang="en-CA" dirty="0" smtClean="0"/>
              <a:t>Ortega, </a:t>
            </a:r>
            <a:r>
              <a:rPr lang="en-CA" dirty="0" smtClean="0"/>
              <a:t>Geoff Toon</a:t>
            </a:r>
            <a:r>
              <a:rPr lang="en-CA" dirty="0" smtClean="0"/>
              <a:t>, </a:t>
            </a:r>
            <a:r>
              <a:rPr lang="en-CA" dirty="0" smtClean="0"/>
              <a:t>Nicholas Jones, Dan </a:t>
            </a:r>
            <a:r>
              <a:rPr lang="en-CA" dirty="0" err="1" smtClean="0"/>
              <a:t>Smale</a:t>
            </a:r>
            <a:r>
              <a:rPr lang="en-CA" dirty="0"/>
              <a:t>, Corinne </a:t>
            </a:r>
            <a:r>
              <a:rPr lang="en-CA" dirty="0" smtClean="0"/>
              <a:t>Vigouroux, Geoffrey </a:t>
            </a:r>
            <a:r>
              <a:rPr lang="en-CA" dirty="0"/>
              <a:t>C. </a:t>
            </a:r>
            <a:r>
              <a:rPr lang="en-CA" dirty="0" smtClean="0"/>
              <a:t>Toon, </a:t>
            </a:r>
            <a:r>
              <a:rPr lang="en-CA" dirty="0"/>
              <a:t>Hideaki </a:t>
            </a:r>
            <a:r>
              <a:rPr lang="en-CA" dirty="0" smtClean="0"/>
              <a:t>Nakajima, Isamu </a:t>
            </a:r>
            <a:r>
              <a:rPr lang="en-CA" dirty="0" err="1" smtClean="0"/>
              <a:t>Morino</a:t>
            </a:r>
            <a:r>
              <a:rPr lang="en-CA" dirty="0" smtClean="0"/>
              <a:t>, </a:t>
            </a:r>
            <a:r>
              <a:rPr lang="en-CA" dirty="0"/>
              <a:t>Beatriz </a:t>
            </a:r>
            <a:r>
              <a:rPr lang="en-CA" dirty="0" smtClean="0"/>
              <a:t>Herrera, </a:t>
            </a:r>
            <a:r>
              <a:rPr lang="en-CA" dirty="0"/>
              <a:t>Wolfgang </a:t>
            </a:r>
            <a:r>
              <a:rPr lang="en-CA" dirty="0" err="1" smtClean="0"/>
              <a:t>Stremme</a:t>
            </a:r>
            <a:r>
              <a:rPr lang="en-CA" dirty="0" smtClean="0"/>
              <a:t>, </a:t>
            </a:r>
            <a:r>
              <a:rPr lang="en-CA" dirty="0"/>
              <a:t>Michel </a:t>
            </a:r>
            <a:r>
              <a:rPr lang="en-CA" dirty="0" err="1" smtClean="0"/>
              <a:t>Grutter</a:t>
            </a:r>
            <a:endParaRPr lang="en-CA" dirty="0" smtClean="0"/>
          </a:p>
        </p:txBody>
      </p:sp>
      <p:sp>
        <p:nvSpPr>
          <p:cNvPr id="3" name="Rectangle 2"/>
          <p:cNvSpPr/>
          <p:nvPr/>
        </p:nvSpPr>
        <p:spPr>
          <a:xfrm>
            <a:off x="1066803" y="5897548"/>
            <a:ext cx="3655168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en-US" dirty="0"/>
              <a:t>enrico.dammers@canada.ca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4854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0" y="-152397"/>
            <a:ext cx="6334125" cy="1468439"/>
          </a:xfrm>
        </p:spPr>
        <p:txBody>
          <a:bodyPr/>
          <a:lstStyle/>
          <a:p>
            <a:r>
              <a:rPr lang="en-GB" dirty="0"/>
              <a:t>Why use satellite observed </a:t>
            </a:r>
            <a:r>
              <a:rPr lang="en-GB" dirty="0" smtClean="0"/>
              <a:t>NH</a:t>
            </a:r>
            <a:r>
              <a:rPr lang="en-GB" baseline="-25000" dirty="0" smtClean="0"/>
              <a:t>3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190629"/>
            <a:ext cx="11049000" cy="4524375"/>
          </a:xfrm>
        </p:spPr>
        <p:txBody>
          <a:bodyPr/>
          <a:lstStyle/>
          <a:p>
            <a:pPr marL="612885" indent="-342891">
              <a:buFont typeface="Arial" panose="020B0604020202020204" pitchFamily="34" charset="0"/>
              <a:buChar char="•"/>
            </a:pPr>
            <a:r>
              <a:rPr lang="en-GB" sz="2000" dirty="0"/>
              <a:t>NH3 </a:t>
            </a:r>
            <a:r>
              <a:rPr lang="en-GB" sz="2000" dirty="0"/>
              <a:t>total budget and distribution? Relatively uncertain…(Sutton et al., 2013)</a:t>
            </a:r>
          </a:p>
          <a:p>
            <a:pPr marL="612885" indent="-342891">
              <a:buFont typeface="Arial" panose="020B0604020202020204" pitchFamily="34" charset="0"/>
              <a:buChar char="•"/>
            </a:pPr>
            <a:r>
              <a:rPr lang="en-GB" sz="2000" dirty="0"/>
              <a:t>Sparse distribution of measurements (Van Damme et al., 2015)</a:t>
            </a:r>
          </a:p>
          <a:p>
            <a:pPr marL="612885" indent="-342891">
              <a:buFont typeface="Arial" panose="020B0604020202020204" pitchFamily="34" charset="0"/>
              <a:buChar char="•"/>
            </a:pPr>
            <a:r>
              <a:rPr lang="en-GB" sz="2000" dirty="0"/>
              <a:t>Hard to measure/ expensive measurements/ artefacts (</a:t>
            </a:r>
            <a:r>
              <a:rPr lang="en-GB" sz="2000" dirty="0" err="1"/>
              <a:t>Bobrutzki</a:t>
            </a:r>
            <a:r>
              <a:rPr lang="en-GB" sz="2000" dirty="0"/>
              <a:t> et al., 2010</a:t>
            </a:r>
            <a:r>
              <a:rPr lang="en-GB" sz="2000" dirty="0"/>
              <a:t>)</a:t>
            </a:r>
          </a:p>
          <a:p>
            <a:pPr marL="612885" indent="-342891">
              <a:buFont typeface="Arial" panose="020B0604020202020204" pitchFamily="34" charset="0"/>
              <a:buChar char="•"/>
            </a:pPr>
            <a:r>
              <a:rPr lang="en-GB" sz="2000" dirty="0"/>
              <a:t>Satellite products(CrIS, IASI, TES):</a:t>
            </a:r>
            <a:endParaRPr lang="en-GB" sz="2000" dirty="0"/>
          </a:p>
          <a:p>
            <a:pPr marL="882878" lvl="2" indent="-342891">
              <a:buFont typeface="Arial" panose="020B0604020202020204" pitchFamily="34" charset="0"/>
              <a:buChar char="•"/>
            </a:pPr>
            <a:r>
              <a:rPr lang="en-GB" dirty="0"/>
              <a:t>Global coverage</a:t>
            </a:r>
          </a:p>
          <a:p>
            <a:pPr marL="882878" lvl="2" indent="-342891">
              <a:buFont typeface="Arial" panose="020B0604020202020204" pitchFamily="34" charset="0"/>
              <a:buChar char="•"/>
            </a:pPr>
            <a:r>
              <a:rPr lang="en-GB" dirty="0"/>
              <a:t>Bi-daily measurements</a:t>
            </a:r>
          </a:p>
          <a:p>
            <a:pPr marL="882878" lvl="2" indent="-342891">
              <a:buFont typeface="Arial" panose="020B0604020202020204" pitchFamily="34" charset="0"/>
              <a:buChar char="•"/>
            </a:pPr>
            <a:r>
              <a:rPr lang="en-GB" dirty="0"/>
              <a:t>Real time </a:t>
            </a:r>
            <a:r>
              <a:rPr lang="en-GB" dirty="0" smtClean="0"/>
              <a:t>monitoring</a:t>
            </a:r>
          </a:p>
          <a:p>
            <a:pPr marL="882878" lvl="2" indent="-342891">
              <a:buFont typeface="Arial" panose="020B0604020202020204" pitchFamily="34" charset="0"/>
              <a:buChar char="•"/>
            </a:pPr>
            <a:r>
              <a:rPr lang="en-GB" dirty="0" smtClean="0"/>
              <a:t>Validation…..</a:t>
            </a:r>
          </a:p>
          <a:p>
            <a:pPr marL="1346417" lvl="3" indent="-342891">
              <a:buFont typeface="Arial" panose="020B0604020202020204" pitchFamily="34" charset="0"/>
              <a:buChar char="•"/>
            </a:pPr>
            <a:r>
              <a:rPr lang="en-GB" dirty="0" smtClean="0"/>
              <a:t>Often new versions (“research products”)… aka… (slightly) outdated validation studies</a:t>
            </a:r>
            <a:endParaRPr lang="en-GB" dirty="0"/>
          </a:p>
          <a:p>
            <a:pPr marL="612885" indent="-342891">
              <a:buFont typeface="Arial" panose="020B0604020202020204" pitchFamily="34" charset="0"/>
              <a:buChar char="•"/>
            </a:pPr>
            <a:r>
              <a:rPr lang="en-GB" dirty="0" smtClean="0"/>
              <a:t>New goal:</a:t>
            </a:r>
          </a:p>
          <a:p>
            <a:pPr marL="1090711" lvl="1" indent="-342891">
              <a:buFont typeface="Arial" panose="020B0604020202020204" pitchFamily="34" charset="0"/>
              <a:buChar char="•"/>
            </a:pPr>
            <a:r>
              <a:rPr lang="en-GB" dirty="0" smtClean="0"/>
              <a:t>Frequently update the FTIR-NH3 as well as g-b in situ datasets &amp; continuously extend the set with new locations </a:t>
            </a:r>
          </a:p>
          <a:p>
            <a:pPr marL="1090711" lvl="1" indent="-342891">
              <a:buFont typeface="Arial" panose="020B0604020202020204" pitchFamily="34" charset="0"/>
              <a:buChar char="•"/>
            </a:pPr>
            <a:r>
              <a:rPr lang="en-GB" dirty="0" smtClean="0"/>
              <a:t>Frequently evaluate and validate current satellite NH3 products</a:t>
            </a:r>
          </a:p>
          <a:p>
            <a:pPr marL="269993" indent="0">
              <a:buNone/>
            </a:pPr>
            <a:endParaRPr lang="en-GB" dirty="0"/>
          </a:p>
          <a:p>
            <a:pPr marL="882878" lvl="2" indent="-342891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2057400" y="5943600"/>
            <a:ext cx="9063956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Yes</a:t>
            </a:r>
            <a:r>
              <a:rPr lang="en-US" dirty="0">
                <a:solidFill>
                  <a:srgbClr val="FF0000"/>
                </a:solidFill>
                <a:sym typeface="Wingdings" panose="05000000000000000000" pitchFamily="2" charset="2"/>
              </a:rPr>
              <a:t> </a:t>
            </a:r>
            <a:r>
              <a:rPr lang="en-US" dirty="0">
                <a:solidFill>
                  <a:srgbClr val="FF0000"/>
                </a:solidFill>
              </a:rPr>
              <a:t>! this means I will once again bother you all with retrieval requests!</a:t>
            </a:r>
            <a:endParaRPr lang="nl-N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35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CrIS-NH</a:t>
            </a:r>
            <a:r>
              <a:rPr lang="en-US" baseline="-25000" dirty="0" smtClean="0"/>
              <a:t>3</a:t>
            </a:r>
            <a:endParaRPr lang="nl-NL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871538"/>
            <a:ext cx="11049000" cy="4524375"/>
          </a:xfrm>
        </p:spPr>
        <p:txBody>
          <a:bodyPr/>
          <a:lstStyle/>
          <a:p>
            <a:r>
              <a:rPr lang="en-US" dirty="0" smtClean="0"/>
              <a:t>CrIS-NH</a:t>
            </a:r>
            <a:r>
              <a:rPr lang="en-US" baseline="-25000" dirty="0" smtClean="0"/>
              <a:t>3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Fast Physical Retrieval (Shephard and Cady-Pereira, 2015)</a:t>
            </a:r>
          </a:p>
          <a:p>
            <a:pPr lvl="1"/>
            <a:r>
              <a:rPr lang="en-US" dirty="0" smtClean="0"/>
              <a:t>Optimal Estimation</a:t>
            </a:r>
          </a:p>
          <a:p>
            <a:pPr lvl="1"/>
            <a:r>
              <a:rPr lang="en-US" dirty="0"/>
              <a:t>Current product &amp; start: </a:t>
            </a:r>
            <a:r>
              <a:rPr lang="en-US" b="1" dirty="0"/>
              <a:t>v1.4 (</a:t>
            </a:r>
            <a:r>
              <a:rPr lang="en-US" b="1" dirty="0" smtClean="0"/>
              <a:t>beta) </a:t>
            </a:r>
            <a:r>
              <a:rPr lang="en-US" b="1" dirty="0"/>
              <a:t>&amp; 2013 - </a:t>
            </a:r>
            <a:r>
              <a:rPr lang="en-US" b="1" dirty="0" smtClean="0"/>
              <a:t>..</a:t>
            </a:r>
          </a:p>
          <a:p>
            <a:pPr lvl="1"/>
            <a:r>
              <a:rPr lang="en-US" dirty="0" smtClean="0"/>
              <a:t>Data available on </a:t>
            </a:r>
            <a:r>
              <a:rPr lang="en-US" dirty="0" smtClean="0"/>
              <a:t>request (@:</a:t>
            </a:r>
            <a:r>
              <a:rPr lang="en-US" dirty="0" smtClean="0">
                <a:hlinkClick r:id="rId2"/>
              </a:rPr>
              <a:t>enrico.dammers@canada.ca</a:t>
            </a:r>
            <a:r>
              <a:rPr lang="en-US" dirty="0"/>
              <a:t>, </a:t>
            </a:r>
            <a:r>
              <a:rPr lang="en-US" dirty="0" smtClean="0"/>
              <a:t>mark.shephard@canada.ca)</a:t>
            </a:r>
            <a:endParaRPr lang="en-US" dirty="0" smtClean="0"/>
          </a:p>
          <a:p>
            <a:pPr lvl="1"/>
            <a:r>
              <a:rPr lang="en-US" b="1" dirty="0" smtClean="0"/>
              <a:t>Expected time needed for all retrievals: ~6 months</a:t>
            </a:r>
          </a:p>
          <a:p>
            <a:pPr lvl="1"/>
            <a:endParaRPr lang="en-US" b="1" dirty="0" smtClean="0"/>
          </a:p>
          <a:p>
            <a:pPr lvl="1"/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5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CrIS-NH</a:t>
            </a:r>
            <a:r>
              <a:rPr lang="en-US" baseline="-25000" dirty="0" smtClean="0"/>
              <a:t>3</a:t>
            </a:r>
            <a:endParaRPr lang="nl-NL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353" y="3505200"/>
            <a:ext cx="5600247" cy="18667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55"/>
          <a:stretch/>
        </p:blipFill>
        <p:spPr>
          <a:xfrm>
            <a:off x="3663462" y="1530897"/>
            <a:ext cx="6248400" cy="17594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41" y="3505200"/>
            <a:ext cx="5672959" cy="18909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19800" y="1316041"/>
            <a:ext cx="3733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</a:rPr>
              <a:t>AMON IL37 Station</a:t>
            </a:r>
            <a:endParaRPr lang="nl-NL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03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Datasets - FTIR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19205"/>
            <a:ext cx="11049000" cy="4524375"/>
          </a:xfrm>
        </p:spPr>
        <p:txBody>
          <a:bodyPr/>
          <a:lstStyle/>
          <a:p>
            <a:r>
              <a:rPr lang="en-US" sz="2000" dirty="0"/>
              <a:t>FTIR </a:t>
            </a:r>
            <a:r>
              <a:rPr lang="en-US" sz="2000" dirty="0"/>
              <a:t>– NH3 dataset (Dammers et al., 2015, ACP)</a:t>
            </a:r>
          </a:p>
          <a:p>
            <a:pPr lvl="1"/>
            <a:r>
              <a:rPr lang="en-US" sz="1800" dirty="0"/>
              <a:t>Two </a:t>
            </a:r>
            <a:r>
              <a:rPr lang="en-US" sz="1800" dirty="0"/>
              <a:t>spectral windows (931 &amp; 967 cm-1</a:t>
            </a:r>
            <a:r>
              <a:rPr lang="en-US" sz="1800" dirty="0"/>
              <a:t>) (slight differences for arctic &amp; low </a:t>
            </a:r>
            <a:r>
              <a:rPr lang="en-US" sz="1800" dirty="0" err="1"/>
              <a:t>conc</a:t>
            </a:r>
            <a:r>
              <a:rPr lang="en-US" sz="1800" dirty="0"/>
              <a:t> sites)</a:t>
            </a:r>
            <a:endParaRPr lang="en-US" sz="1800" dirty="0"/>
          </a:p>
          <a:p>
            <a:pPr lvl="1"/>
            <a:r>
              <a:rPr lang="en-US" sz="1800" dirty="0"/>
              <a:t>Interfering species: H</a:t>
            </a:r>
            <a:r>
              <a:rPr lang="en-US" sz="1800" baseline="-25000" dirty="0"/>
              <a:t>2</a:t>
            </a:r>
            <a:r>
              <a:rPr lang="en-US" sz="1800" dirty="0"/>
              <a:t>O, O</a:t>
            </a:r>
            <a:r>
              <a:rPr lang="en-US" sz="1800" baseline="-25000" dirty="0"/>
              <a:t>3</a:t>
            </a:r>
            <a:r>
              <a:rPr lang="en-US" sz="1800" dirty="0"/>
              <a:t>, CO</a:t>
            </a:r>
            <a:r>
              <a:rPr lang="en-US" sz="1800" baseline="-25000" dirty="0"/>
              <a:t>2</a:t>
            </a:r>
            <a:r>
              <a:rPr lang="en-US" sz="1800" dirty="0"/>
              <a:t>, N</a:t>
            </a:r>
            <a:r>
              <a:rPr lang="en-US" sz="1800" baseline="-25000" dirty="0"/>
              <a:t>2</a:t>
            </a:r>
            <a:r>
              <a:rPr lang="en-US" sz="1800" dirty="0"/>
              <a:t>O, HNO</a:t>
            </a:r>
            <a:r>
              <a:rPr lang="en-US" sz="1800" baseline="-25000" dirty="0"/>
              <a:t>3</a:t>
            </a:r>
            <a:r>
              <a:rPr lang="en-US" sz="1800" dirty="0"/>
              <a:t>, SF</a:t>
            </a:r>
            <a:r>
              <a:rPr lang="en-US" sz="1800" baseline="-25000" dirty="0"/>
              <a:t>6</a:t>
            </a:r>
            <a:r>
              <a:rPr lang="en-US" sz="1800" dirty="0"/>
              <a:t>, CFC-12, solar lines</a:t>
            </a:r>
          </a:p>
          <a:p>
            <a:pPr lvl="1"/>
            <a:r>
              <a:rPr lang="en-US" sz="1800" dirty="0"/>
              <a:t>Spectra from NDACC FTIR sites</a:t>
            </a:r>
          </a:p>
          <a:p>
            <a:pPr lvl="1"/>
            <a:r>
              <a:rPr lang="en-US" sz="1800" dirty="0"/>
              <a:t>Current set: </a:t>
            </a:r>
            <a:r>
              <a:rPr lang="en-US" sz="1800" dirty="0" smtClean="0"/>
              <a:t>nine sites</a:t>
            </a:r>
            <a:endParaRPr lang="en-US" sz="1800" dirty="0"/>
          </a:p>
          <a:p>
            <a:pPr lvl="2"/>
            <a:r>
              <a:rPr lang="en-US" sz="1600" dirty="0"/>
              <a:t>High to medium: Bremen / Toronto / Pasadena / Mexico City</a:t>
            </a:r>
          </a:p>
          <a:p>
            <a:pPr lvl="2"/>
            <a:r>
              <a:rPr lang="en-US" sz="1600" dirty="0"/>
              <a:t>Medium to low: Lauder / Boulder / Wollongong</a:t>
            </a:r>
          </a:p>
          <a:p>
            <a:pPr lvl="2"/>
            <a:r>
              <a:rPr lang="en-US" sz="1600" dirty="0"/>
              <a:t>Low to arctic background: Thule / Eureka </a:t>
            </a:r>
          </a:p>
          <a:p>
            <a:pPr marL="954064" lvl="2" indent="0">
              <a:buNone/>
            </a:pPr>
            <a:endParaRPr lang="en-US" dirty="0"/>
          </a:p>
          <a:p>
            <a:endParaRPr lang="en-US" dirty="0" smtClean="0"/>
          </a:p>
          <a:p>
            <a:pPr marL="477827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9975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Datasets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19205"/>
            <a:ext cx="11049000" cy="4524375"/>
          </a:xfrm>
        </p:spPr>
        <p:txBody>
          <a:bodyPr/>
          <a:lstStyle/>
          <a:p>
            <a:r>
              <a:rPr lang="en-US" sz="2000" dirty="0"/>
              <a:t>Continued..</a:t>
            </a:r>
          </a:p>
          <a:p>
            <a:r>
              <a:rPr lang="en-US" sz="2000" dirty="0"/>
              <a:t>Where is my site!:</a:t>
            </a:r>
          </a:p>
          <a:p>
            <a:pPr lvl="1"/>
            <a:r>
              <a:rPr lang="en-US" sz="1800" dirty="0"/>
              <a:t>Jungfraujoch &amp; </a:t>
            </a:r>
            <a:r>
              <a:rPr lang="en-US" sz="1800" dirty="0" err="1"/>
              <a:t>Maido</a:t>
            </a:r>
            <a:r>
              <a:rPr lang="en-US" sz="1800" dirty="0"/>
              <a:t>: currently no “hits” with elevation criteria</a:t>
            </a:r>
          </a:p>
          <a:p>
            <a:pPr lvl="1"/>
            <a:r>
              <a:rPr lang="en-US" sz="1800" dirty="0"/>
              <a:t>Tsukuba</a:t>
            </a:r>
            <a:r>
              <a:rPr lang="en-US" sz="1800" dirty="0"/>
              <a:t>: no hits with current dataset</a:t>
            </a:r>
          </a:p>
          <a:p>
            <a:pPr lvl="1"/>
            <a:r>
              <a:rPr lang="en-US" sz="1800" dirty="0"/>
              <a:t>Spitsbergen </a:t>
            </a:r>
            <a:r>
              <a:rPr lang="en-US" sz="1800" dirty="0">
                <a:sym typeface="Wingdings" panose="05000000000000000000" pitchFamily="2" charset="2"/>
              </a:rPr>
              <a:t> </a:t>
            </a:r>
            <a:r>
              <a:rPr lang="en-US" sz="1800" dirty="0">
                <a:sym typeface="Wingdings" panose="05000000000000000000" pitchFamily="2" charset="2"/>
              </a:rPr>
              <a:t>Quick look </a:t>
            </a:r>
            <a:r>
              <a:rPr lang="en-US" sz="1800" dirty="0">
                <a:sym typeface="Wingdings" panose="05000000000000000000" pitchFamily="2" charset="2"/>
              </a:rPr>
              <a:t>in the past: no NH</a:t>
            </a:r>
            <a:r>
              <a:rPr lang="en-US" sz="1800" baseline="-25000" dirty="0">
                <a:sym typeface="Wingdings" panose="05000000000000000000" pitchFamily="2" charset="2"/>
              </a:rPr>
              <a:t>3 </a:t>
            </a:r>
            <a:r>
              <a:rPr lang="en-US" sz="1800" dirty="0">
                <a:sym typeface="Wingdings" panose="05000000000000000000" pitchFamily="2" charset="2"/>
              </a:rPr>
              <a:t>(potentially revisit </a:t>
            </a:r>
            <a:r>
              <a:rPr lang="en-US" sz="1800" dirty="0">
                <a:sym typeface="Wingdings" panose="05000000000000000000" pitchFamily="2" charset="2"/>
              </a:rPr>
              <a:t>dataset</a:t>
            </a:r>
            <a:r>
              <a:rPr lang="en-US" sz="1800" dirty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Arrival Heights  </a:t>
            </a:r>
            <a:r>
              <a:rPr lang="en-US" sz="1800" dirty="0">
                <a:sym typeface="Wingdings" panose="05000000000000000000" pitchFamily="2" charset="2"/>
              </a:rPr>
              <a:t>Quick </a:t>
            </a:r>
            <a:r>
              <a:rPr lang="en-US" sz="1800" dirty="0">
                <a:sym typeface="Wingdings" panose="05000000000000000000" pitchFamily="2" charset="2"/>
              </a:rPr>
              <a:t>look: no NH</a:t>
            </a:r>
            <a:r>
              <a:rPr lang="en-US" sz="1800" baseline="-25000" dirty="0">
                <a:sym typeface="Wingdings" panose="05000000000000000000" pitchFamily="2" charset="2"/>
              </a:rPr>
              <a:t>3</a:t>
            </a:r>
            <a:r>
              <a:rPr lang="en-US" sz="1800" dirty="0">
                <a:sym typeface="Wingdings" panose="05000000000000000000" pitchFamily="2" charset="2"/>
              </a:rPr>
              <a:t> 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Paris: requested data, awaiting publication of dataset</a:t>
            </a:r>
          </a:p>
          <a:p>
            <a:pPr lvl="1"/>
            <a:r>
              <a:rPr lang="en-US" sz="1800" dirty="0"/>
              <a:t>Campaigns</a:t>
            </a:r>
            <a:r>
              <a:rPr lang="en-US" sz="1800" dirty="0"/>
              <a:t>: only used long term </a:t>
            </a:r>
            <a:r>
              <a:rPr lang="en-US" sz="1800" dirty="0"/>
              <a:t>datasets</a:t>
            </a:r>
          </a:p>
          <a:p>
            <a:pPr lvl="1"/>
            <a:r>
              <a:rPr lang="en-US" sz="1800" dirty="0"/>
              <a:t>Others, contact me! (enrico.dammers@canada.ca)</a:t>
            </a:r>
          </a:p>
          <a:p>
            <a:pPr lvl="1"/>
            <a:endParaRPr lang="en-US" sz="1800" dirty="0"/>
          </a:p>
          <a:p>
            <a:pPr lvl="1"/>
            <a:endParaRPr lang="en-US" sz="1800" baseline="-25000" dirty="0"/>
          </a:p>
          <a:p>
            <a:pPr marL="0" indent="0">
              <a:buNone/>
            </a:pPr>
            <a:endParaRPr lang="en-US" sz="1600" dirty="0"/>
          </a:p>
          <a:p>
            <a:pPr marL="954064" lvl="2" indent="0">
              <a:buNone/>
            </a:pPr>
            <a:endParaRPr lang="en-US" dirty="0"/>
          </a:p>
          <a:p>
            <a:endParaRPr lang="en-US" dirty="0" smtClean="0"/>
          </a:p>
          <a:p>
            <a:pPr marL="477827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8410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Method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19205"/>
            <a:ext cx="11049000" cy="4524375"/>
          </a:xfrm>
        </p:spPr>
        <p:txBody>
          <a:bodyPr/>
          <a:lstStyle/>
          <a:p>
            <a:r>
              <a:rPr lang="en-US" dirty="0" smtClean="0"/>
              <a:t>CrIS data filters:</a:t>
            </a:r>
          </a:p>
          <a:p>
            <a:pPr lvl="1"/>
            <a:r>
              <a:rPr lang="en-US" dirty="0" smtClean="0"/>
              <a:t>DOF </a:t>
            </a:r>
            <a:r>
              <a:rPr lang="en-US" dirty="0"/>
              <a:t>≥ 0.1</a:t>
            </a:r>
          </a:p>
          <a:p>
            <a:pPr lvl="1"/>
            <a:r>
              <a:rPr lang="en-US" dirty="0"/>
              <a:t>Retrieved profile: ≤ 200ppb</a:t>
            </a:r>
          </a:p>
          <a:p>
            <a:pPr lvl="1"/>
            <a:r>
              <a:rPr lang="en-US" dirty="0"/>
              <a:t>Cloud cover: Implicit by DOF </a:t>
            </a:r>
            <a:r>
              <a:rPr lang="en-US" dirty="0" smtClean="0"/>
              <a:t>filter</a:t>
            </a:r>
          </a:p>
          <a:p>
            <a:r>
              <a:rPr lang="en-US" dirty="0" smtClean="0"/>
              <a:t>Collocation criteria:</a:t>
            </a:r>
          </a:p>
          <a:p>
            <a:pPr lvl="1"/>
            <a:r>
              <a:rPr lang="en-US" dirty="0" smtClean="0"/>
              <a:t>Temporal: ≤ </a:t>
            </a:r>
            <a:r>
              <a:rPr lang="en-US" dirty="0"/>
              <a:t>90 </a:t>
            </a:r>
            <a:r>
              <a:rPr lang="en-US" dirty="0" smtClean="0"/>
              <a:t>min</a:t>
            </a:r>
            <a:endParaRPr lang="en-US" dirty="0"/>
          </a:p>
          <a:p>
            <a:pPr lvl="1"/>
            <a:r>
              <a:rPr lang="en-US" dirty="0" smtClean="0"/>
              <a:t>Spatial: ≤ </a:t>
            </a:r>
            <a:r>
              <a:rPr lang="en-US" dirty="0"/>
              <a:t>50 </a:t>
            </a:r>
            <a:r>
              <a:rPr lang="en-US" dirty="0" smtClean="0"/>
              <a:t>km</a:t>
            </a:r>
          </a:p>
          <a:p>
            <a:r>
              <a:rPr lang="en-US" dirty="0" smtClean="0"/>
              <a:t>Elevation: </a:t>
            </a:r>
          </a:p>
          <a:p>
            <a:pPr lvl="1"/>
            <a:r>
              <a:rPr lang="en-US" dirty="0" smtClean="0"/>
              <a:t>At no point between observations: </a:t>
            </a:r>
            <a:r>
              <a:rPr lang="en-GB" dirty="0" err="1" smtClean="0"/>
              <a:t>H</a:t>
            </a:r>
            <a:r>
              <a:rPr lang="en-GB" baseline="-25000" dirty="0" err="1" smtClean="0"/>
              <a:t>diff</a:t>
            </a:r>
            <a:r>
              <a:rPr lang="en-GB" dirty="0" smtClean="0"/>
              <a:t> </a:t>
            </a:r>
            <a:r>
              <a:rPr lang="en-GB" dirty="0"/>
              <a:t>≤ 300 m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5801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19205"/>
            <a:ext cx="11049000" cy="4524375"/>
          </a:xfrm>
        </p:spPr>
        <p:txBody>
          <a:bodyPr/>
          <a:lstStyle/>
          <a:p>
            <a:r>
              <a:rPr lang="en-US" dirty="0" smtClean="0"/>
              <a:t>CrIS-NH3 v1.3</a:t>
            </a:r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" t="5196" r="6114" b="4731"/>
          <a:stretch/>
        </p:blipFill>
        <p:spPr>
          <a:xfrm>
            <a:off x="1143000" y="1609179"/>
            <a:ext cx="3744416" cy="37444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416" y="950765"/>
            <a:ext cx="7214096" cy="4764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416407" y="5875232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Dammers et al., </a:t>
            </a:r>
            <a:r>
              <a:rPr lang="en-US" dirty="0">
                <a:solidFill>
                  <a:schemeClr val="tx2"/>
                </a:solidFill>
              </a:rPr>
              <a:t>2017</a:t>
            </a:r>
            <a:endParaRPr lang="nl-NL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76800" y="-152397"/>
            <a:ext cx="6334125" cy="1468439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19205"/>
            <a:ext cx="11049000" cy="4524375"/>
          </a:xfrm>
        </p:spPr>
        <p:txBody>
          <a:bodyPr/>
          <a:lstStyle/>
          <a:p>
            <a:r>
              <a:rPr lang="en-US" dirty="0" smtClean="0"/>
              <a:t>CrIS-NH3 v1.3</a:t>
            </a:r>
          </a:p>
          <a:p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4" y="838205"/>
            <a:ext cx="8474889" cy="593242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6407" y="5875232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Dammers et al., </a:t>
            </a:r>
            <a:r>
              <a:rPr lang="en-US" dirty="0">
                <a:solidFill>
                  <a:schemeClr val="tx2"/>
                </a:solidFill>
              </a:rPr>
              <a:t>2017</a:t>
            </a:r>
            <a:endParaRPr lang="nl-NL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89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51687</TotalTime>
  <Words>564</Words>
  <Application>Microsoft Office PowerPoint</Application>
  <PresentationFormat>Widescreen</PresentationFormat>
  <Paragraphs>101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 Unicode MS</vt:lpstr>
      <vt:lpstr>Arial</vt:lpstr>
      <vt:lpstr>Times New Roman</vt:lpstr>
      <vt:lpstr>Wingdings</vt:lpstr>
      <vt:lpstr>Modèle par défaut</vt:lpstr>
      <vt:lpstr>Validation of the CrIS-NH3 Retrieval with ground-based FTIR</vt:lpstr>
      <vt:lpstr>Why use satellite observed NH3</vt:lpstr>
      <vt:lpstr>CrIS-NH3</vt:lpstr>
      <vt:lpstr>CrIS-NH3</vt:lpstr>
      <vt:lpstr>Datasets - FTIR</vt:lpstr>
      <vt:lpstr>Datasets</vt:lpstr>
      <vt:lpstr>Method</vt:lpstr>
      <vt:lpstr>Results</vt:lpstr>
      <vt:lpstr>Results</vt:lpstr>
      <vt:lpstr>Results</vt:lpstr>
      <vt:lpstr>Recent developments</vt:lpstr>
      <vt:lpstr>Results</vt:lpstr>
      <vt:lpstr>PowerPoint Presentation</vt:lpstr>
      <vt:lpstr>PowerPoint Presentation</vt:lpstr>
      <vt:lpstr>Results</vt:lpstr>
      <vt:lpstr>PowerPoint Presentation</vt:lpstr>
      <vt:lpstr>Outlook</vt:lpstr>
      <vt:lpstr>Thank you for your attention!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Louis-Philippe Crevier</dc:creator>
  <cp:lastModifiedBy>EnricoDammers</cp:lastModifiedBy>
  <cp:revision>1332</cp:revision>
  <dcterms:modified xsi:type="dcterms:W3CDTF">2018-06-13T20:35:38Z</dcterms:modified>
</cp:coreProperties>
</file>