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2" r:id="rId4"/>
    <p:sldId id="266" r:id="rId5"/>
    <p:sldId id="258" r:id="rId6"/>
    <p:sldId id="261" r:id="rId7"/>
    <p:sldId id="259" r:id="rId8"/>
    <p:sldId id="268" r:id="rId9"/>
    <p:sldId id="263" r:id="rId10"/>
    <p:sldId id="260" r:id="rId11"/>
    <p:sldId id="265" r:id="rId12"/>
    <p:sldId id="267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98C9F7-4B0B-4B92-97B4-44FEE56F0D5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91B137-731D-46EE-985B-550DD93CB529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85800"/>
            <a:ext cx="769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Notes</a:t>
            </a:r>
            <a:r>
              <a:rPr lang="en-US" b="1" dirty="0" smtClean="0"/>
              <a:t>: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IASI O</a:t>
            </a:r>
            <a:r>
              <a:rPr lang="en-US" baseline="-25000" dirty="0" smtClean="0"/>
              <a:t>3</a:t>
            </a:r>
            <a:r>
              <a:rPr lang="en-US" dirty="0" smtClean="0"/>
              <a:t> band matching TES: 985 to 1080 cm</a:t>
            </a:r>
            <a:r>
              <a:rPr lang="en-US" baseline="30000" dirty="0" smtClean="0"/>
              <a:t>-1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IASI / FORLI spectral resolution: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 smtClean="0"/>
              <a:t>0.25cm</a:t>
            </a:r>
            <a:r>
              <a:rPr lang="en-US" baseline="30000" dirty="0" smtClean="0"/>
              <a:t>-1</a:t>
            </a:r>
            <a:r>
              <a:rPr lang="en-US" dirty="0" smtClean="0"/>
              <a:t>	  </a:t>
            </a:r>
            <a:r>
              <a:rPr lang="en-US" dirty="0" smtClean="0">
                <a:sym typeface="Wingdings" panose="05000000000000000000" pitchFamily="2" charset="2"/>
              </a:rPr>
              <a:t>  Fourier Transf. before any calculations    0.0025cm</a:t>
            </a:r>
            <a:r>
              <a:rPr lang="en-US" baseline="30000" dirty="0" smtClean="0">
                <a:sym typeface="Wingdings" panose="05000000000000000000" pitchFamily="2" charset="2"/>
              </a:rPr>
              <a:t>-1</a:t>
            </a:r>
            <a:endParaRPr lang="en-US" baseline="30000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angles refer to nadir 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Tropopause = WMO definition for both IASI &amp; 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global maps refer to 15 July 2009</a:t>
            </a:r>
          </a:p>
        </p:txBody>
      </p:sp>
    </p:spTree>
    <p:extLst>
      <p:ext uri="{BB962C8B-B14F-4D97-AF65-F5344CB8AC3E}">
        <p14:creationId xmlns:p14="http://schemas.microsoft.com/office/powerpoint/2010/main" val="42352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804862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dependence of </a:t>
            </a:r>
            <a:r>
              <a:rPr lang="el-GR" dirty="0" smtClean="0"/>
              <a:t>Δ</a:t>
            </a:r>
            <a:r>
              <a:rPr lang="en-US" dirty="0" smtClean="0"/>
              <a:t>RF on </a:t>
            </a:r>
          </a:p>
          <a:p>
            <a:r>
              <a:rPr lang="en-US" dirty="0" smtClean="0"/>
              <a:t>Nadir angle &amp; Anisotropy 1pt. G.Q.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720750"/>
              </p:ext>
            </p:extLst>
          </p:nvPr>
        </p:nvGraphicFramePr>
        <p:xfrm>
          <a:off x="2895600" y="984250"/>
          <a:ext cx="60864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Equation" r:id="rId4" imgW="3187440" imgH="203040" progId="Equation.3">
                  <p:embed/>
                </p:oleObj>
              </mc:Choice>
              <mc:Fallback>
                <p:oleObj name="Equation" r:id="rId4" imgW="31874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95600" y="984250"/>
                        <a:ext cx="608647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83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286000"/>
            <a:ext cx="46634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152400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IASI/FORLI  vs  TES - IRKs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Signs switched to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Raw data – as taken from initial files – no change of vertical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IASI / FORLI TOA considered 40km – last layer not taken into account in calculations – 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 top nearest alt. to 40km - Anisotropy</a:t>
            </a:r>
            <a:endParaRPr lang="en-US" dirty="0"/>
          </a:p>
        </p:txBody>
      </p:sp>
      <p:pic>
        <p:nvPicPr>
          <p:cNvPr id="1638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6634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84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76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IASI &amp; TES – 0 to 40 km – Raw Data</a:t>
            </a:r>
          </a:p>
          <a:p>
            <a:r>
              <a:rPr lang="en-US" dirty="0" smtClean="0"/>
              <a:t>Total </a:t>
            </a:r>
            <a:r>
              <a:rPr lang="en-US" dirty="0" err="1" smtClean="0"/>
              <a:t>toa</a:t>
            </a:r>
            <a:r>
              <a:rPr lang="en-US" dirty="0" smtClean="0"/>
              <a:t> RF (-W/m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29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day: 15 July 2009</a:t>
            </a:r>
            <a:endParaRPr lang="en-US" dirty="0"/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5400" y="3956328"/>
            <a:ext cx="3733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IASI all angles w/ 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 w/ Anisotropy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Colocation:</a:t>
            </a:r>
          </a:p>
          <a:p>
            <a:r>
              <a:rPr lang="en-US" dirty="0"/>
              <a:t>	</a:t>
            </a:r>
            <a:r>
              <a:rPr lang="en-US" dirty="0" smtClean="0"/>
              <a:t>IASI = TES ± 0.5°lat</a:t>
            </a:r>
          </a:p>
          <a:p>
            <a:r>
              <a:rPr lang="en-US" dirty="0" smtClean="0"/>
              <a:t>	IASI = TES ± 0.5°lon</a:t>
            </a:r>
          </a:p>
          <a:p>
            <a:pPr algn="ctr"/>
            <a:r>
              <a:rPr lang="en-US" dirty="0" smtClean="0"/>
              <a:t>UTC time: 0 &lt; TES – IASI &lt;= 6h</a:t>
            </a:r>
          </a:p>
          <a:p>
            <a:pPr algn="ctr"/>
            <a:endParaRPr lang="en-US" dirty="0" smtClean="0"/>
          </a:p>
          <a:p>
            <a:r>
              <a:rPr lang="en-US" sz="1600" dirty="0" smtClean="0"/>
              <a:t>** Signs switched to +</a:t>
            </a:r>
          </a:p>
        </p:txBody>
      </p:sp>
    </p:spTree>
    <p:extLst>
      <p:ext uri="{BB962C8B-B14F-4D97-AF65-F5344CB8AC3E}">
        <p14:creationId xmlns:p14="http://schemas.microsoft.com/office/powerpoint/2010/main" val="184130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IASI &amp; TES – 0 to 40 km – Raw Data</a:t>
            </a:r>
          </a:p>
          <a:p>
            <a:r>
              <a:rPr lang="en-US" dirty="0" smtClean="0"/>
              <a:t>Total </a:t>
            </a:r>
            <a:r>
              <a:rPr lang="en-US" dirty="0" err="1" smtClean="0"/>
              <a:t>toa</a:t>
            </a:r>
            <a:r>
              <a:rPr lang="en-US" dirty="0" smtClean="0"/>
              <a:t> RF (-W/m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day: 15 July 2009</a:t>
            </a:r>
            <a:endParaRPr lang="en-US" dirty="0"/>
          </a:p>
        </p:txBody>
      </p:sp>
      <p:pic>
        <p:nvPicPr>
          <p:cNvPr id="1331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1295400"/>
            <a:ext cx="3276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bias: 0,2745  –W/m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 </a:t>
            </a:r>
            <a:r>
              <a:rPr lang="en-US" dirty="0" smtClean="0"/>
              <a:t>         (~ 10.53% IASI higher)</a:t>
            </a:r>
          </a:p>
          <a:p>
            <a:endParaRPr lang="en-US" dirty="0"/>
          </a:p>
          <a:p>
            <a:r>
              <a:rPr lang="en-US" sz="1400" dirty="0" smtClean="0"/>
              <a:t>** Signs switched to +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18386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 Need to go on common vertical grid 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88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6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IASI &amp; TES – Raw Data</a:t>
            </a:r>
          </a:p>
          <a:p>
            <a:r>
              <a:rPr lang="en-US" dirty="0" smtClean="0"/>
              <a:t>Tropospheric </a:t>
            </a:r>
            <a:r>
              <a:rPr lang="en-US" dirty="0" err="1" smtClean="0"/>
              <a:t>toa</a:t>
            </a:r>
            <a:r>
              <a:rPr lang="en-US" dirty="0" smtClean="0"/>
              <a:t> RF (-W/m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152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day: 15 July 2009</a:t>
            </a:r>
            <a:endParaRPr lang="en-US" dirty="0"/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05400" y="3956328"/>
            <a:ext cx="3733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IASI all angles w/ 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 w/ Anisotropy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Colocation:</a:t>
            </a:r>
          </a:p>
          <a:p>
            <a:r>
              <a:rPr lang="en-US" dirty="0"/>
              <a:t>	</a:t>
            </a:r>
            <a:r>
              <a:rPr lang="en-US" dirty="0" smtClean="0"/>
              <a:t>IASI = TES ± 0.5°lat</a:t>
            </a:r>
          </a:p>
          <a:p>
            <a:r>
              <a:rPr lang="en-US" dirty="0" smtClean="0"/>
              <a:t>	IASI = TES ± 0.5°lon</a:t>
            </a:r>
          </a:p>
          <a:p>
            <a:pPr algn="ctr"/>
            <a:r>
              <a:rPr lang="en-US" dirty="0" smtClean="0"/>
              <a:t>UTC time: 0 &lt; TES – IASI &lt;= 6h</a:t>
            </a:r>
          </a:p>
          <a:p>
            <a:pPr algn="ctr"/>
            <a:endParaRPr lang="en-US" dirty="0" smtClean="0"/>
          </a:p>
          <a:p>
            <a:r>
              <a:rPr lang="en-US" sz="1600" dirty="0" smtClean="0"/>
              <a:t>** Signs switched to +</a:t>
            </a:r>
          </a:p>
        </p:txBody>
      </p:sp>
    </p:spTree>
    <p:extLst>
      <p:ext uri="{BB962C8B-B14F-4D97-AF65-F5344CB8AC3E}">
        <p14:creationId xmlns:p14="http://schemas.microsoft.com/office/powerpoint/2010/main" val="2437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2860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Direct </a:t>
            </a:r>
            <a:r>
              <a:rPr lang="en-US" sz="2000" b="1" dirty="0" err="1" smtClean="0"/>
              <a:t>dL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dq</a:t>
            </a:r>
            <a:r>
              <a:rPr lang="en-US" sz="2000" b="1" dirty="0" smtClean="0"/>
              <a:t> integration = Anisotropy Method + </a:t>
            </a:r>
            <a:r>
              <a:rPr lang="el-GR" sz="2000" b="1" dirty="0" smtClean="0"/>
              <a:t>Δ</a:t>
            </a:r>
            <a:r>
              <a:rPr lang="en-US" sz="2000" b="1" dirty="0" smtClean="0"/>
              <a:t>RF</a:t>
            </a:r>
            <a:endParaRPr lang="en-US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609600"/>
            <a:ext cx="2895600" cy="116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4400" y="6858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Time &amp; Resources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xpensive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48400" y="609600"/>
            <a:ext cx="5334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5000" y="685800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Surface Fitting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77677"/>
            <a:ext cx="5029200" cy="288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937760" cy="31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86400" y="13716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Total </a:t>
            </a:r>
            <a:r>
              <a:rPr lang="en-US" dirty="0" err="1" smtClean="0"/>
              <a:t>toa</a:t>
            </a:r>
            <a:r>
              <a:rPr lang="en-US" dirty="0" smtClean="0"/>
              <a:t> RF: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x = nadir angle</a:t>
            </a:r>
          </a:p>
          <a:p>
            <a:r>
              <a:rPr lang="en-US" dirty="0"/>
              <a:t>y</a:t>
            </a:r>
            <a:r>
              <a:rPr lang="en-US" dirty="0" smtClean="0"/>
              <a:t> = Total </a:t>
            </a:r>
            <a:r>
              <a:rPr lang="en-US" dirty="0" err="1" smtClean="0"/>
              <a:t>toa</a:t>
            </a:r>
            <a:r>
              <a:rPr lang="en-US" dirty="0" smtClean="0"/>
              <a:t> RF calculated by the</a:t>
            </a:r>
          </a:p>
          <a:p>
            <a:r>
              <a:rPr lang="en-US" dirty="0"/>
              <a:t> </a:t>
            </a:r>
            <a:r>
              <a:rPr lang="en-US" dirty="0" smtClean="0"/>
              <a:t>     Anisotropy method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059754"/>
              </p:ext>
            </p:extLst>
          </p:nvPr>
        </p:nvGraphicFramePr>
        <p:xfrm>
          <a:off x="4953000" y="1905000"/>
          <a:ext cx="40352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5" imgW="2209680" imgH="215640" progId="Equation.3">
                  <p:embed/>
                </p:oleObj>
              </mc:Choice>
              <mc:Fallback>
                <p:oleObj name="Equation" r:id="rId5" imgW="220968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53000" y="1905000"/>
                        <a:ext cx="4035288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09600" y="518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 Parameters A, B, C, D &amp; E</a:t>
            </a:r>
          </a:p>
          <a:p>
            <a:r>
              <a:rPr lang="en-US" dirty="0"/>
              <a:t>d</a:t>
            </a:r>
            <a:r>
              <a:rPr lang="en-US" dirty="0" smtClean="0"/>
              <a:t>etermined by the fit.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5400" y="3442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Surface Fit Compared to Anisotropy</a:t>
            </a:r>
          </a:p>
          <a:p>
            <a:r>
              <a:rPr lang="en-US" b="1" dirty="0"/>
              <a:t>f</a:t>
            </a:r>
            <a:r>
              <a:rPr lang="en-US" b="1" dirty="0" smtClean="0"/>
              <a:t>or total </a:t>
            </a:r>
            <a:r>
              <a:rPr lang="en-US" b="1" dirty="0" err="1" smtClean="0"/>
              <a:t>toa</a:t>
            </a:r>
            <a:r>
              <a:rPr lang="en-US" b="1" dirty="0" smtClean="0"/>
              <a:t> RF</a:t>
            </a:r>
            <a:endParaRPr lang="en-US" b="1" dirty="0"/>
          </a:p>
        </p:txBody>
      </p:sp>
      <p:pic>
        <p:nvPicPr>
          <p:cNvPr id="1638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"/>
            <a:ext cx="457200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11021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Anisotropy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2203847"/>
            <a:ext cx="29479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Anisotropy + Surf. Fit</a:t>
            </a:r>
          </a:p>
          <a:p>
            <a:r>
              <a:rPr lang="en-US" sz="1600" dirty="0" smtClean="0"/>
              <a:t>Range: -0.4 to +0.2 W/m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8006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Anisotropy + Surface Fit: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Improves total </a:t>
            </a:r>
            <a:r>
              <a:rPr lang="en-US" dirty="0" err="1" smtClean="0"/>
              <a:t>toa</a:t>
            </a:r>
            <a:r>
              <a:rPr lang="en-US" dirty="0" smtClean="0"/>
              <a:t>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Doesn’t work as well for </a:t>
            </a:r>
            <a:r>
              <a:rPr lang="en-US" dirty="0" err="1" smtClean="0"/>
              <a:t>Tropo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Function needs improvement (?)</a:t>
            </a:r>
            <a:endParaRPr lang="en-US" dirty="0"/>
          </a:p>
        </p:txBody>
      </p:sp>
      <p:pic>
        <p:nvPicPr>
          <p:cNvPr id="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457200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8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7315200" cy="508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963776"/>
              </p:ext>
            </p:extLst>
          </p:nvPr>
        </p:nvGraphicFramePr>
        <p:xfrm>
          <a:off x="5154613" y="533400"/>
          <a:ext cx="35036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4" imgW="2857320" imgH="431640" progId="Equation.3">
                  <p:embed/>
                </p:oleObj>
              </mc:Choice>
              <mc:Fallback>
                <p:oleObj name="Equation" r:id="rId4" imgW="285732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4613" y="533400"/>
                        <a:ext cx="350361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304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Anisotropy – 1 pt. G.Q. (41°nadir)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3461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304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Anisotropy – 1 pt. G.Q. (41°nadir)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963776"/>
              </p:ext>
            </p:extLst>
          </p:nvPr>
        </p:nvGraphicFramePr>
        <p:xfrm>
          <a:off x="5154613" y="533400"/>
          <a:ext cx="35036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4" imgW="2857320" imgH="431640" progId="Equation.3">
                  <p:embed/>
                </p:oleObj>
              </mc:Choice>
              <mc:Fallback>
                <p:oleObj name="Equation" r:id="rId4" imgW="285732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533400"/>
                        <a:ext cx="350361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8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731520"/>
            <a:ext cx="7086600" cy="57454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integration: 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 smtClean="0"/>
              <a:t>For 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integration, Eq. (1)</a:t>
            </a:r>
          </a:p>
          <a:p>
            <a:r>
              <a:rPr lang="en-US" dirty="0" smtClean="0"/>
              <a:t>Uses 5 angles to create “slices” &amp; integrate</a:t>
            </a:r>
          </a:p>
          <a:p>
            <a:r>
              <a:rPr lang="en-US" dirty="0" smtClean="0"/>
              <a:t>Angles match the 5pt. G.Q. angles</a:t>
            </a:r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758091"/>
              </p:ext>
            </p:extLst>
          </p:nvPr>
        </p:nvGraphicFramePr>
        <p:xfrm>
          <a:off x="609600" y="1447800"/>
          <a:ext cx="5748338" cy="15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6" name="Equation" r:id="rId3" imgW="4572000" imgH="1117440" progId="Equation.3">
                  <p:embed/>
                </p:oleObj>
              </mc:Choice>
              <mc:Fallback>
                <p:oleObj name="Equation" r:id="rId3" imgW="4572000" imgH="11174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5748338" cy="1576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86822" y="3200400"/>
            <a:ext cx="214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Anisotropy Method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3200400"/>
            <a:ext cx="2141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Extra term = </a:t>
            </a:r>
            <a:r>
              <a:rPr lang="el-GR" dirty="0" smtClean="0">
                <a:solidFill>
                  <a:srgbClr val="00B050"/>
                </a:solidFill>
              </a:rPr>
              <a:t>Δ</a:t>
            </a:r>
            <a:r>
              <a:rPr lang="en-US" dirty="0" smtClean="0">
                <a:solidFill>
                  <a:srgbClr val="00B050"/>
                </a:solidFill>
              </a:rPr>
              <a:t>RF (incl. -)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185080"/>
              </p:ext>
            </p:extLst>
          </p:nvPr>
        </p:nvGraphicFramePr>
        <p:xfrm>
          <a:off x="6629400" y="1447800"/>
          <a:ext cx="6096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7" name="Equation" r:id="rId5" imgW="228600" imgH="660240" progId="Equation.3">
                  <p:embed/>
                </p:oleObj>
              </mc:Choice>
              <mc:Fallback>
                <p:oleObj name="Equation" r:id="rId5" imgW="228600" imgH="660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29400" y="1447800"/>
                        <a:ext cx="609600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3581400" y="3124200"/>
            <a:ext cx="274320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4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304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206796"/>
              </p:ext>
            </p:extLst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116177"/>
              </p:ext>
            </p:extLst>
          </p:nvPr>
        </p:nvGraphicFramePr>
        <p:xfrm>
          <a:off x="4779963" y="369888"/>
          <a:ext cx="3927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6" imgW="3124080" imgH="431640" progId="Equation.3">
                  <p:embed/>
                </p:oleObj>
              </mc:Choice>
              <mc:Fallback>
                <p:oleObj name="Equation" r:id="rId6" imgW="312408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963" y="369888"/>
                        <a:ext cx="3927475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161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304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dq</a:t>
            </a:r>
            <a:r>
              <a:rPr lang="en-US" dirty="0" smtClean="0"/>
              <a:t> integration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116177"/>
              </p:ext>
            </p:extLst>
          </p:nvPr>
        </p:nvGraphicFramePr>
        <p:xfrm>
          <a:off x="4779963" y="369888"/>
          <a:ext cx="39274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4" imgW="3124080" imgH="431640" progId="Equation.3">
                  <p:embed/>
                </p:oleObj>
              </mc:Choice>
              <mc:Fallback>
                <p:oleObj name="Equation" r:id="rId4" imgW="312408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963" y="369888"/>
                        <a:ext cx="3927475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42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</a:t>
            </a:r>
            <a:r>
              <a:rPr lang="en-US" b="1" dirty="0" err="1" smtClean="0"/>
              <a:t>dL</a:t>
            </a:r>
            <a:r>
              <a:rPr lang="en-US" b="1" dirty="0" smtClean="0"/>
              <a:t>/</a:t>
            </a:r>
            <a:r>
              <a:rPr lang="en-US" b="1" dirty="0" err="1" smtClean="0"/>
              <a:t>dq</a:t>
            </a:r>
            <a:r>
              <a:rPr lang="en-US" b="1" dirty="0" smtClean="0"/>
              <a:t> – Anisotropy = </a:t>
            </a:r>
            <a:r>
              <a:rPr lang="el-GR" b="1" dirty="0" smtClean="0"/>
              <a:t>Δ</a:t>
            </a:r>
            <a:r>
              <a:rPr lang="en-US" b="1" dirty="0" smtClean="0"/>
              <a:t>RF</a:t>
            </a:r>
          </a:p>
          <a:p>
            <a:r>
              <a:rPr lang="en-US" dirty="0"/>
              <a:t>	 </a:t>
            </a:r>
            <a:r>
              <a:rPr lang="en-US" dirty="0" smtClean="0"/>
              <a:t>    &gt;0		    &gt;0 </a:t>
            </a:r>
            <a:r>
              <a:rPr lang="en-US" dirty="0" smtClean="0">
                <a:sym typeface="Wingdings" panose="05000000000000000000" pitchFamily="2" charset="2"/>
              </a:rPr>
              <a:t> Anisotropy Overestimates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     &lt;0		    &lt;0  Anisotropy Underestimates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629400" y="1600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+30%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5943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 -30%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228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 Initial RF values are negative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5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06" y="2743200"/>
            <a:ext cx="547519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4572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One Scan line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578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2286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 Initial RF values are negative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524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</a:t>
            </a:r>
            <a:r>
              <a:rPr lang="en-US" b="1" dirty="0" err="1" smtClean="0"/>
              <a:t>dL</a:t>
            </a:r>
            <a:r>
              <a:rPr lang="en-US" b="1" dirty="0" smtClean="0"/>
              <a:t>/</a:t>
            </a:r>
            <a:r>
              <a:rPr lang="en-US" b="1" dirty="0" err="1" smtClean="0"/>
              <a:t>dq</a:t>
            </a:r>
            <a:r>
              <a:rPr lang="en-US" b="1" dirty="0" smtClean="0"/>
              <a:t> – Anisotropy = </a:t>
            </a:r>
            <a:r>
              <a:rPr lang="el-GR" b="1" dirty="0" smtClean="0"/>
              <a:t>Δ</a:t>
            </a:r>
            <a:r>
              <a:rPr lang="en-US" b="1" dirty="0" smtClean="0"/>
              <a:t>RF</a:t>
            </a:r>
          </a:p>
          <a:p>
            <a:r>
              <a:rPr lang="en-US" dirty="0"/>
              <a:t>	 </a:t>
            </a:r>
            <a:r>
              <a:rPr lang="en-US" dirty="0" smtClean="0"/>
              <a:t>    &gt;0		    &gt;0 </a:t>
            </a:r>
            <a:r>
              <a:rPr lang="en-US" dirty="0" smtClean="0">
                <a:sym typeface="Wingdings" panose="05000000000000000000" pitchFamily="2" charset="2"/>
              </a:rPr>
              <a:t> Anisotropy Overestimates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     &lt;0		    &lt;0  Anisotropy Underestimates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778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4500</TotalTime>
  <Words>405</Words>
  <Application>Microsoft Office PowerPoint</Application>
  <PresentationFormat>Affichage à l'écran (4:3)</PresentationFormat>
  <Paragraphs>109</Paragraphs>
  <Slides>16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8" baseType="lpstr">
      <vt:lpstr>Slipstream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Mata</dc:creator>
  <cp:lastModifiedBy>PRIMINFO</cp:lastModifiedBy>
  <cp:revision>56</cp:revision>
  <dcterms:created xsi:type="dcterms:W3CDTF">2014-06-06T11:58:57Z</dcterms:created>
  <dcterms:modified xsi:type="dcterms:W3CDTF">2014-06-09T16:32:58Z</dcterms:modified>
</cp:coreProperties>
</file>