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embeddings/oleObject3.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11.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23"/>
  </p:notesMasterIdLst>
  <p:sldIdLst>
    <p:sldId id="318" r:id="rId2"/>
    <p:sldId id="357" r:id="rId3"/>
    <p:sldId id="324" r:id="rId4"/>
    <p:sldId id="358" r:id="rId5"/>
    <p:sldId id="382" r:id="rId6"/>
    <p:sldId id="331" r:id="rId7"/>
    <p:sldId id="368" r:id="rId8"/>
    <p:sldId id="360" r:id="rId9"/>
    <p:sldId id="356" r:id="rId10"/>
    <p:sldId id="380" r:id="rId11"/>
    <p:sldId id="381" r:id="rId12"/>
    <p:sldId id="361" r:id="rId13"/>
    <p:sldId id="371" r:id="rId14"/>
    <p:sldId id="317" r:id="rId15"/>
    <p:sldId id="315" r:id="rId16"/>
    <p:sldId id="321" r:id="rId17"/>
    <p:sldId id="379" r:id="rId18"/>
    <p:sldId id="373" r:id="rId19"/>
    <p:sldId id="375" r:id="rId20"/>
    <p:sldId id="372" r:id="rId21"/>
    <p:sldId id="374" r:id="rId22"/>
  </p:sldIdLst>
  <p:sldSz cx="10080625" cy="7559675"/>
  <p:notesSz cx="7772400" cy="10058400"/>
  <p:defaultTextStyle>
    <a:defPPr>
      <a:defRPr lang="en-GB"/>
    </a:defPPr>
    <a:lvl1pPr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1pPr>
    <a:lvl2pPr marL="742950" indent="-28575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2pPr>
    <a:lvl3pPr marL="11430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3pPr>
    <a:lvl4pPr marL="16002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4pPr>
    <a:lvl5pPr marL="2057400" indent="-228600" algn="l" defTabSz="457200" rtl="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5pPr>
    <a:lvl6pPr marL="2286000" algn="l" defTabSz="457200" rtl="0" eaLnBrk="1" latinLnBrk="0" hangingPunct="1">
      <a:defRPr sz="2400" kern="1200">
        <a:solidFill>
          <a:schemeClr val="bg1"/>
        </a:solidFill>
        <a:latin typeface="Arial" charset="0"/>
        <a:ea typeface="ヒラギノ角ゴ ProN W3" charset="0"/>
        <a:cs typeface="ヒラギノ角ゴ ProN W3" charset="0"/>
      </a:defRPr>
    </a:lvl6pPr>
    <a:lvl7pPr marL="2743200" algn="l" defTabSz="457200" rtl="0" eaLnBrk="1" latinLnBrk="0" hangingPunct="1">
      <a:defRPr sz="2400" kern="1200">
        <a:solidFill>
          <a:schemeClr val="bg1"/>
        </a:solidFill>
        <a:latin typeface="Arial" charset="0"/>
        <a:ea typeface="ヒラギノ角ゴ ProN W3" charset="0"/>
        <a:cs typeface="ヒラギノ角ゴ ProN W3" charset="0"/>
      </a:defRPr>
    </a:lvl7pPr>
    <a:lvl8pPr marL="3200400" algn="l" defTabSz="457200" rtl="0" eaLnBrk="1" latinLnBrk="0" hangingPunct="1">
      <a:defRPr sz="2400" kern="1200">
        <a:solidFill>
          <a:schemeClr val="bg1"/>
        </a:solidFill>
        <a:latin typeface="Arial" charset="0"/>
        <a:ea typeface="ヒラギノ角ゴ ProN W3" charset="0"/>
        <a:cs typeface="ヒラギノ角ゴ ProN W3" charset="0"/>
      </a:defRPr>
    </a:lvl8pPr>
    <a:lvl9pPr marL="3657600" algn="l" defTabSz="457200" rtl="0" eaLnBrk="1" latinLnBrk="0" hangingPunct="1">
      <a:defRPr sz="2400" kern="1200">
        <a:solidFill>
          <a:schemeClr val="bg1"/>
        </a:solidFill>
        <a:latin typeface="Arial" charset="0"/>
        <a:ea typeface="ヒラギノ角ゴ ProN W3" charset="0"/>
        <a:cs typeface="ヒラギノ角ゴ ProN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CC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32" autoAdjust="0"/>
    <p:restoredTop sz="94904" autoAdjust="0"/>
  </p:normalViewPr>
  <p:slideViewPr>
    <p:cSldViewPr>
      <p:cViewPr>
        <p:scale>
          <a:sx n="125" d="100"/>
          <a:sy n="125" d="100"/>
        </p:scale>
        <p:origin x="-1744" y="-116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 Id="rId2"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 Id="rId3"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772400" cy="10058400"/>
          </a:xfrm>
          <a:prstGeom prst="roundRect">
            <a:avLst>
              <a:gd name="adj" fmla="val 19"/>
            </a:avLst>
          </a:prstGeom>
          <a:solidFill>
            <a:srgbClr val="FFFFFF"/>
          </a:solidFill>
          <a:ln w="9525">
            <a:noFill/>
            <a:round/>
            <a:headEnd/>
            <a:tailEnd/>
          </a:ln>
          <a:effectLst/>
        </p:spPr>
        <p:txBody>
          <a:bodyPr wrap="none" anchor="ctr"/>
          <a:lstStyle/>
          <a:p>
            <a:pPr>
              <a:defRPr/>
            </a:pPr>
            <a:endParaRPr lang="en-US">
              <a:ea typeface="+mn-ea"/>
              <a:cs typeface="+mn-cs"/>
            </a:endParaRPr>
          </a:p>
        </p:txBody>
      </p:sp>
      <p:sp>
        <p:nvSpPr>
          <p:cNvPr id="25603" name="Rectangle 2"/>
          <p:cNvSpPr>
            <a:spLocks noGrp="1" noRot="1" noChangeAspect="1" noChangeArrowheads="1"/>
          </p:cNvSpPr>
          <p:nvPr>
            <p:ph type="sldImg"/>
          </p:nvPr>
        </p:nvSpPr>
        <p:spPr bwMode="auto">
          <a:xfrm>
            <a:off x="1371600" y="763588"/>
            <a:ext cx="5026025"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3075" name="Rectangle 3"/>
          <p:cNvSpPr>
            <a:spLocks noGrp="1" noChangeArrowheads="1"/>
          </p:cNvSpPr>
          <p:nvPr>
            <p:ph type="body"/>
          </p:nvPr>
        </p:nvSpPr>
        <p:spPr bwMode="auto">
          <a:xfrm>
            <a:off x="777875" y="4776788"/>
            <a:ext cx="6215063" cy="45227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3076" name="Text Box 4"/>
          <p:cNvSpPr txBox="1">
            <a:spLocks noChangeArrowheads="1"/>
          </p:cNvSpPr>
          <p:nvPr/>
        </p:nvSpPr>
        <p:spPr bwMode="auto">
          <a:xfrm>
            <a:off x="0" y="0"/>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7" name="Text Box 5"/>
          <p:cNvSpPr txBox="1">
            <a:spLocks noChangeArrowheads="1"/>
          </p:cNvSpPr>
          <p:nvPr/>
        </p:nvSpPr>
        <p:spPr bwMode="auto">
          <a:xfrm>
            <a:off x="4398963" y="0"/>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8" name="Text Box 6"/>
          <p:cNvSpPr txBox="1">
            <a:spLocks noChangeArrowheads="1"/>
          </p:cNvSpPr>
          <p:nvPr/>
        </p:nvSpPr>
        <p:spPr bwMode="auto">
          <a:xfrm>
            <a:off x="0" y="9555163"/>
            <a:ext cx="3371850" cy="50165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9" name="Rectangle 7"/>
          <p:cNvSpPr>
            <a:spLocks noGrp="1" noChangeArrowheads="1"/>
          </p:cNvSpPr>
          <p:nvPr>
            <p:ph type="sldNum"/>
          </p:nvPr>
        </p:nvSpPr>
        <p:spPr bwMode="auto">
          <a:xfrm>
            <a:off x="4398963" y="9555163"/>
            <a:ext cx="3370262" cy="500062"/>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charset="0"/>
                <a:cs typeface="Arial" charset="0"/>
              </a:defRPr>
            </a:lvl1pPr>
          </a:lstStyle>
          <a:p>
            <a:fld id="{451581C2-D0CB-494F-9C33-2295D7C10B93}" type="slidenum">
              <a:rPr lang="en-US"/>
              <a:pPr/>
              <a:t>‹#›</a:t>
            </a:fld>
            <a:endParaRPr lang="en-US"/>
          </a:p>
        </p:txBody>
      </p:sp>
    </p:spTree>
    <p:extLst>
      <p:ext uri="{BB962C8B-B14F-4D97-AF65-F5344CB8AC3E}">
        <p14:creationId xmlns:p14="http://schemas.microsoft.com/office/powerpoint/2010/main" val="7561254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931725" indent="-37474525"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E93782F4-B783-EF43-9D7D-6E8B74698FAF}" type="slidenum">
              <a:rPr lang="en-US">
                <a:latin typeface="Arial" pitchFamily="26" charset="0"/>
                <a:ea typeface="ＭＳ Ｐゴシック" pitchFamily="26" charset="-128"/>
                <a:cs typeface="ＭＳ Ｐゴシック" pitchFamily="26" charset="-128"/>
              </a:rPr>
              <a:pPr/>
              <a:t>1</a:t>
            </a:fld>
            <a:endParaRPr lang="en-US">
              <a:latin typeface="Arial" pitchFamily="26" charset="0"/>
              <a:ea typeface="ＭＳ Ｐゴシック" pitchFamily="26" charset="-128"/>
              <a:cs typeface="ＭＳ Ｐゴシック" pitchFamily="26"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r>
              <a:rPr lang="en-US" dirty="0" smtClean="0">
                <a:latin typeface="Arial" pitchFamily="26" charset="0"/>
                <a:ea typeface="ＭＳ Ｐゴシック" pitchFamily="26" charset="-128"/>
                <a:cs typeface="ＭＳ Ｐゴシック" pitchFamily="26" charset="-128"/>
              </a:rPr>
              <a:t>Kevin</a:t>
            </a:r>
            <a:r>
              <a:rPr lang="en-US" baseline="0" dirty="0" smtClean="0">
                <a:latin typeface="Arial" pitchFamily="26" charset="0"/>
                <a:ea typeface="ＭＳ Ｐゴシック" pitchFamily="26" charset="-128"/>
                <a:cs typeface="ＭＳ Ｐゴシック" pitchFamily="26" charset="-128"/>
              </a:rPr>
              <a:t> talked about using TES </a:t>
            </a:r>
            <a:r>
              <a:rPr lang="en-US" baseline="0" dirty="0" err="1" smtClean="0">
                <a:latin typeface="Arial" pitchFamily="26" charset="0"/>
                <a:ea typeface="ＭＳ Ｐゴシック" pitchFamily="26" charset="-128"/>
                <a:cs typeface="ＭＳ Ｐゴシック" pitchFamily="26" charset="-128"/>
              </a:rPr>
              <a:t>radiative</a:t>
            </a:r>
            <a:r>
              <a:rPr lang="en-US" baseline="0" dirty="0" smtClean="0">
                <a:latin typeface="Arial" pitchFamily="26" charset="0"/>
                <a:ea typeface="ＭＳ Ｐゴシック" pitchFamily="26" charset="-128"/>
                <a:cs typeface="ＭＳ Ｐゴシック" pitchFamily="26" charset="-128"/>
              </a:rPr>
              <a:t> kernels to constrain climate models by looking at the </a:t>
            </a:r>
            <a:r>
              <a:rPr lang="en-US" baseline="0" dirty="0" err="1" smtClean="0">
                <a:latin typeface="Arial" pitchFamily="26" charset="0"/>
                <a:ea typeface="ＭＳ Ｐゴシック" pitchFamily="26" charset="-128"/>
                <a:cs typeface="ＭＳ Ｐゴシック" pitchFamily="26" charset="-128"/>
              </a:rPr>
              <a:t>radiative</a:t>
            </a:r>
            <a:r>
              <a:rPr lang="en-US" baseline="0" dirty="0" smtClean="0">
                <a:latin typeface="Arial" pitchFamily="26" charset="0"/>
                <a:ea typeface="ＭＳ Ｐゴシック" pitchFamily="26" charset="-128"/>
                <a:cs typeface="ＭＳ Ｐゴシック" pitchFamily="26" charset="-128"/>
              </a:rPr>
              <a:t> effects of differences in ozone. Here I will describe a more fundamental test of climate model predictions for ozone.</a:t>
            </a:r>
            <a:endParaRPr lang="en-US" dirty="0">
              <a:latin typeface="Arial" pitchFamily="26" charset="0"/>
              <a:ea typeface="ＭＳ Ｐゴシック" pitchFamily="26" charset="-128"/>
              <a:cs typeface="ＭＳ Ｐゴシック" pitchFamily="2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effectLst/>
                <a:latin typeface="Times New Roman" charset="0"/>
                <a:ea typeface="ＭＳ Ｐゴシック" charset="-128"/>
                <a:cs typeface="ＭＳ Ｐゴシック" charset="-128"/>
              </a:rPr>
              <a:t>different amounts of </a:t>
            </a:r>
            <a:r>
              <a:rPr lang="en-US" sz="1200" kern="1200" dirty="0" err="1" smtClean="0">
                <a:solidFill>
                  <a:srgbClr val="000000"/>
                </a:solidFill>
                <a:effectLst/>
                <a:latin typeface="Times New Roman" charset="0"/>
                <a:ea typeface="ＭＳ Ｐゴシック" charset="-128"/>
                <a:cs typeface="ＭＳ Ｐゴシック" charset="-128"/>
              </a:rPr>
              <a:t>precipitable</a:t>
            </a:r>
            <a:r>
              <a:rPr lang="en-US" sz="1200" kern="1200" dirty="0" smtClean="0">
                <a:solidFill>
                  <a:srgbClr val="000000"/>
                </a:solidFill>
                <a:effectLst/>
                <a:latin typeface="Times New Roman" charset="0"/>
                <a:ea typeface="ＭＳ Ｐゴシック" charset="-128"/>
                <a:cs typeface="ＭＳ Ｐゴシック" charset="-128"/>
              </a:rPr>
              <a:t> water vapor can change the tropical clear-sky LWRE of tropospheric ozone by up to a factor of 5. Regions of high humidity lead to a relatively optically thick atmosphere where ozone variability has little impact on TOA flux variability, i.e., ozone and water vapor are </a:t>
            </a:r>
            <a:r>
              <a:rPr lang="en-US" sz="1200" kern="1200" dirty="0" err="1" smtClean="0">
                <a:solidFill>
                  <a:srgbClr val="000000"/>
                </a:solidFill>
                <a:effectLst/>
                <a:latin typeface="Times New Roman" charset="0"/>
                <a:ea typeface="ＭＳ Ｐゴシック" charset="-128"/>
                <a:cs typeface="ＭＳ Ｐゴシック" charset="-128"/>
              </a:rPr>
              <a:t>radiatively</a:t>
            </a:r>
            <a:r>
              <a:rPr lang="en-US" sz="1200" kern="1200" dirty="0" smtClean="0">
                <a:solidFill>
                  <a:srgbClr val="000000"/>
                </a:solidFill>
                <a:effectLst/>
                <a:latin typeface="Times New Roman" charset="0"/>
                <a:ea typeface="ＭＳ Ｐゴシック" charset="-128"/>
                <a:cs typeface="ＭＳ Ｐゴシック" charset="-128"/>
              </a:rPr>
              <a:t> coupled in the TOA flux. Changes in the spatial distribution of ozone precursor emissions, e.g., increases in Asia, coupled with changes in the hydrological cycle from climate change will lead to different patterns of ozone forcing. </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17</a:t>
            </a:fld>
            <a:endParaRPr lang="en-US"/>
          </a:p>
        </p:txBody>
      </p:sp>
    </p:spTree>
    <p:extLst>
      <p:ext uri="{BB962C8B-B14F-4D97-AF65-F5344CB8AC3E}">
        <p14:creationId xmlns:p14="http://schemas.microsoft.com/office/powerpoint/2010/main" val="1670709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700">
                <a:solidFill>
                  <a:schemeClr val="tx1"/>
                </a:solidFill>
                <a:latin typeface="Arial" charset="0"/>
                <a:ea typeface="ＭＳ Ｐゴシック" charset="0"/>
                <a:cs typeface="ＭＳ Ｐゴシック" charset="0"/>
              </a:defRPr>
            </a:lvl1pPr>
            <a:lvl2pPr marL="42263528" indent="-41754116" eaLnBrk="0" hangingPunct="0">
              <a:defRPr sz="2700">
                <a:solidFill>
                  <a:schemeClr val="tx1"/>
                </a:solidFill>
                <a:latin typeface="Arial" charset="0"/>
                <a:ea typeface="ＭＳ Ｐゴシック" charset="0"/>
              </a:defRPr>
            </a:lvl2pPr>
            <a:lvl3pPr eaLnBrk="0" hangingPunct="0">
              <a:defRPr sz="2700">
                <a:solidFill>
                  <a:schemeClr val="tx1"/>
                </a:solidFill>
                <a:latin typeface="Arial" charset="0"/>
                <a:ea typeface="ＭＳ Ｐゴシック" charset="0"/>
              </a:defRPr>
            </a:lvl3pPr>
            <a:lvl4pPr eaLnBrk="0" hangingPunct="0">
              <a:defRPr sz="2700">
                <a:solidFill>
                  <a:schemeClr val="tx1"/>
                </a:solidFill>
                <a:latin typeface="Arial" charset="0"/>
                <a:ea typeface="ＭＳ Ｐゴシック" charset="0"/>
              </a:defRPr>
            </a:lvl4pPr>
            <a:lvl5pPr eaLnBrk="0" hangingPunct="0">
              <a:defRPr sz="2700">
                <a:solidFill>
                  <a:schemeClr val="tx1"/>
                </a:solidFill>
                <a:latin typeface="Arial" charset="0"/>
                <a:ea typeface="ＭＳ Ｐゴシック" charset="0"/>
              </a:defRPr>
            </a:lvl5pPr>
            <a:lvl6pPr marL="509412" eaLnBrk="0" fontAlgn="base" hangingPunct="0">
              <a:spcBef>
                <a:spcPct val="0"/>
              </a:spcBef>
              <a:spcAft>
                <a:spcPct val="0"/>
              </a:spcAft>
              <a:defRPr sz="2700">
                <a:solidFill>
                  <a:schemeClr val="tx1"/>
                </a:solidFill>
                <a:latin typeface="Arial" charset="0"/>
                <a:ea typeface="ＭＳ Ｐゴシック" charset="0"/>
              </a:defRPr>
            </a:lvl6pPr>
            <a:lvl7pPr marL="1018824" eaLnBrk="0" fontAlgn="base" hangingPunct="0">
              <a:spcBef>
                <a:spcPct val="0"/>
              </a:spcBef>
              <a:spcAft>
                <a:spcPct val="0"/>
              </a:spcAft>
              <a:defRPr sz="2700">
                <a:solidFill>
                  <a:schemeClr val="tx1"/>
                </a:solidFill>
                <a:latin typeface="Arial" charset="0"/>
                <a:ea typeface="ＭＳ Ｐゴシック" charset="0"/>
              </a:defRPr>
            </a:lvl7pPr>
            <a:lvl8pPr marL="1528237" eaLnBrk="0" fontAlgn="base" hangingPunct="0">
              <a:spcBef>
                <a:spcPct val="0"/>
              </a:spcBef>
              <a:spcAft>
                <a:spcPct val="0"/>
              </a:spcAft>
              <a:defRPr sz="2700">
                <a:solidFill>
                  <a:schemeClr val="tx1"/>
                </a:solidFill>
                <a:latin typeface="Arial" charset="0"/>
                <a:ea typeface="ＭＳ Ｐゴシック" charset="0"/>
              </a:defRPr>
            </a:lvl8pPr>
            <a:lvl9pPr marL="2037649" eaLnBrk="0" fontAlgn="base" hangingPunct="0">
              <a:spcBef>
                <a:spcPct val="0"/>
              </a:spcBef>
              <a:spcAft>
                <a:spcPct val="0"/>
              </a:spcAft>
              <a:defRPr sz="2700">
                <a:solidFill>
                  <a:schemeClr val="tx1"/>
                </a:solidFill>
                <a:latin typeface="Arial" charset="0"/>
                <a:ea typeface="ＭＳ Ｐゴシック" charset="0"/>
              </a:defRPr>
            </a:lvl9pPr>
          </a:lstStyle>
          <a:p>
            <a:pPr eaLnBrk="1" hangingPunct="1"/>
            <a:fld id="{B1C2A54A-E13A-BE47-84C2-12F246E89230}" type="slidenum">
              <a:rPr lang="en-US" sz="1300">
                <a:latin typeface="Calibri" charset="0"/>
              </a:rPr>
              <a:pPr eaLnBrk="1" hangingPunct="1"/>
              <a:t>21</a:t>
            </a:fld>
            <a:endParaRPr lang="en-US" sz="13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EB7982D6-F460-2A4B-98EB-D3E5B96F45AA}" type="slidenum">
              <a:rPr lang="en-US">
                <a:latin typeface="Arial" pitchFamily="26" charset="0"/>
                <a:ea typeface="ＭＳ Ｐゴシック" pitchFamily="26" charset="-128"/>
                <a:cs typeface="ＭＳ Ｐゴシック" pitchFamily="26" charset="-128"/>
              </a:rPr>
              <a:pPr/>
              <a:t>3</a:t>
            </a:fld>
            <a:endParaRPr lang="en-US">
              <a:latin typeface="Arial" pitchFamily="26" charset="0"/>
              <a:ea typeface="ＭＳ Ｐゴシック" pitchFamily="26" charset="-128"/>
              <a:cs typeface="ＭＳ Ｐゴシック" pitchFamily="26" charset="-128"/>
            </a:endParaRPr>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ERF more realistic</a:t>
            </a:r>
            <a:r>
              <a:rPr lang="en-US" baseline="0" dirty="0" smtClean="0"/>
              <a:t> since </a:t>
            </a:r>
            <a:r>
              <a:rPr lang="en-US" baseline="0" dirty="0" err="1" smtClean="0"/>
              <a:t>tropopause</a:t>
            </a:r>
            <a:r>
              <a:rPr lang="en-US" baseline="0" dirty="0" smtClean="0"/>
              <a:t> can change as well (fixed SST) </a:t>
            </a:r>
            <a:r>
              <a:rPr lang="en-US" sz="1200" kern="1200" dirty="0" smtClean="0">
                <a:solidFill>
                  <a:srgbClr val="000000"/>
                </a:solidFill>
                <a:effectLst/>
                <a:latin typeface="Times New Roman" charset="0"/>
                <a:ea typeface="ＭＳ Ｐゴシック" charset="-128"/>
                <a:cs typeface="ＭＳ Ｐゴシック" charset="-128"/>
              </a:rPr>
              <a:t>Calculation of ERF requires longer simulations with more complex models than calculation of RF, but the inclusion of the additional rapid adjustments makes ERF a better indicator of the eventual global mean temperature response, especially for aerosols. </a:t>
            </a:r>
            <a:endParaRPr lang="en-US" dirty="0" smtClean="0">
              <a:effectLs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Reductions</a:t>
            </a:r>
            <a:r>
              <a:rPr lang="en-US" baseline="0" dirty="0" smtClean="0"/>
              <a:t> in </a:t>
            </a:r>
            <a:r>
              <a:rPr lang="en-US" dirty="0" err="1" smtClean="0"/>
              <a:t>Nox</a:t>
            </a:r>
            <a:r>
              <a:rPr lang="en-US" dirty="0" smtClean="0"/>
              <a:t> and VOCs can add to warming through</a:t>
            </a:r>
            <a:r>
              <a:rPr lang="en-US" baseline="0" dirty="0" smtClean="0"/>
              <a:t> aerosol reductions and </a:t>
            </a:r>
            <a:r>
              <a:rPr lang="en-US" dirty="0" smtClean="0"/>
              <a:t>increasing methane</a:t>
            </a:r>
            <a:r>
              <a:rPr lang="en-US" baseline="0" dirty="0" smtClean="0"/>
              <a:t> lifetime</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4</a:t>
            </a:fld>
            <a:endParaRPr lang="en-US"/>
          </a:p>
        </p:txBody>
      </p:sp>
    </p:spTree>
    <p:extLst>
      <p:ext uri="{BB962C8B-B14F-4D97-AF65-F5344CB8AC3E}">
        <p14:creationId xmlns:p14="http://schemas.microsoft.com/office/powerpoint/2010/main" val="1141431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spectral resolution,</a:t>
            </a:r>
            <a:r>
              <a:rPr lang="en-US" baseline="0" dirty="0" smtClean="0"/>
              <a:t> we explicitly account for the effect of water vapor when we integrate over the O3 band </a:t>
            </a:r>
            <a:r>
              <a:rPr lang="en-US" baseline="0" dirty="0" err="1" smtClean="0"/>
              <a:t>Jacobians</a:t>
            </a:r>
            <a:r>
              <a:rPr lang="en-US" baseline="0" dirty="0" smtClean="0"/>
              <a:t> since the O3 </a:t>
            </a:r>
            <a:r>
              <a:rPr lang="en-US" baseline="0" dirty="0" err="1" smtClean="0"/>
              <a:t>Jacobians</a:t>
            </a:r>
            <a:r>
              <a:rPr lang="en-US" baseline="0" dirty="0" smtClean="0"/>
              <a:t> are zeroed out when there is a strong H2O line.</a:t>
            </a:r>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6</a:t>
            </a:fld>
            <a:endParaRPr lang="en-US"/>
          </a:p>
        </p:txBody>
      </p:sp>
    </p:spTree>
    <p:extLst>
      <p:ext uri="{BB962C8B-B14F-4D97-AF65-F5344CB8AC3E}">
        <p14:creationId xmlns:p14="http://schemas.microsoft.com/office/powerpoint/2010/main" val="2424476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7</a:t>
            </a:fld>
            <a:endParaRPr lang="en-US"/>
          </a:p>
        </p:txBody>
      </p:sp>
    </p:spTree>
    <p:extLst>
      <p:ext uri="{BB962C8B-B14F-4D97-AF65-F5344CB8AC3E}">
        <p14:creationId xmlns:p14="http://schemas.microsoft.com/office/powerpoint/2010/main" val="2424476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8</a:t>
            </a:fld>
            <a:endParaRPr lang="en-US"/>
          </a:p>
        </p:txBody>
      </p:sp>
    </p:spTree>
    <p:extLst>
      <p:ext uri="{BB962C8B-B14F-4D97-AF65-F5344CB8AC3E}">
        <p14:creationId xmlns:p14="http://schemas.microsoft.com/office/powerpoint/2010/main" val="1670709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kern="1200" dirty="0" smtClean="0">
                <a:solidFill>
                  <a:srgbClr val="000000"/>
                </a:solidFill>
                <a:effectLst/>
                <a:latin typeface="Times New Roman" charset="0"/>
                <a:ea typeface="ＭＳ Ｐゴシック" charset="-128"/>
                <a:cs typeface="ＭＳ Ｐゴシック" charset="-128"/>
              </a:rPr>
              <a:t>Since the GISS model has a known dry bias in the upper troposphere at mid-latitudes,</a:t>
            </a:r>
            <a:r>
              <a:rPr lang="en-US" sz="1200" kern="1200" baseline="0" dirty="0" smtClean="0">
                <a:solidFill>
                  <a:srgbClr val="000000"/>
                </a:solidFill>
                <a:effectLst/>
                <a:latin typeface="Times New Roman" charset="0"/>
                <a:ea typeface="ＭＳ Ｐゴシック" charset="-128"/>
                <a:cs typeface="ＭＳ Ｐゴシック" charset="-128"/>
              </a:rPr>
              <a:t> </a:t>
            </a:r>
            <a:r>
              <a:rPr lang="en-US" sz="1200" kern="1200" dirty="0" smtClean="0">
                <a:solidFill>
                  <a:srgbClr val="000000"/>
                </a:solidFill>
                <a:effectLst/>
                <a:latin typeface="Times New Roman" charset="0"/>
                <a:ea typeface="ＭＳ Ｐゴシック" charset="-128"/>
                <a:cs typeface="ＭＳ Ｐゴシック" charset="-128"/>
              </a:rPr>
              <a:t>this could contribute to a higher sensitivity to changes in ozone as compared to TES. </a:t>
            </a:r>
            <a:endParaRPr lang="en-US" dirty="0" smtClean="0"/>
          </a:p>
          <a:p>
            <a:endParaRPr lang="en-US" dirty="0"/>
          </a:p>
        </p:txBody>
      </p:sp>
      <p:sp>
        <p:nvSpPr>
          <p:cNvPr id="4" name="Slide Number Placeholder 3"/>
          <p:cNvSpPr>
            <a:spLocks noGrp="1"/>
          </p:cNvSpPr>
          <p:nvPr>
            <p:ph type="sldNum" idx="10"/>
          </p:nvPr>
        </p:nvSpPr>
        <p:spPr/>
        <p:txBody>
          <a:bodyPr/>
          <a:lstStyle/>
          <a:p>
            <a:fld id="{451581C2-D0CB-494F-9C33-2295D7C10B93}" type="slidenum">
              <a:rPr lang="en-US" smtClean="0"/>
              <a:pPr/>
              <a:t>12</a:t>
            </a:fld>
            <a:endParaRPr lang="en-US"/>
          </a:p>
        </p:txBody>
      </p:sp>
    </p:spTree>
    <p:extLst>
      <p:ext uri="{BB962C8B-B14F-4D97-AF65-F5344CB8AC3E}">
        <p14:creationId xmlns:p14="http://schemas.microsoft.com/office/powerpoint/2010/main" val="260854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RRTMG is the Rapid</a:t>
            </a:r>
            <a:r>
              <a:rPr lang="en-US" baseline="0" dirty="0" smtClean="0"/>
              <a:t> </a:t>
            </a:r>
            <a:r>
              <a:rPr lang="en-US" baseline="0" dirty="0" err="1" smtClean="0"/>
              <a:t>Radiative</a:t>
            </a:r>
            <a:r>
              <a:rPr lang="en-US" baseline="0" dirty="0" smtClean="0"/>
              <a:t> Transfer </a:t>
            </a:r>
            <a:r>
              <a:rPr lang="en-US" baseline="0" smtClean="0"/>
              <a:t>Model for GCMs  from AER</a:t>
            </a:r>
            <a:endParaRPr lang="en-US"/>
          </a:p>
        </p:txBody>
      </p:sp>
      <p:sp>
        <p:nvSpPr>
          <p:cNvPr id="4" name="Slide Number Placeholder 3"/>
          <p:cNvSpPr>
            <a:spLocks noGrp="1"/>
          </p:cNvSpPr>
          <p:nvPr>
            <p:ph type="sldNum" idx="10"/>
          </p:nvPr>
        </p:nvSpPr>
        <p:spPr/>
        <p:txBody>
          <a:bodyPr/>
          <a:lstStyle/>
          <a:p>
            <a:fld id="{451581C2-D0CB-494F-9C33-2295D7C10B93}" type="slidenum">
              <a:rPr lang="en-US" smtClean="0"/>
              <a:pPr/>
              <a:t>13</a:t>
            </a:fld>
            <a:endParaRPr lang="en-US"/>
          </a:p>
        </p:txBody>
      </p:sp>
    </p:spTree>
    <p:extLst>
      <p:ext uri="{BB962C8B-B14F-4D97-AF65-F5344CB8AC3E}">
        <p14:creationId xmlns:p14="http://schemas.microsoft.com/office/powerpoint/2010/main" val="949894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67A1BC48-B0C6-1E46-B4EE-699DE00AD3A1}" type="slidenum">
              <a:rPr lang="en-US">
                <a:latin typeface="Arial" pitchFamily="26" charset="0"/>
                <a:ea typeface="ＭＳ Ｐゴシック" pitchFamily="26" charset="-128"/>
                <a:cs typeface="ＭＳ Ｐゴシック" pitchFamily="26" charset="-128"/>
              </a:rPr>
              <a:pPr/>
              <a:t>16</a:t>
            </a:fld>
            <a:endParaRPr lang="en-US">
              <a:latin typeface="Arial" pitchFamily="26" charset="0"/>
              <a:ea typeface="ＭＳ Ｐゴシック" pitchFamily="26" charset="-128"/>
              <a:cs typeface="ＭＳ Ｐゴシック" pitchFamily="26" charset="-128"/>
            </a:endParaRPr>
          </a:p>
        </p:txBody>
      </p:sp>
      <p:sp>
        <p:nvSpPr>
          <p:cNvPr id="30723" name="Rectangle 1026"/>
          <p:cNvSpPr>
            <a:spLocks noGrp="1" noRot="1" noChangeAspect="1" noChangeArrowheads="1"/>
          </p:cNvSpPr>
          <p:nvPr>
            <p:ph type="sldImg"/>
          </p:nvPr>
        </p:nvSpPr>
        <p:spPr>
          <a:solidFill>
            <a:srgbClr val="FFFFFF"/>
          </a:solidFill>
          <a:ln/>
        </p:spPr>
      </p:sp>
      <p:sp>
        <p:nvSpPr>
          <p:cNvPr id="3072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pitchFamily="26" charset="0"/>
              <a:ea typeface="ＭＳ Ｐゴシック" pitchFamily="26" charset="-128"/>
              <a:cs typeface="ＭＳ Ｐゴシック" pitchFamily="2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0"/>
            <a:ext cx="8568531" cy="1620430"/>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512094" y="4283816"/>
            <a:ext cx="7056438" cy="1931917"/>
          </a:xfrm>
        </p:spPr>
        <p:txBody>
          <a:bodyPr/>
          <a:lstStyle>
            <a:lvl1pPr marL="0" indent="0" algn="ctr">
              <a:buNone/>
              <a:defRPr>
                <a:solidFill>
                  <a:schemeClr val="tx1">
                    <a:tint val="7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0E1461B-B7BB-EB46-8D91-643874FA9F96}" type="datetime1">
              <a:rPr lang="en-US"/>
              <a:pPr/>
              <a:t>9/10/14</a:t>
            </a:fld>
            <a:endParaRPr lang="en-US"/>
          </a:p>
        </p:txBody>
      </p:sp>
      <p:sp>
        <p:nvSpPr>
          <p:cNvPr id="5" name="Footer Placeholder 4"/>
          <p:cNvSpPr>
            <a:spLocks noGrp="1"/>
          </p:cNvSpPr>
          <p:nvPr>
            <p:ph type="ftr" sz="quarter" idx="11"/>
          </p:nvPr>
        </p:nvSpPr>
        <p:spPr>
          <a:xfrm>
            <a:off x="3440112" y="7153100"/>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7727950" y="7158037"/>
            <a:ext cx="2352675" cy="401638"/>
          </a:xfrm>
          <a:prstGeom prst="rect">
            <a:avLst/>
          </a:prstGeom>
        </p:spPr>
        <p:txBody>
          <a:bodyPr/>
          <a:lstStyle>
            <a:lvl1pPr>
              <a:defRPr/>
            </a:lvl1pPr>
          </a:lstStyle>
          <a:p>
            <a:fld id="{8442C1A4-296A-0F4A-90B2-7E3457CDAC22}" type="slidenum">
              <a:rPr lang="en-US"/>
              <a:pPr/>
              <a:t>‹#›</a:t>
            </a:fld>
            <a:endParaRPr lang="en-US"/>
          </a:p>
        </p:txBody>
      </p:sp>
    </p:spTree>
    <p:extLst>
      <p:ext uri="{BB962C8B-B14F-4D97-AF65-F5344CB8AC3E}">
        <p14:creationId xmlns:p14="http://schemas.microsoft.com/office/powerpoint/2010/main" val="962761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1946E4-F0DC-7444-B0AF-DE7234266335}" type="datetime1">
              <a:rPr lang="en-US"/>
              <a:pPr/>
              <a:t>9/10/14</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57A7183E-BC38-D348-BB0A-64F1029EB89A}" type="slidenum">
              <a:rPr lang="en-US"/>
              <a:pPr/>
              <a:t>‹#›</a:t>
            </a:fld>
            <a:endParaRPr lang="en-US"/>
          </a:p>
        </p:txBody>
      </p:sp>
    </p:spTree>
    <p:extLst>
      <p:ext uri="{BB962C8B-B14F-4D97-AF65-F5344CB8AC3E}">
        <p14:creationId xmlns:p14="http://schemas.microsoft.com/office/powerpoint/2010/main" val="2679201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453" y="302738"/>
            <a:ext cx="2268141" cy="64502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4031" y="302738"/>
            <a:ext cx="6636411" cy="64502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E2D7DD7-0BBE-9D49-B2C7-66DE17B2B114}" type="datetime1">
              <a:rPr lang="en-US"/>
              <a:pPr/>
              <a:t>9/10/14</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277595A4-E48B-C74A-8D6C-493D77F1CE59}" type="slidenum">
              <a:rPr lang="en-US"/>
              <a:pPr/>
              <a:t>‹#›</a:t>
            </a:fld>
            <a:endParaRPr lang="en-US"/>
          </a:p>
        </p:txBody>
      </p:sp>
    </p:spTree>
    <p:extLst>
      <p:ext uri="{BB962C8B-B14F-4D97-AF65-F5344CB8AC3E}">
        <p14:creationId xmlns:p14="http://schemas.microsoft.com/office/powerpoint/2010/main" val="1160464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xfrm>
            <a:off x="3444214" y="6971700"/>
            <a:ext cx="3192198" cy="503978"/>
          </a:xfrm>
          <a:prstGeom prst="rect">
            <a:avLst/>
          </a:prstGeom>
          <a:ln/>
        </p:spPr>
        <p:txBody>
          <a:bodyPr lIns="100794" tIns="50397" rIns="100794" bIns="50397"/>
          <a:lstStyle>
            <a:lvl1pPr>
              <a:defRPr/>
            </a:lvl1pPr>
          </a:lstStyle>
          <a:p>
            <a:pPr>
              <a:defRPr/>
            </a:pPr>
            <a:endParaRPr lang="en-US"/>
          </a:p>
        </p:txBody>
      </p:sp>
      <p:sp>
        <p:nvSpPr>
          <p:cNvPr id="4" name="Rectangle 7"/>
          <p:cNvSpPr>
            <a:spLocks noGrp="1" noChangeArrowheads="1"/>
          </p:cNvSpPr>
          <p:nvPr>
            <p:ph type="sldNum" sz="quarter" idx="12"/>
          </p:nvPr>
        </p:nvSpPr>
        <p:spPr>
          <a:xfrm>
            <a:off x="7224448" y="6971700"/>
            <a:ext cx="2100130" cy="503978"/>
          </a:xfrm>
          <a:prstGeom prst="rect">
            <a:avLst/>
          </a:prstGeom>
          <a:ln/>
        </p:spPr>
        <p:txBody>
          <a:bodyPr lIns="100794" tIns="50397" rIns="100794" bIns="50397"/>
          <a:lstStyle>
            <a:lvl1pPr>
              <a:defRPr/>
            </a:lvl1pPr>
          </a:lstStyle>
          <a:p>
            <a:pPr>
              <a:defRPr/>
            </a:pPr>
            <a:fld id="{4F28FAE1-D989-6A4D-9F1F-DCB24F93235F}" type="slidenum">
              <a:rPr lang="en-US"/>
              <a:pPr>
                <a:defRPr/>
              </a:pPr>
              <a:t>‹#›</a:t>
            </a:fld>
            <a:endParaRPr lang="en-US"/>
          </a:p>
        </p:txBody>
      </p:sp>
    </p:spTree>
    <p:extLst>
      <p:ext uri="{BB962C8B-B14F-4D97-AF65-F5344CB8AC3E}">
        <p14:creationId xmlns:p14="http://schemas.microsoft.com/office/powerpoint/2010/main" val="886292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88481E1-950D-5447-BA10-CB791D04E8BE}" type="datetime1">
              <a:rPr lang="en-US"/>
              <a:pPr/>
              <a:t>9/10/14</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A065055B-5B43-4948-9F38-B1DF325D5759}" type="slidenum">
              <a:rPr lang="en-US"/>
              <a:pPr/>
              <a:t>‹#›</a:t>
            </a:fld>
            <a:endParaRPr lang="en-US"/>
          </a:p>
        </p:txBody>
      </p:sp>
    </p:spTree>
    <p:extLst>
      <p:ext uri="{BB962C8B-B14F-4D97-AF65-F5344CB8AC3E}">
        <p14:creationId xmlns:p14="http://schemas.microsoft.com/office/powerpoint/2010/main" val="1184974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792"/>
            <a:ext cx="8568531" cy="1501435"/>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96300" y="3204114"/>
            <a:ext cx="8568531" cy="1653678"/>
          </a:xfrm>
        </p:spPr>
        <p:txBody>
          <a:bodyPr anchor="b"/>
          <a:lstStyle>
            <a:lvl1pPr marL="0" indent="0">
              <a:buNone/>
              <a:defRPr sz="2200">
                <a:solidFill>
                  <a:schemeClr val="tx1">
                    <a:tint val="75000"/>
                  </a:schemeClr>
                </a:solidFill>
              </a:defRPr>
            </a:lvl1pPr>
            <a:lvl2pPr marL="503972" indent="0">
              <a:buNone/>
              <a:defRPr sz="2000">
                <a:solidFill>
                  <a:schemeClr val="tx1">
                    <a:tint val="75000"/>
                  </a:schemeClr>
                </a:solidFill>
              </a:defRPr>
            </a:lvl2pPr>
            <a:lvl3pPr marL="1007943" indent="0">
              <a:buNone/>
              <a:defRPr sz="1800">
                <a:solidFill>
                  <a:schemeClr val="tx1">
                    <a:tint val="75000"/>
                  </a:schemeClr>
                </a:solidFill>
              </a:defRPr>
            </a:lvl3pPr>
            <a:lvl4pPr marL="1511915" indent="0">
              <a:buNone/>
              <a:defRPr sz="1500">
                <a:solidFill>
                  <a:schemeClr val="tx1">
                    <a:tint val="75000"/>
                  </a:schemeClr>
                </a:solidFill>
              </a:defRPr>
            </a:lvl4pPr>
            <a:lvl5pPr marL="2015886" indent="0">
              <a:buNone/>
              <a:defRPr sz="1500">
                <a:solidFill>
                  <a:schemeClr val="tx1">
                    <a:tint val="75000"/>
                  </a:schemeClr>
                </a:solidFill>
              </a:defRPr>
            </a:lvl5pPr>
            <a:lvl6pPr marL="2519858" indent="0">
              <a:buNone/>
              <a:defRPr sz="1500">
                <a:solidFill>
                  <a:schemeClr val="tx1">
                    <a:tint val="75000"/>
                  </a:schemeClr>
                </a:solidFill>
              </a:defRPr>
            </a:lvl6pPr>
            <a:lvl7pPr marL="3023829" indent="0">
              <a:buNone/>
              <a:defRPr sz="1500">
                <a:solidFill>
                  <a:schemeClr val="tx1">
                    <a:tint val="75000"/>
                  </a:schemeClr>
                </a:solidFill>
              </a:defRPr>
            </a:lvl7pPr>
            <a:lvl8pPr marL="3527801" indent="0">
              <a:buNone/>
              <a:defRPr sz="1500">
                <a:solidFill>
                  <a:schemeClr val="tx1">
                    <a:tint val="75000"/>
                  </a:schemeClr>
                </a:solidFill>
              </a:defRPr>
            </a:lvl8pPr>
            <a:lvl9pPr marL="4031772" indent="0">
              <a:buNone/>
              <a:defRPr sz="15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fld id="{69B6BF22-4998-8747-87D4-6B54F328D031}" type="datetime1">
              <a:rPr lang="en-US"/>
              <a:pPr/>
              <a:t>9/10/14</a:t>
            </a:fld>
            <a:endParaRPr lang="en-US"/>
          </a:p>
        </p:txBody>
      </p:sp>
      <p:sp>
        <p:nvSpPr>
          <p:cNvPr id="5"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96925C62-B774-2345-BE44-FCCD3D51CE33}" type="slidenum">
              <a:rPr lang="en-US"/>
              <a:pPr/>
              <a:t>‹#›</a:t>
            </a:fld>
            <a:endParaRPr lang="en-US"/>
          </a:p>
        </p:txBody>
      </p:sp>
    </p:spTree>
    <p:extLst>
      <p:ext uri="{BB962C8B-B14F-4D97-AF65-F5344CB8AC3E}">
        <p14:creationId xmlns:p14="http://schemas.microsoft.com/office/powerpoint/2010/main" val="129691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4031" y="1763925"/>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4318" y="1763925"/>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6DE56AC-9CA5-C045-BDCC-AB067771E7FB}" type="datetime1">
              <a:rPr lang="en-US"/>
              <a:pPr/>
              <a:t>9/10/14</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1DF033E6-4314-AF4E-8546-F346B33148D5}" type="slidenum">
              <a:rPr lang="en-US"/>
              <a:pPr/>
              <a:t>‹#›</a:t>
            </a:fld>
            <a:endParaRPr lang="en-US"/>
          </a:p>
        </p:txBody>
      </p:sp>
    </p:spTree>
    <p:extLst>
      <p:ext uri="{BB962C8B-B14F-4D97-AF65-F5344CB8AC3E}">
        <p14:creationId xmlns:p14="http://schemas.microsoft.com/office/powerpoint/2010/main" val="2110108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031" y="1692178"/>
            <a:ext cx="4454027" cy="705219"/>
          </a:xfrm>
        </p:spPr>
        <p:txBody>
          <a:bodyPr anchor="b"/>
          <a:lstStyle>
            <a:lvl1pPr marL="0" indent="0">
              <a:buNone/>
              <a:defRPr sz="2600" b="1"/>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0818" y="1692178"/>
            <a:ext cx="4455776" cy="705219"/>
          </a:xfrm>
        </p:spPr>
        <p:txBody>
          <a:bodyPr anchor="b"/>
          <a:lstStyle>
            <a:lvl1pPr marL="0" indent="0">
              <a:buNone/>
              <a:defRPr sz="2600" b="1"/>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23F31E05-E50C-D446-98C3-47D1647FA245}" type="datetime1">
              <a:rPr lang="en-US"/>
              <a:pPr/>
              <a:t>9/10/14</a:t>
            </a:fld>
            <a:endParaRPr lang="en-US"/>
          </a:p>
        </p:txBody>
      </p:sp>
      <p:sp>
        <p:nvSpPr>
          <p:cNvPr id="8"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9"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257E276C-0627-7F43-8CEC-D2DB208DD046}" type="slidenum">
              <a:rPr lang="en-US"/>
              <a:pPr/>
              <a:t>‹#›</a:t>
            </a:fld>
            <a:endParaRPr lang="en-US"/>
          </a:p>
        </p:txBody>
      </p:sp>
    </p:spTree>
    <p:extLst>
      <p:ext uri="{BB962C8B-B14F-4D97-AF65-F5344CB8AC3E}">
        <p14:creationId xmlns:p14="http://schemas.microsoft.com/office/powerpoint/2010/main" val="1440384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fld id="{45DE6C39-8676-5345-9B03-D80A409CFCBA}" type="datetime1">
              <a:rPr lang="en-US"/>
              <a:pPr/>
              <a:t>9/10/14</a:t>
            </a:fld>
            <a:endParaRPr lang="en-US"/>
          </a:p>
        </p:txBody>
      </p:sp>
      <p:sp>
        <p:nvSpPr>
          <p:cNvPr id="4"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5"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40F7E9B4-315B-DB47-BE21-1F2A5FC93FF4}" type="slidenum">
              <a:rPr lang="en-US"/>
              <a:pPr/>
              <a:t>‹#›</a:t>
            </a:fld>
            <a:endParaRPr lang="en-US"/>
          </a:p>
        </p:txBody>
      </p:sp>
      <p:sp>
        <p:nvSpPr>
          <p:cNvPr id="7" name="Slide Number Placeholder 11"/>
          <p:cNvSpPr txBox="1">
            <a:spLocks/>
          </p:cNvSpPr>
          <p:nvPr userDrawn="1"/>
        </p:nvSpPr>
        <p:spPr>
          <a:xfrm>
            <a:off x="7159625" y="7739062"/>
            <a:ext cx="2352675" cy="401638"/>
          </a:xfrm>
          <a:prstGeom prst="rect">
            <a:avLst/>
          </a:prstGeom>
        </p:spPr>
        <p:txBody>
          <a:bodyPr vert="horz" wrap="square" lIns="100794" tIns="50397" rIns="100794" bIns="50397" numCol="1" anchor="ctr" anchorCtr="0" compatLnSpc="1">
            <a:prstTxWarp prst="textNoShape">
              <a:avLst/>
            </a:prstTxWarp>
          </a:bodyPr>
          <a:lstStyle>
            <a:defPPr>
              <a:defRPr lang="en-GB"/>
            </a:defPPr>
            <a:lvl1pPr algn="r"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1pPr>
            <a:lvl2pPr marL="37931725" indent="-37474525"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2pPr>
            <a:lvl3pPr marL="11430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3pPr>
            <a:lvl4pPr marL="16002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4pPr>
            <a:lvl5pPr marL="2057400" indent="-228600" algn="l" defTabSz="457200" rtl="0" eaLnBrk="0" fontAlgn="base" hangingPunct="0">
              <a:lnSpc>
                <a:spcPct val="96000"/>
              </a:lnSpc>
              <a:spcBef>
                <a:spcPct val="0"/>
              </a:spcBef>
              <a:spcAft>
                <a:spcPct val="0"/>
              </a:spcAft>
              <a:buClr>
                <a:srgbClr val="000000"/>
              </a:buClr>
              <a:buSzPct val="100000"/>
              <a:buFont typeface="Times New Roman" charset="0"/>
              <a:defRPr sz="2400" kern="1200">
                <a:solidFill>
                  <a:schemeClr val="bg1"/>
                </a:solidFill>
                <a:latin typeface="Arial" charset="0"/>
                <a:ea typeface="ヒラギノ角ゴ ProN W3" charset="0"/>
                <a:cs typeface="ヒラギノ角ゴ ProN W3" charset="0"/>
              </a:defRPr>
            </a:lvl5pPr>
            <a:lvl6pPr marL="4572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6pPr>
            <a:lvl7pPr marL="9144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7pPr>
            <a:lvl8pPr marL="13716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8pPr>
            <a:lvl9pPr marL="1828800" algn="l" defTabSz="457200" rtl="0" eaLnBrk="0" fontAlgn="base" latinLnBrk="0" hangingPunct="0">
              <a:lnSpc>
                <a:spcPct val="96000"/>
              </a:lnSpc>
              <a:spcBef>
                <a:spcPct val="0"/>
              </a:spcBef>
              <a:spcAft>
                <a:spcPct val="0"/>
              </a:spcAft>
              <a:defRPr sz="2400" kern="1200">
                <a:solidFill>
                  <a:schemeClr val="bg1"/>
                </a:solidFill>
                <a:latin typeface="Arial" charset="0"/>
                <a:ea typeface="ヒラギノ角ゴ ProN W3" charset="0"/>
                <a:cs typeface="ヒラギノ角ゴ ProN W3" charset="0"/>
              </a:defRPr>
            </a:lvl9pPr>
          </a:lstStyle>
          <a:p>
            <a:pPr eaLnBrk="1"/>
            <a:fld id="{8402F754-033D-224F-ABEF-27E3613BBBEA}" type="slidenum">
              <a:rPr lang="en-US" sz="1300" smtClean="0">
                <a:solidFill>
                  <a:srgbClr val="898989"/>
                </a:solidFill>
              </a:rPr>
              <a:pPr eaLnBrk="1"/>
              <a:t>‹#›</a:t>
            </a:fld>
            <a:endParaRPr lang="en-US" sz="1300">
              <a:solidFill>
                <a:srgbClr val="898989"/>
              </a:solidFill>
            </a:endParaRPr>
          </a:p>
        </p:txBody>
      </p:sp>
      <p:sp>
        <p:nvSpPr>
          <p:cNvPr id="2" name="Title 1"/>
          <p:cNvSpPr>
            <a:spLocks noGrp="1"/>
          </p:cNvSpPr>
          <p:nvPr>
            <p:ph type="title"/>
          </p:nvPr>
        </p:nvSpPr>
        <p:spPr>
          <a:xfrm>
            <a:off x="468312" y="0"/>
            <a:ext cx="9074150" cy="960437"/>
          </a:xfrm>
        </p:spPr>
        <p:txBody>
          <a:bodyPr/>
          <a:lstStyle>
            <a:lvl1pPr>
              <a:defRPr sz="44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643431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78370FE-8FE3-D34B-A4E8-47407119A6F7}" type="datetime1">
              <a:rPr lang="en-US"/>
              <a:pPr/>
              <a:t>9/10/14</a:t>
            </a:fld>
            <a:endParaRPr lang="en-US"/>
          </a:p>
        </p:txBody>
      </p:sp>
      <p:pic>
        <p:nvPicPr>
          <p:cNvPr id="5" name="Picture 10" descr="Test.jpg"/>
          <p:cNvPicPr>
            <a:picLocks noChangeAspect="1"/>
          </p:cNvPicPr>
          <p:nvPr userDrawn="1"/>
        </p:nvPicPr>
        <p:blipFill>
          <a:blip r:embed="rId2">
            <a:extLst>
              <a:ext uri="{28A0092B-C50C-407E-A947-70E740481C1C}">
                <a14:useLocalDpi xmlns:a14="http://schemas.microsoft.com/office/drawing/2010/main" val="0"/>
              </a:ext>
            </a:extLst>
          </a:blip>
          <a:srcRect b="66792"/>
          <a:stretch>
            <a:fillRect/>
          </a:stretch>
        </p:blipFill>
        <p:spPr bwMode="auto">
          <a:xfrm>
            <a:off x="19050" y="-30163"/>
            <a:ext cx="1008062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idx="4294967295"/>
          </p:nvPr>
        </p:nvSpPr>
        <p:spPr>
          <a:xfrm>
            <a:off x="0" y="-30163"/>
            <a:ext cx="10080625" cy="1017588"/>
          </a:xfrm>
          <a:ln w="38100" cap="flat">
            <a:solidFill>
              <a:srgbClr val="C2C2C2"/>
            </a:solidFill>
            <a:miter lim="800000"/>
            <a:headEnd type="none" w="med" len="med"/>
            <a:tailEnd type="none" w="med" len="med"/>
          </a:ln>
        </p:spPr>
        <p:txBody>
          <a:bodyPr/>
          <a:lstStyle/>
          <a:p>
            <a:pPr eaLnBrk="1" hangingPunct="1"/>
            <a:endParaRPr lang="en-US" sz="3100" dirty="0">
              <a:solidFill>
                <a:srgbClr val="FFE916"/>
              </a:solidFill>
              <a:latin typeface="Calibri" charset="0"/>
              <a:ea typeface="ＭＳ Ｐゴシック" charset="0"/>
              <a:cs typeface="Arial" charset="0"/>
            </a:endParaRPr>
          </a:p>
        </p:txBody>
      </p:sp>
    </p:spTree>
    <p:extLst>
      <p:ext uri="{BB962C8B-B14F-4D97-AF65-F5344CB8AC3E}">
        <p14:creationId xmlns:p14="http://schemas.microsoft.com/office/powerpoint/2010/main" val="71456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2" y="300987"/>
            <a:ext cx="3316456" cy="1280945"/>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41245" y="300988"/>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032" y="1581933"/>
            <a:ext cx="3316456" cy="5171028"/>
          </a:xfrm>
        </p:spPr>
        <p:txBody>
          <a:bodyPr/>
          <a:lstStyle>
            <a:lvl1pPr marL="0" indent="0">
              <a:buNone/>
              <a:defRPr sz="1500"/>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F18C064-1EED-F241-A85B-4A55A32E92F4}" type="datetime1">
              <a:rPr lang="en-US"/>
              <a:pPr/>
              <a:t>9/10/14</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B2BF0871-99C0-5F45-AB34-6E5F27FCC0FF}" type="slidenum">
              <a:rPr lang="en-US"/>
              <a:pPr/>
              <a:t>‹#›</a:t>
            </a:fld>
            <a:endParaRPr lang="en-US"/>
          </a:p>
        </p:txBody>
      </p:sp>
    </p:spTree>
    <p:extLst>
      <p:ext uri="{BB962C8B-B14F-4D97-AF65-F5344CB8AC3E}">
        <p14:creationId xmlns:p14="http://schemas.microsoft.com/office/powerpoint/2010/main" val="32758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5873" y="675471"/>
            <a:ext cx="6048375" cy="4535805"/>
          </a:xfrm>
        </p:spPr>
        <p:txBody>
          <a:bodyPr rtlCol="0">
            <a:normAutofit/>
          </a:bodyPr>
          <a:lstStyle>
            <a:lvl1pPr marL="0" indent="0">
              <a:buNone/>
              <a:defRPr sz="3500"/>
            </a:lvl1pPr>
            <a:lvl2pPr marL="503972" indent="0">
              <a:buNone/>
              <a:defRPr sz="3100"/>
            </a:lvl2pPr>
            <a:lvl3pPr marL="1007943" indent="0">
              <a:buNone/>
              <a:defRPr sz="2600"/>
            </a:lvl3pPr>
            <a:lvl4pPr marL="1511915" indent="0">
              <a:buNone/>
              <a:defRPr sz="2200"/>
            </a:lvl4pPr>
            <a:lvl5pPr marL="2015886" indent="0">
              <a:buNone/>
              <a:defRPr sz="2200"/>
            </a:lvl5pPr>
            <a:lvl6pPr marL="2519858" indent="0">
              <a:buNone/>
              <a:defRPr sz="2200"/>
            </a:lvl6pPr>
            <a:lvl7pPr marL="3023829" indent="0">
              <a:buNone/>
              <a:defRPr sz="2200"/>
            </a:lvl7pPr>
            <a:lvl8pPr marL="3527801" indent="0">
              <a:buNone/>
              <a:defRPr sz="2200"/>
            </a:lvl8pPr>
            <a:lvl9pPr marL="4031772" indent="0">
              <a:buNone/>
              <a:defRPr sz="2200"/>
            </a:lvl9pPr>
          </a:lstStyle>
          <a:p>
            <a:pPr lvl="0"/>
            <a:endParaRPr lang="en-US" noProof="0" smtClean="0"/>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500"/>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CC2264E-3F3C-6D43-8582-B0370BC6D992}" type="datetime1">
              <a:rPr lang="en-US"/>
              <a:pPr/>
              <a:t>9/10/14</a:t>
            </a:fld>
            <a:endParaRPr lang="en-US"/>
          </a:p>
        </p:txBody>
      </p:sp>
      <p:sp>
        <p:nvSpPr>
          <p:cNvPr id="6" name="Footer Placeholder 4"/>
          <p:cNvSpPr>
            <a:spLocks noGrp="1"/>
          </p:cNvSpPr>
          <p:nvPr>
            <p:ph type="ftr" sz="quarter" idx="11"/>
          </p:nvPr>
        </p:nvSpPr>
        <p:spPr>
          <a:xfrm>
            <a:off x="3444875" y="7007225"/>
            <a:ext cx="3190875" cy="401638"/>
          </a:xfrm>
          <a:prstGeom prst="rect">
            <a:avLst/>
          </a:prstGeom>
        </p:spPr>
        <p:txBody>
          <a:bodyPr/>
          <a:lstStyle>
            <a:lvl1pPr>
              <a:buFont typeface="Times New Roman" charset="0"/>
              <a:buNone/>
              <a:defRPr>
                <a:latin typeface="Arial" charset="0"/>
                <a:ea typeface="+mn-ea"/>
                <a:cs typeface="+mn-cs"/>
              </a:defRPr>
            </a:lvl1pPr>
          </a:lstStyle>
          <a:p>
            <a:pPr>
              <a:defRPr/>
            </a:pPr>
            <a:endParaRPr lang="en-US"/>
          </a:p>
        </p:txBody>
      </p:sp>
      <p:sp>
        <p:nvSpPr>
          <p:cNvPr id="7" name="Slide Number Placeholder 5"/>
          <p:cNvSpPr>
            <a:spLocks noGrp="1"/>
          </p:cNvSpPr>
          <p:nvPr>
            <p:ph type="sldNum" sz="quarter" idx="12"/>
          </p:nvPr>
        </p:nvSpPr>
        <p:spPr>
          <a:xfrm>
            <a:off x="7224713" y="7007225"/>
            <a:ext cx="2352675" cy="401638"/>
          </a:xfrm>
          <a:prstGeom prst="rect">
            <a:avLst/>
          </a:prstGeom>
        </p:spPr>
        <p:txBody>
          <a:bodyPr/>
          <a:lstStyle>
            <a:lvl1pPr>
              <a:defRPr/>
            </a:lvl1pPr>
          </a:lstStyle>
          <a:p>
            <a:fld id="{634A1D7E-44CB-EF47-A441-E327AF3B694F}" type="slidenum">
              <a:rPr lang="en-US"/>
              <a:pPr/>
              <a:t>‹#›</a:t>
            </a:fld>
            <a:endParaRPr lang="en-US"/>
          </a:p>
        </p:txBody>
      </p:sp>
    </p:spTree>
    <p:extLst>
      <p:ext uri="{BB962C8B-B14F-4D97-AF65-F5344CB8AC3E}">
        <p14:creationId xmlns:p14="http://schemas.microsoft.com/office/powerpoint/2010/main" val="17204507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0" descr="Test.jpg"/>
          <p:cNvPicPr>
            <a:picLocks noChangeAspect="1"/>
          </p:cNvPicPr>
          <p:nvPr userDrawn="1"/>
        </p:nvPicPr>
        <p:blipFill>
          <a:blip r:embed="rId14">
            <a:extLst>
              <a:ext uri="{28A0092B-C50C-407E-A947-70E740481C1C}">
                <a14:useLocalDpi xmlns:a14="http://schemas.microsoft.com/office/drawing/2010/main" val="0"/>
              </a:ext>
            </a:extLst>
          </a:blip>
          <a:srcRect b="66792"/>
          <a:stretch>
            <a:fillRect/>
          </a:stretch>
        </p:blipFill>
        <p:spPr bwMode="auto">
          <a:xfrm>
            <a:off x="0" y="-1"/>
            <a:ext cx="1008062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Placeholder 1"/>
          <p:cNvSpPr>
            <a:spLocks noGrp="1"/>
          </p:cNvSpPr>
          <p:nvPr>
            <p:ph type="title"/>
          </p:nvPr>
        </p:nvSpPr>
        <p:spPr bwMode="auto">
          <a:xfrm>
            <a:off x="503238" y="0"/>
            <a:ext cx="9074150" cy="100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ctr" anchorCtr="0" compatLnSpc="1">
            <a:prstTxWarp prst="textNoShape">
              <a:avLst/>
            </a:prstTxWarp>
          </a:bodyPr>
          <a:lstStyle/>
          <a:p>
            <a:pPr lvl="0"/>
            <a:r>
              <a:rPr lang="en-US" dirty="0"/>
              <a:t>Click to edit Master title style</a:t>
            </a:r>
          </a:p>
        </p:txBody>
      </p:sp>
      <p:sp>
        <p:nvSpPr>
          <p:cNvPr id="13315" name="Text Placeholder 2"/>
          <p:cNvSpPr>
            <a:spLocks noGrp="1"/>
          </p:cNvSpPr>
          <p:nvPr>
            <p:ph type="body" idx="1"/>
          </p:nvPr>
        </p:nvSpPr>
        <p:spPr bwMode="auto">
          <a:xfrm>
            <a:off x="503238" y="1457325"/>
            <a:ext cx="9074150" cy="498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0" y="7146812"/>
            <a:ext cx="2352675" cy="401638"/>
          </a:xfrm>
          <a:prstGeom prst="rect">
            <a:avLst/>
          </a:prstGeom>
        </p:spPr>
        <p:txBody>
          <a:bodyPr vert="horz" wrap="square" lIns="100794" tIns="50397" rIns="100794" bIns="50397" numCol="1" anchor="ctr" anchorCtr="0" compatLnSpc="1">
            <a:prstTxWarp prst="textNoShape">
              <a:avLst/>
            </a:prstTxWarp>
          </a:bodyPr>
          <a:lstStyle>
            <a:lvl1pPr>
              <a:defRPr sz="1300">
                <a:solidFill>
                  <a:srgbClr val="898989"/>
                </a:solidFill>
              </a:defRPr>
            </a:lvl1pPr>
          </a:lstStyle>
          <a:p>
            <a:fld id="{C870D10D-65D8-A34D-880E-3118DB0B2124}" type="datetime1">
              <a:rPr lang="en-US"/>
              <a:pPr/>
              <a:t>9/10/14</a:t>
            </a:fld>
            <a:endParaRPr lang="en-US"/>
          </a:p>
        </p:txBody>
      </p:sp>
      <p:pic>
        <p:nvPicPr>
          <p:cNvPr id="6" name="Picture 20" descr="4CA_spot.larg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913056" y="111650"/>
            <a:ext cx="927856" cy="69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txStyles>
    <p:title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p:titleStyle>
    <p:bodyStyle>
      <a:lvl1pPr marL="377825" indent="-377825" algn="l" defTabSz="503238" rtl="0" eaLnBrk="0" fontAlgn="base" hangingPunct="0">
        <a:spcBef>
          <a:spcPct val="20000"/>
        </a:spcBef>
        <a:spcAft>
          <a:spcPct val="0"/>
        </a:spcAft>
        <a:buFont typeface="Arial" charset="0"/>
        <a:buChar char="•"/>
        <a:defRPr sz="3500" kern="1200">
          <a:solidFill>
            <a:schemeClr val="tx1"/>
          </a:solidFill>
          <a:latin typeface="+mn-lt"/>
          <a:ea typeface="ＭＳ Ｐゴシック" charset="-128"/>
          <a:cs typeface="ＭＳ Ｐゴシック" charset="-128"/>
        </a:defRPr>
      </a:lvl1pPr>
      <a:lvl2pPr marL="817563" indent="-314325" algn="l" defTabSz="503238" rtl="0" eaLnBrk="0" fontAlgn="base" hangingPunct="0">
        <a:spcBef>
          <a:spcPct val="20000"/>
        </a:spcBef>
        <a:spcAft>
          <a:spcPct val="0"/>
        </a:spcAft>
        <a:buFont typeface="Arial" charset="0"/>
        <a:buChar char="–"/>
        <a:defRPr sz="3100" kern="1200">
          <a:solidFill>
            <a:schemeClr val="tx1"/>
          </a:solidFill>
          <a:latin typeface="+mn-lt"/>
          <a:ea typeface="ＭＳ Ｐゴシック" charset="-128"/>
          <a:cs typeface="+mn-cs"/>
        </a:defRPr>
      </a:lvl2pPr>
      <a:lvl3pPr marL="1258888" indent="-250825" algn="l" defTabSz="503238" rtl="0" eaLnBrk="0" fontAlgn="base" hangingPunct="0">
        <a:spcBef>
          <a:spcPct val="20000"/>
        </a:spcBef>
        <a:spcAft>
          <a:spcPct val="0"/>
        </a:spcAft>
        <a:buFont typeface="Arial" charset="0"/>
        <a:buChar char="•"/>
        <a:defRPr sz="2600" kern="1200">
          <a:solidFill>
            <a:schemeClr val="tx1"/>
          </a:solidFill>
          <a:latin typeface="+mn-lt"/>
          <a:ea typeface="ＭＳ Ｐゴシック" charset="-128"/>
          <a:cs typeface="+mn-cs"/>
        </a:defRPr>
      </a:lvl3pPr>
      <a:lvl4pPr marL="1763713"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4pPr>
      <a:lvl5pPr marL="2266950" indent="-250825" algn="l" defTabSz="50323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5pPr>
      <a:lvl6pPr marL="2771844" indent="-251986" algn="l" defTabSz="503972" rtl="0" eaLnBrk="1" latinLnBrk="0" hangingPunct="1">
        <a:spcBef>
          <a:spcPct val="20000"/>
        </a:spcBef>
        <a:buFont typeface="Arial"/>
        <a:buChar char="•"/>
        <a:defRPr sz="2200" kern="1200">
          <a:solidFill>
            <a:schemeClr val="tx1"/>
          </a:solidFill>
          <a:latin typeface="+mn-lt"/>
          <a:ea typeface="+mn-ea"/>
          <a:cs typeface="+mn-cs"/>
        </a:defRPr>
      </a:lvl6pPr>
      <a:lvl7pPr marL="3275815" indent="-251986" algn="l" defTabSz="503972" rtl="0" eaLnBrk="1" latinLnBrk="0" hangingPunct="1">
        <a:spcBef>
          <a:spcPct val="20000"/>
        </a:spcBef>
        <a:buFont typeface="Arial"/>
        <a:buChar char="•"/>
        <a:defRPr sz="2200" kern="1200">
          <a:solidFill>
            <a:schemeClr val="tx1"/>
          </a:solidFill>
          <a:latin typeface="+mn-lt"/>
          <a:ea typeface="+mn-ea"/>
          <a:cs typeface="+mn-cs"/>
        </a:defRPr>
      </a:lvl7pPr>
      <a:lvl8pPr marL="3779787" indent="-251986" algn="l" defTabSz="503972" rtl="0" eaLnBrk="1" latinLnBrk="0" hangingPunct="1">
        <a:spcBef>
          <a:spcPct val="20000"/>
        </a:spcBef>
        <a:buFont typeface="Arial"/>
        <a:buChar char="•"/>
        <a:defRPr sz="2200" kern="1200">
          <a:solidFill>
            <a:schemeClr val="tx1"/>
          </a:solidFill>
          <a:latin typeface="+mn-lt"/>
          <a:ea typeface="+mn-ea"/>
          <a:cs typeface="+mn-cs"/>
        </a:defRPr>
      </a:lvl8pPr>
      <a:lvl9pPr marL="4283758" indent="-251986" algn="l" defTabSz="50397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3972" rtl="0" eaLnBrk="1" latinLnBrk="0" hangingPunct="1">
        <a:defRPr sz="2000" kern="1200">
          <a:solidFill>
            <a:schemeClr val="tx1"/>
          </a:solidFill>
          <a:latin typeface="+mn-lt"/>
          <a:ea typeface="+mn-ea"/>
          <a:cs typeface="+mn-cs"/>
        </a:defRPr>
      </a:lvl1pPr>
      <a:lvl2pPr marL="503972" algn="l" defTabSz="503972" rtl="0" eaLnBrk="1" latinLnBrk="0" hangingPunct="1">
        <a:defRPr sz="2000" kern="1200">
          <a:solidFill>
            <a:schemeClr val="tx1"/>
          </a:solidFill>
          <a:latin typeface="+mn-lt"/>
          <a:ea typeface="+mn-ea"/>
          <a:cs typeface="+mn-cs"/>
        </a:defRPr>
      </a:lvl2pPr>
      <a:lvl3pPr marL="1007943" algn="l" defTabSz="503972" rtl="0" eaLnBrk="1" latinLnBrk="0" hangingPunct="1">
        <a:defRPr sz="2000" kern="1200">
          <a:solidFill>
            <a:schemeClr val="tx1"/>
          </a:solidFill>
          <a:latin typeface="+mn-lt"/>
          <a:ea typeface="+mn-ea"/>
          <a:cs typeface="+mn-cs"/>
        </a:defRPr>
      </a:lvl3pPr>
      <a:lvl4pPr marL="1511915" algn="l" defTabSz="503972" rtl="0" eaLnBrk="1" latinLnBrk="0" hangingPunct="1">
        <a:defRPr sz="2000" kern="1200">
          <a:solidFill>
            <a:schemeClr val="tx1"/>
          </a:solidFill>
          <a:latin typeface="+mn-lt"/>
          <a:ea typeface="+mn-ea"/>
          <a:cs typeface="+mn-cs"/>
        </a:defRPr>
      </a:lvl4pPr>
      <a:lvl5pPr marL="2015886" algn="l" defTabSz="503972" rtl="0" eaLnBrk="1" latinLnBrk="0" hangingPunct="1">
        <a:defRPr sz="2000" kern="1200">
          <a:solidFill>
            <a:schemeClr val="tx1"/>
          </a:solidFill>
          <a:latin typeface="+mn-lt"/>
          <a:ea typeface="+mn-ea"/>
          <a:cs typeface="+mn-cs"/>
        </a:defRPr>
      </a:lvl5pPr>
      <a:lvl6pPr marL="2519858" algn="l" defTabSz="503972" rtl="0" eaLnBrk="1" latinLnBrk="0" hangingPunct="1">
        <a:defRPr sz="2000" kern="1200">
          <a:solidFill>
            <a:schemeClr val="tx1"/>
          </a:solidFill>
          <a:latin typeface="+mn-lt"/>
          <a:ea typeface="+mn-ea"/>
          <a:cs typeface="+mn-cs"/>
        </a:defRPr>
      </a:lvl6pPr>
      <a:lvl7pPr marL="3023829" algn="l" defTabSz="503972" rtl="0" eaLnBrk="1" latinLnBrk="0" hangingPunct="1">
        <a:defRPr sz="2000" kern="1200">
          <a:solidFill>
            <a:schemeClr val="tx1"/>
          </a:solidFill>
          <a:latin typeface="+mn-lt"/>
          <a:ea typeface="+mn-ea"/>
          <a:cs typeface="+mn-cs"/>
        </a:defRPr>
      </a:lvl7pPr>
      <a:lvl8pPr marL="3527801" algn="l" defTabSz="503972" rtl="0" eaLnBrk="1" latinLnBrk="0" hangingPunct="1">
        <a:defRPr sz="2000" kern="1200">
          <a:solidFill>
            <a:schemeClr val="tx1"/>
          </a:solidFill>
          <a:latin typeface="+mn-lt"/>
          <a:ea typeface="+mn-ea"/>
          <a:cs typeface="+mn-cs"/>
        </a:defRPr>
      </a:lvl8pPr>
      <a:lvl9pPr marL="4031772" algn="l" defTabSz="50397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6.emf"/><Relationship Id="rId5" Type="http://schemas.openxmlformats.org/officeDocument/2006/relationships/oleObject" Target="../embeddings/oleObject5.bin"/><Relationship Id="rId6" Type="http://schemas.openxmlformats.org/officeDocument/2006/relationships/image" Target="../media/image27.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6.bin"/><Relationship Id="rId5" Type="http://schemas.openxmlformats.org/officeDocument/2006/relationships/image" Target="../media/image32.emf"/><Relationship Id="rId6" Type="http://schemas.openxmlformats.org/officeDocument/2006/relationships/oleObject" Target="../embeddings/oleObject7.bin"/><Relationship Id="rId7" Type="http://schemas.openxmlformats.org/officeDocument/2006/relationships/image" Target="../media/image33.emf"/><Relationship Id="rId8" Type="http://schemas.openxmlformats.org/officeDocument/2006/relationships/oleObject" Target="../embeddings/oleObject8.bin"/><Relationship Id="rId9" Type="http://schemas.openxmlformats.org/officeDocument/2006/relationships/image" Target="../media/image3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oleObject" Target="../embeddings/oleObject1.bin"/><Relationship Id="rId6" Type="http://schemas.openxmlformats.org/officeDocument/2006/relationships/image" Target="../media/image6.emf"/><Relationship Id="rId7" Type="http://schemas.openxmlformats.org/officeDocument/2006/relationships/oleObject" Target="../embeddings/oleObject2.bin"/><Relationship Id="rId8"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9.png"/><Relationship Id="rId8" Type="http://schemas.openxmlformats.org/officeDocument/2006/relationships/oleObject" Target="../embeddings/oleObject3.bin"/><Relationship Id="rId9" Type="http://schemas.openxmlformats.org/officeDocument/2006/relationships/image" Target="../media/image1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14.tiff"/><Relationship Id="rId6"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tif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56047" y="1417637"/>
            <a:ext cx="8568531" cy="1620430"/>
          </a:xfrm>
        </p:spPr>
        <p:txBody>
          <a:bodyPr/>
          <a:lstStyle/>
          <a:p>
            <a:r>
              <a:rPr lang="en-US" sz="4000" b="1" dirty="0" smtClean="0">
                <a:solidFill>
                  <a:schemeClr val="tx1"/>
                </a:solidFill>
              </a:rPr>
              <a:t>Benchmarking climate model top-of-atmosphere radiance in the 9.6</a:t>
            </a:r>
            <a:r>
              <a:rPr lang="en-US" sz="4000" b="1" dirty="0" smtClean="0">
                <a:solidFill>
                  <a:schemeClr val="tx1"/>
                </a:solidFill>
                <a:latin typeface="Symbol"/>
              </a:rPr>
              <a:t>m</a:t>
            </a:r>
            <a:r>
              <a:rPr lang="en-US" sz="4000" b="1" dirty="0" smtClean="0">
                <a:solidFill>
                  <a:schemeClr val="tx1"/>
                </a:solidFill>
              </a:rPr>
              <a:t>m ozone band compared to TES and IASI observations</a:t>
            </a:r>
            <a:endParaRPr lang="en-US" sz="4000" dirty="0"/>
          </a:p>
        </p:txBody>
      </p:sp>
      <p:sp>
        <p:nvSpPr>
          <p:cNvPr id="6" name="Subtitle 5"/>
          <p:cNvSpPr>
            <a:spLocks noGrp="1"/>
          </p:cNvSpPr>
          <p:nvPr>
            <p:ph type="subTitle" idx="1"/>
          </p:nvPr>
        </p:nvSpPr>
        <p:spPr>
          <a:xfrm>
            <a:off x="773112" y="3829120"/>
            <a:ext cx="8610600" cy="3608317"/>
          </a:xfrm>
          <a:ln>
            <a:solidFill>
              <a:srgbClr val="3366FF"/>
            </a:solidFill>
          </a:ln>
        </p:spPr>
        <p:txBody>
          <a:bodyPr/>
          <a:lstStyle/>
          <a:p>
            <a:pPr algn="l">
              <a:spcBef>
                <a:spcPts val="0"/>
              </a:spcBef>
            </a:pPr>
            <a:r>
              <a:rPr lang="en-US" sz="3200" b="1" i="1" dirty="0" smtClean="0">
                <a:solidFill>
                  <a:schemeClr val="tx1"/>
                </a:solidFill>
              </a:rPr>
              <a:t>Helen Worden, Andrew Conley, </a:t>
            </a:r>
          </a:p>
          <a:p>
            <a:pPr algn="l">
              <a:spcBef>
                <a:spcPts val="0"/>
              </a:spcBef>
            </a:pPr>
            <a:r>
              <a:rPr lang="en-US" sz="3200" b="1" i="1" dirty="0" smtClean="0">
                <a:solidFill>
                  <a:schemeClr val="tx1"/>
                </a:solidFill>
              </a:rPr>
              <a:t>Jean-</a:t>
            </a:r>
            <a:r>
              <a:rPr lang="fr-FR" sz="3200" b="1" i="1" dirty="0" smtClean="0">
                <a:solidFill>
                  <a:schemeClr val="tx1"/>
                </a:solidFill>
              </a:rPr>
              <a:t>François</a:t>
            </a:r>
            <a:r>
              <a:rPr lang="en-US" sz="3200" b="1" i="1" dirty="0" smtClean="0">
                <a:solidFill>
                  <a:schemeClr val="tx1"/>
                </a:solidFill>
              </a:rPr>
              <a:t> </a:t>
            </a:r>
            <a:r>
              <a:rPr lang="en-US" sz="3200" b="1" i="1" dirty="0" err="1" smtClean="0">
                <a:solidFill>
                  <a:schemeClr val="tx1"/>
                </a:solidFill>
              </a:rPr>
              <a:t>Lamarque</a:t>
            </a:r>
            <a:r>
              <a:rPr lang="en-US" sz="3200" b="1" i="1" dirty="0" smtClean="0">
                <a:solidFill>
                  <a:schemeClr val="tx1"/>
                </a:solidFill>
              </a:rPr>
              <a:t>, Steve Massie (NCAR), </a:t>
            </a:r>
          </a:p>
          <a:p>
            <a:pPr algn="l">
              <a:spcBef>
                <a:spcPts val="0"/>
              </a:spcBef>
            </a:pPr>
            <a:r>
              <a:rPr lang="en-US" sz="3200" b="1" i="1" dirty="0" smtClean="0">
                <a:solidFill>
                  <a:schemeClr val="tx1"/>
                </a:solidFill>
              </a:rPr>
              <a:t>Kevin Bowman (JPL), </a:t>
            </a:r>
          </a:p>
          <a:p>
            <a:pPr algn="l">
              <a:spcBef>
                <a:spcPts val="0"/>
              </a:spcBef>
            </a:pPr>
            <a:r>
              <a:rPr lang="en-US" sz="3200" b="1" i="1" dirty="0" smtClean="0">
                <a:solidFill>
                  <a:schemeClr val="tx1"/>
                </a:solidFill>
              </a:rPr>
              <a:t>Drew </a:t>
            </a:r>
            <a:r>
              <a:rPr lang="en-US" sz="3200" b="1" i="1" dirty="0" err="1" smtClean="0">
                <a:solidFill>
                  <a:schemeClr val="tx1"/>
                </a:solidFill>
              </a:rPr>
              <a:t>Shindell</a:t>
            </a:r>
            <a:r>
              <a:rPr lang="en-US" sz="3200" b="1" i="1" dirty="0" smtClean="0">
                <a:solidFill>
                  <a:schemeClr val="tx1"/>
                </a:solidFill>
              </a:rPr>
              <a:t>, (Duke Univ.)</a:t>
            </a:r>
            <a:endParaRPr lang="en-US" sz="3200" b="1" dirty="0" smtClean="0">
              <a:solidFill>
                <a:schemeClr val="tx1"/>
              </a:solidFill>
            </a:endParaRPr>
          </a:p>
          <a:p>
            <a:pPr algn="l">
              <a:spcBef>
                <a:spcPts val="0"/>
              </a:spcBef>
            </a:pPr>
            <a:r>
              <a:rPr lang="en-US" sz="3200" b="1" i="1" dirty="0" smtClean="0">
                <a:solidFill>
                  <a:schemeClr val="tx1"/>
                </a:solidFill>
              </a:rPr>
              <a:t>Cathy </a:t>
            </a:r>
            <a:r>
              <a:rPr lang="en-US" sz="3200" b="1" i="1" dirty="0" err="1" smtClean="0">
                <a:solidFill>
                  <a:schemeClr val="tx1"/>
                </a:solidFill>
              </a:rPr>
              <a:t>Clerbaux</a:t>
            </a:r>
            <a:r>
              <a:rPr lang="en-US" sz="3200" b="1" i="1" dirty="0" smtClean="0">
                <a:solidFill>
                  <a:schemeClr val="tx1"/>
                </a:solidFill>
              </a:rPr>
              <a:t>, (LATMOS), </a:t>
            </a:r>
          </a:p>
          <a:p>
            <a:pPr algn="l">
              <a:spcBef>
                <a:spcPts val="0"/>
              </a:spcBef>
            </a:pPr>
            <a:r>
              <a:rPr lang="fr-FR" sz="3200" b="1" i="1" dirty="0" smtClean="0">
                <a:solidFill>
                  <a:schemeClr val="tx1"/>
                </a:solidFill>
              </a:rPr>
              <a:t>Pierre-François, </a:t>
            </a:r>
            <a:r>
              <a:rPr lang="fr-FR" sz="3200" b="1" i="1" dirty="0" err="1" smtClean="0">
                <a:solidFill>
                  <a:schemeClr val="tx1"/>
                </a:solidFill>
              </a:rPr>
              <a:t>Stamatia</a:t>
            </a:r>
            <a:r>
              <a:rPr lang="fr-FR" sz="3200" b="1" i="1" dirty="0" smtClean="0">
                <a:solidFill>
                  <a:schemeClr val="tx1"/>
                </a:solidFill>
              </a:rPr>
              <a:t> </a:t>
            </a:r>
            <a:r>
              <a:rPr lang="fr-FR" sz="3200" b="1" i="1" dirty="0" err="1" smtClean="0">
                <a:solidFill>
                  <a:schemeClr val="tx1"/>
                </a:solidFill>
              </a:rPr>
              <a:t>Doniki</a:t>
            </a:r>
            <a:r>
              <a:rPr lang="fr-FR" sz="3200" b="1" i="1" dirty="0" smtClean="0">
                <a:solidFill>
                  <a:schemeClr val="tx1"/>
                </a:solidFill>
              </a:rPr>
              <a:t> (ULB), </a:t>
            </a:r>
          </a:p>
          <a:p>
            <a:pPr algn="l">
              <a:spcBef>
                <a:spcPts val="0"/>
              </a:spcBef>
            </a:pPr>
            <a:r>
              <a:rPr lang="en-US" sz="3200" b="1" i="1" dirty="0" smtClean="0">
                <a:solidFill>
                  <a:schemeClr val="tx1"/>
                </a:solidFill>
              </a:rPr>
              <a:t>William Collins (UCB), Andrew </a:t>
            </a:r>
            <a:r>
              <a:rPr lang="en-US" sz="3200" b="1" i="1" dirty="0" err="1" smtClean="0">
                <a:solidFill>
                  <a:schemeClr val="tx1"/>
                </a:solidFill>
              </a:rPr>
              <a:t>Lacis</a:t>
            </a:r>
            <a:r>
              <a:rPr lang="en-US" sz="3200" b="1" i="1" dirty="0" smtClean="0">
                <a:solidFill>
                  <a:schemeClr val="tx1"/>
                </a:solidFill>
              </a:rPr>
              <a:t> (GISS)</a:t>
            </a:r>
            <a:endParaRPr lang="en-US" sz="3200" b="1" dirty="0" smtClean="0">
              <a:solidFill>
                <a:schemeClr val="tx1"/>
              </a:solidFill>
            </a:endParaRPr>
          </a:p>
          <a:p>
            <a:pPr algn="l">
              <a:spcBef>
                <a:spcPts val="0"/>
              </a:spcBef>
            </a:pPr>
            <a:r>
              <a:rPr lang="en-US" sz="3200" b="1" i="1" dirty="0" smtClean="0">
                <a:solidFill>
                  <a:schemeClr val="tx1"/>
                </a:solidFill>
              </a:rPr>
              <a:t> </a:t>
            </a:r>
            <a:endParaRPr lang="en-US" sz="3200" b="1" dirty="0" smtClean="0">
              <a:solidFill>
                <a:schemeClr val="tx1"/>
              </a:solidFill>
            </a:endParaRPr>
          </a:p>
          <a:p>
            <a:pPr algn="l">
              <a:spcBef>
                <a:spcPts val="0"/>
              </a:spcBef>
            </a:pPr>
            <a:endParaRPr lang="en-US" sz="3200" dirty="0"/>
          </a:p>
        </p:txBody>
      </p:sp>
    </p:spTree>
    <p:extLst>
      <p:ext uri="{BB962C8B-B14F-4D97-AF65-F5344CB8AC3E}">
        <p14:creationId xmlns:p14="http://schemas.microsoft.com/office/powerpoint/2010/main" val="15336954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Results: O</a:t>
            </a:r>
            <a:r>
              <a:rPr lang="en-US" baseline="-25000" dirty="0"/>
              <a:t>3</a:t>
            </a:r>
            <a:r>
              <a:rPr lang="en-US" dirty="0"/>
              <a:t> band TOA Flux</a:t>
            </a:r>
            <a:endParaRPr lang="en-US" dirty="0"/>
          </a:p>
        </p:txBody>
      </p:sp>
      <p:grpSp>
        <p:nvGrpSpPr>
          <p:cNvPr id="6" name="Group 5"/>
          <p:cNvGrpSpPr/>
          <p:nvPr/>
        </p:nvGrpSpPr>
        <p:grpSpPr>
          <a:xfrm>
            <a:off x="392112" y="1036637"/>
            <a:ext cx="6350000" cy="4673600"/>
            <a:chOff x="1433512" y="1239837"/>
            <a:chExt cx="6350000" cy="4673600"/>
          </a:xfrm>
        </p:grpSpPr>
        <p:pic>
          <p:nvPicPr>
            <p:cNvPr id="3" name="Picture 2" descr="ozone-band-toa-clearsky.png"/>
            <p:cNvPicPr>
              <a:picLocks noChangeAspect="1"/>
            </p:cNvPicPr>
            <p:nvPr/>
          </p:nvPicPr>
          <p:blipFill>
            <a:blip r:embed="rId2"/>
            <a:stretch>
              <a:fillRect/>
            </a:stretch>
          </p:blipFill>
          <p:spPr>
            <a:xfrm>
              <a:off x="1433512" y="1239837"/>
              <a:ext cx="6350000" cy="4445000"/>
            </a:xfrm>
            <a:prstGeom prst="rect">
              <a:avLst/>
            </a:prstGeom>
          </p:spPr>
        </p:pic>
        <p:sp>
          <p:nvSpPr>
            <p:cNvPr id="4" name="TextBox 3"/>
            <p:cNvSpPr txBox="1"/>
            <p:nvPr/>
          </p:nvSpPr>
          <p:spPr>
            <a:xfrm rot="16200000">
              <a:off x="-147000" y="3052972"/>
              <a:ext cx="3661178" cy="449354"/>
            </a:xfrm>
            <a:prstGeom prst="rect">
              <a:avLst/>
            </a:prstGeom>
            <a:solidFill>
              <a:schemeClr val="bg1"/>
            </a:solidFill>
          </p:spPr>
          <p:txBody>
            <a:bodyPr wrap="none" rtlCol="0">
              <a:spAutoFit/>
            </a:bodyPr>
            <a:lstStyle/>
            <a:p>
              <a:r>
                <a:rPr lang="en-US" dirty="0" smtClean="0">
                  <a:solidFill>
                    <a:schemeClr val="tx1"/>
                  </a:solidFill>
                </a:rPr>
                <a:t>RRTMG clear-sky (W/m</a:t>
              </a:r>
              <a:r>
                <a:rPr lang="en-US" baseline="30000" dirty="0" smtClean="0">
                  <a:solidFill>
                    <a:schemeClr val="tx1"/>
                  </a:solidFill>
                </a:rPr>
                <a:t>2</a:t>
              </a:r>
              <a:r>
                <a:rPr lang="en-US" dirty="0" smtClean="0">
                  <a:solidFill>
                    <a:schemeClr val="tx1"/>
                  </a:solidFill>
                </a:rPr>
                <a:t>)</a:t>
              </a:r>
              <a:endParaRPr lang="en-US" dirty="0">
                <a:solidFill>
                  <a:schemeClr val="tx1"/>
                </a:solidFill>
              </a:endParaRPr>
            </a:p>
          </p:txBody>
        </p:sp>
        <p:sp>
          <p:nvSpPr>
            <p:cNvPr id="5" name="TextBox 4"/>
            <p:cNvSpPr txBox="1"/>
            <p:nvPr/>
          </p:nvSpPr>
          <p:spPr>
            <a:xfrm>
              <a:off x="3274916" y="5464083"/>
              <a:ext cx="3136996" cy="449354"/>
            </a:xfrm>
            <a:prstGeom prst="rect">
              <a:avLst/>
            </a:prstGeom>
            <a:solidFill>
              <a:schemeClr val="bg1"/>
            </a:solidFill>
          </p:spPr>
          <p:txBody>
            <a:bodyPr wrap="none" rtlCol="0">
              <a:spAutoFit/>
            </a:bodyPr>
            <a:lstStyle/>
            <a:p>
              <a:r>
                <a:rPr lang="en-US" dirty="0" smtClean="0">
                  <a:solidFill>
                    <a:schemeClr val="tx1"/>
                  </a:solidFill>
                </a:rPr>
                <a:t>TES clear-sky (W/m</a:t>
              </a:r>
              <a:r>
                <a:rPr lang="en-US" baseline="30000" dirty="0" smtClean="0">
                  <a:solidFill>
                    <a:schemeClr val="tx1"/>
                  </a:solidFill>
                </a:rPr>
                <a:t>2</a:t>
              </a:r>
              <a:r>
                <a:rPr lang="en-US" dirty="0" smtClean="0">
                  <a:solidFill>
                    <a:schemeClr val="tx1"/>
                  </a:solidFill>
                </a:rPr>
                <a:t>)</a:t>
              </a:r>
              <a:endParaRPr lang="en-US" dirty="0">
                <a:solidFill>
                  <a:schemeClr val="tx1"/>
                </a:solidFill>
              </a:endParaRPr>
            </a:p>
          </p:txBody>
        </p:sp>
      </p:grpSp>
      <p:sp>
        <p:nvSpPr>
          <p:cNvPr id="7" name="TextBox 6"/>
          <p:cNvSpPr txBox="1"/>
          <p:nvPr/>
        </p:nvSpPr>
        <p:spPr>
          <a:xfrm>
            <a:off x="6792912" y="1341437"/>
            <a:ext cx="3122369" cy="2990767"/>
          </a:xfrm>
          <a:prstGeom prst="rect">
            <a:avLst/>
          </a:prstGeom>
          <a:noFill/>
        </p:spPr>
        <p:txBody>
          <a:bodyPr wrap="none" rtlCol="0">
            <a:spAutoFit/>
          </a:bodyPr>
          <a:lstStyle/>
          <a:p>
            <a:r>
              <a:rPr lang="en-US" sz="2800" dirty="0" smtClean="0">
                <a:solidFill>
                  <a:schemeClr val="tx1"/>
                </a:solidFill>
              </a:rPr>
              <a:t>O</a:t>
            </a:r>
            <a:r>
              <a:rPr lang="en-US" sz="2800" baseline="-25000" dirty="0" smtClean="0">
                <a:solidFill>
                  <a:schemeClr val="tx1"/>
                </a:solidFill>
              </a:rPr>
              <a:t>3 </a:t>
            </a:r>
            <a:r>
              <a:rPr lang="en-US" sz="2800" dirty="0" smtClean="0">
                <a:solidFill>
                  <a:schemeClr val="tx1"/>
                </a:solidFill>
              </a:rPr>
              <a:t>band flux</a:t>
            </a:r>
          </a:p>
          <a:p>
            <a:r>
              <a:rPr lang="en-US" sz="2800" dirty="0">
                <a:solidFill>
                  <a:schemeClr val="tx1"/>
                </a:solidFill>
              </a:rPr>
              <a:t>c</a:t>
            </a:r>
            <a:r>
              <a:rPr lang="en-US" sz="2800" dirty="0" smtClean="0">
                <a:solidFill>
                  <a:schemeClr val="tx1"/>
                </a:solidFill>
              </a:rPr>
              <a:t>omparison for</a:t>
            </a:r>
          </a:p>
          <a:p>
            <a:r>
              <a:rPr lang="en-US" sz="2800" dirty="0">
                <a:solidFill>
                  <a:schemeClr val="tx1"/>
                </a:solidFill>
              </a:rPr>
              <a:t>a</a:t>
            </a:r>
            <a:r>
              <a:rPr lang="en-US" sz="2800" dirty="0" smtClean="0">
                <a:solidFill>
                  <a:schemeClr val="tx1"/>
                </a:solidFill>
              </a:rPr>
              <a:t>tmospheres </a:t>
            </a:r>
          </a:p>
          <a:p>
            <a:r>
              <a:rPr lang="en-US" sz="2800" dirty="0">
                <a:solidFill>
                  <a:schemeClr val="tx1"/>
                </a:solidFill>
              </a:rPr>
              <a:t>s</a:t>
            </a:r>
            <a:r>
              <a:rPr lang="en-US" sz="2800" dirty="0" smtClean="0">
                <a:solidFill>
                  <a:schemeClr val="tx1"/>
                </a:solidFill>
              </a:rPr>
              <a:t>pecified from </a:t>
            </a:r>
          </a:p>
          <a:p>
            <a:r>
              <a:rPr lang="en-US" sz="2800" dirty="0" smtClean="0">
                <a:solidFill>
                  <a:schemeClr val="tx1"/>
                </a:solidFill>
              </a:rPr>
              <a:t>TES retrievals</a:t>
            </a:r>
          </a:p>
          <a:p>
            <a:endParaRPr lang="en-US" sz="2800" dirty="0">
              <a:solidFill>
                <a:schemeClr val="tx1"/>
              </a:solidFill>
            </a:endParaRPr>
          </a:p>
          <a:p>
            <a:r>
              <a:rPr lang="en-US" sz="1800" dirty="0" smtClean="0">
                <a:solidFill>
                  <a:schemeClr val="tx1"/>
                </a:solidFill>
              </a:rPr>
              <a:t>Thanks to </a:t>
            </a:r>
            <a:r>
              <a:rPr lang="en-US" sz="1800" dirty="0" smtClean="0">
                <a:solidFill>
                  <a:schemeClr val="tx1"/>
                </a:solidFill>
              </a:rPr>
              <a:t>A. Conley (NCAR)</a:t>
            </a:r>
            <a:r>
              <a:rPr lang="en-US" sz="2800" dirty="0" smtClean="0">
                <a:solidFill>
                  <a:schemeClr val="tx1"/>
                </a:solidFill>
              </a:rPr>
              <a:t> </a:t>
            </a:r>
            <a:endParaRPr lang="en-US" sz="2800" dirty="0">
              <a:solidFill>
                <a:schemeClr val="tx1"/>
              </a:solidFill>
            </a:endParaRPr>
          </a:p>
        </p:txBody>
      </p:sp>
      <p:sp>
        <p:nvSpPr>
          <p:cNvPr id="8" name="TextBox 7"/>
          <p:cNvSpPr txBox="1"/>
          <p:nvPr/>
        </p:nvSpPr>
        <p:spPr>
          <a:xfrm>
            <a:off x="239712" y="5772007"/>
            <a:ext cx="9753600" cy="1513030"/>
          </a:xfrm>
          <a:prstGeom prst="rect">
            <a:avLst/>
          </a:prstGeom>
          <a:noFill/>
        </p:spPr>
        <p:txBody>
          <a:bodyPr wrap="square" rtlCol="0">
            <a:spAutoFit/>
          </a:bodyPr>
          <a:lstStyle/>
          <a:p>
            <a:r>
              <a:rPr lang="en-US" dirty="0" smtClean="0">
                <a:solidFill>
                  <a:schemeClr val="tx1"/>
                </a:solidFill>
              </a:rPr>
              <a:t>Known issues:</a:t>
            </a:r>
          </a:p>
          <a:p>
            <a:pPr>
              <a:buFont typeface="Arial"/>
              <a:buChar char="•"/>
            </a:pPr>
            <a:r>
              <a:rPr lang="en-US" dirty="0" smtClean="0">
                <a:solidFill>
                  <a:schemeClr val="tx1"/>
                </a:solidFill>
              </a:rPr>
              <a:t> RRTMG band is 980-1080; TES band is 985-1080 </a:t>
            </a:r>
          </a:p>
          <a:p>
            <a:r>
              <a:rPr lang="en-US" dirty="0" smtClean="0">
                <a:solidFill>
                  <a:schemeClr val="tx1"/>
                </a:solidFill>
              </a:rPr>
              <a:t>(~1.1 to 1.7 W/m</a:t>
            </a:r>
            <a:r>
              <a:rPr lang="en-US" baseline="30000" dirty="0" smtClean="0">
                <a:solidFill>
                  <a:schemeClr val="tx1"/>
                </a:solidFill>
              </a:rPr>
              <a:t>2</a:t>
            </a:r>
            <a:r>
              <a:rPr lang="en-US" dirty="0" smtClean="0">
                <a:solidFill>
                  <a:schemeClr val="tx1"/>
                </a:solidFill>
              </a:rPr>
              <a:t>)</a:t>
            </a:r>
            <a:endParaRPr lang="en-US" baseline="30000" dirty="0" smtClean="0">
              <a:solidFill>
                <a:schemeClr val="tx1"/>
              </a:solidFill>
            </a:endParaRPr>
          </a:p>
          <a:p>
            <a:pPr>
              <a:buFont typeface="Arial"/>
              <a:buChar char="•"/>
            </a:pPr>
            <a:r>
              <a:rPr lang="en-US" dirty="0" smtClean="0">
                <a:solidFill>
                  <a:schemeClr val="tx1"/>
                </a:solidFill>
              </a:rPr>
              <a:t> different estimate of anisotropy (~5% difference w/ RRTMG higher)</a:t>
            </a:r>
            <a:endParaRPr lang="en-US" dirty="0">
              <a:solidFill>
                <a:schemeClr val="tx1"/>
              </a:solidFill>
            </a:endParaRPr>
          </a:p>
        </p:txBody>
      </p:sp>
      <p:cxnSp>
        <p:nvCxnSpPr>
          <p:cNvPr id="10" name="Straight Connector 9"/>
          <p:cNvCxnSpPr/>
          <p:nvPr/>
        </p:nvCxnSpPr>
        <p:spPr>
          <a:xfrm flipV="1">
            <a:off x="2678112" y="2484437"/>
            <a:ext cx="3810000" cy="24384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Results: </a:t>
            </a:r>
            <a:r>
              <a:rPr lang="en-US" dirty="0" err="1" smtClean="0"/>
              <a:t>Tropos</a:t>
            </a:r>
            <a:r>
              <a:rPr lang="en-US" dirty="0" smtClean="0"/>
              <a:t>. O</a:t>
            </a:r>
            <a:r>
              <a:rPr lang="en-US" baseline="-25000" dirty="0" smtClean="0"/>
              <a:t>3</a:t>
            </a:r>
            <a:r>
              <a:rPr lang="en-US" dirty="0" smtClean="0"/>
              <a:t> LWRE</a:t>
            </a:r>
            <a:endParaRPr lang="en-US" dirty="0">
              <a:solidFill>
                <a:schemeClr val="bg1"/>
              </a:solidFill>
            </a:endParaRPr>
          </a:p>
        </p:txBody>
      </p:sp>
      <p:sp>
        <p:nvSpPr>
          <p:cNvPr id="7" name="TextBox 6"/>
          <p:cNvSpPr txBox="1"/>
          <p:nvPr/>
        </p:nvSpPr>
        <p:spPr>
          <a:xfrm>
            <a:off x="2220912" y="1196883"/>
            <a:ext cx="5921062" cy="449354"/>
          </a:xfrm>
          <a:prstGeom prst="rect">
            <a:avLst/>
          </a:prstGeom>
          <a:noFill/>
        </p:spPr>
        <p:txBody>
          <a:bodyPr wrap="none" rtlCol="0">
            <a:spAutoFit/>
          </a:bodyPr>
          <a:lstStyle/>
          <a:p>
            <a:r>
              <a:rPr lang="en-US" dirty="0" smtClean="0">
                <a:solidFill>
                  <a:schemeClr val="tx1"/>
                </a:solidFill>
              </a:rPr>
              <a:t>IASI Tropospheric </a:t>
            </a:r>
            <a:r>
              <a:rPr lang="en-US" dirty="0" smtClean="0">
                <a:solidFill>
                  <a:schemeClr val="tx1"/>
                </a:solidFill>
              </a:rPr>
              <a:t>LWRE for 15 July, 2009</a:t>
            </a:r>
            <a:endParaRPr lang="en-US" dirty="0">
              <a:solidFill>
                <a:schemeClr val="tx1"/>
              </a:solidFill>
            </a:endParaRPr>
          </a:p>
        </p:txBody>
      </p:sp>
      <p:grpSp>
        <p:nvGrpSpPr>
          <p:cNvPr id="5" name="Group 4"/>
          <p:cNvGrpSpPr/>
          <p:nvPr/>
        </p:nvGrpSpPr>
        <p:grpSpPr>
          <a:xfrm>
            <a:off x="1001712" y="1646237"/>
            <a:ext cx="8474964" cy="5486400"/>
            <a:chOff x="1001712" y="1951037"/>
            <a:chExt cx="8474964" cy="548640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712" y="1951037"/>
              <a:ext cx="8305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545512" y="4160837"/>
              <a:ext cx="931164" cy="449354"/>
            </a:xfrm>
            <a:prstGeom prst="rect">
              <a:avLst/>
            </a:prstGeom>
            <a:noFill/>
          </p:spPr>
          <p:txBody>
            <a:bodyPr wrap="none" rtlCol="0">
              <a:spAutoFit/>
            </a:bodyPr>
            <a:lstStyle/>
            <a:p>
              <a:r>
                <a:rPr lang="en-US" dirty="0" smtClean="0">
                  <a:solidFill>
                    <a:schemeClr val="tx1"/>
                  </a:solidFill>
                </a:rPr>
                <a:t>W/m</a:t>
              </a:r>
              <a:r>
                <a:rPr lang="en-US" baseline="30000" dirty="0" smtClean="0">
                  <a:solidFill>
                    <a:schemeClr val="tx1"/>
                  </a:solidFill>
                </a:rPr>
                <a:t>2</a:t>
              </a:r>
              <a:endParaRPr lang="en-US" baseline="30000" dirty="0">
                <a:solidFill>
                  <a:schemeClr val="tx1"/>
                </a:solidFill>
              </a:endParaRPr>
            </a:p>
          </p:txBody>
        </p:sp>
        <p:sp>
          <p:nvSpPr>
            <p:cNvPr id="8" name="TextBox 7"/>
            <p:cNvSpPr txBox="1"/>
            <p:nvPr/>
          </p:nvSpPr>
          <p:spPr>
            <a:xfrm>
              <a:off x="8393112" y="2179637"/>
              <a:ext cx="355837" cy="449354"/>
            </a:xfrm>
            <a:prstGeom prst="rect">
              <a:avLst/>
            </a:prstGeom>
            <a:noFill/>
          </p:spPr>
          <p:txBody>
            <a:bodyPr wrap="square" rtlCol="0">
              <a:spAutoFit/>
            </a:bodyPr>
            <a:lstStyle/>
            <a:p>
              <a:r>
                <a:rPr lang="en-US" dirty="0" smtClean="0">
                  <a:solidFill>
                    <a:schemeClr val="tx1"/>
                  </a:solidFill>
                </a:rPr>
                <a:t>0</a:t>
              </a:r>
              <a:endParaRPr lang="en-US" dirty="0">
                <a:solidFill>
                  <a:schemeClr val="tx1"/>
                </a:solidFill>
              </a:endParaRPr>
            </a:p>
          </p:txBody>
        </p:sp>
        <p:sp>
          <p:nvSpPr>
            <p:cNvPr id="9" name="TextBox 8"/>
            <p:cNvSpPr txBox="1"/>
            <p:nvPr/>
          </p:nvSpPr>
          <p:spPr>
            <a:xfrm>
              <a:off x="8469312" y="6523037"/>
              <a:ext cx="533400" cy="449354"/>
            </a:xfrm>
            <a:prstGeom prst="rect">
              <a:avLst/>
            </a:prstGeom>
            <a:noFill/>
          </p:spPr>
          <p:txBody>
            <a:bodyPr wrap="square" rtlCol="0">
              <a:spAutoFit/>
            </a:bodyPr>
            <a:lstStyle/>
            <a:p>
              <a:r>
                <a:rPr lang="en-US" dirty="0" smtClean="0">
                  <a:solidFill>
                    <a:schemeClr val="tx1"/>
                  </a:solidFill>
                </a:rPr>
                <a:t>-2</a:t>
              </a:r>
              <a:endParaRPr lang="en-US" dirty="0">
                <a:solidFill>
                  <a:schemeClr val="tx1"/>
                </a:solidFill>
              </a:endParaRPr>
            </a:p>
          </p:txBody>
        </p:sp>
      </p:grpSp>
      <p:sp>
        <p:nvSpPr>
          <p:cNvPr id="6" name="TextBox 5"/>
          <p:cNvSpPr txBox="1"/>
          <p:nvPr/>
        </p:nvSpPr>
        <p:spPr>
          <a:xfrm>
            <a:off x="4104774" y="6980237"/>
            <a:ext cx="4175893" cy="389850"/>
          </a:xfrm>
          <a:prstGeom prst="rect">
            <a:avLst/>
          </a:prstGeom>
          <a:noFill/>
        </p:spPr>
        <p:txBody>
          <a:bodyPr wrap="none" rtlCol="0">
            <a:spAutoFit/>
          </a:bodyPr>
          <a:lstStyle/>
          <a:p>
            <a:r>
              <a:rPr lang="en-US" sz="2000" dirty="0" smtClean="0">
                <a:solidFill>
                  <a:schemeClr val="tx1"/>
                </a:solidFill>
              </a:rPr>
              <a:t>Thanks to S. </a:t>
            </a:r>
            <a:r>
              <a:rPr lang="en-US" sz="2000" dirty="0" err="1" smtClean="0">
                <a:solidFill>
                  <a:schemeClr val="tx1"/>
                </a:solidFill>
              </a:rPr>
              <a:t>Doniki</a:t>
            </a:r>
            <a:r>
              <a:rPr lang="en-US" sz="2000" dirty="0" smtClean="0">
                <a:solidFill>
                  <a:schemeClr val="tx1"/>
                </a:solidFill>
              </a:rPr>
              <a:t>, ULB, Brussels</a:t>
            </a:r>
            <a:endParaRPr lang="en-US" sz="2000"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1072" y="6328725"/>
            <a:ext cx="6896840" cy="803912"/>
          </a:xfrm>
          <a:prstGeom prst="rect">
            <a:avLst/>
          </a:prstGeom>
          <a:noFill/>
        </p:spPr>
        <p:txBody>
          <a:bodyPr wrap="none" rtlCol="0">
            <a:spAutoFit/>
          </a:bodyPr>
          <a:lstStyle/>
          <a:p>
            <a:r>
              <a:rPr lang="en-US" dirty="0" smtClean="0">
                <a:solidFill>
                  <a:schemeClr val="tx1"/>
                </a:solidFill>
              </a:rPr>
              <a:t>Zonal averages: GISS RTM TOA flux sensitivity </a:t>
            </a:r>
          </a:p>
          <a:p>
            <a:r>
              <a:rPr lang="en-US" dirty="0" smtClean="0">
                <a:solidFill>
                  <a:schemeClr val="tx1"/>
                </a:solidFill>
              </a:rPr>
              <a:t>and TES IRKs applied to same model differences</a:t>
            </a:r>
          </a:p>
        </p:txBody>
      </p:sp>
      <p:grpSp>
        <p:nvGrpSpPr>
          <p:cNvPr id="3" name="Group 2"/>
          <p:cNvGrpSpPr/>
          <p:nvPr/>
        </p:nvGrpSpPr>
        <p:grpSpPr>
          <a:xfrm>
            <a:off x="1314357" y="1798637"/>
            <a:ext cx="7496568" cy="4191000"/>
            <a:chOff x="1314357" y="1409791"/>
            <a:chExt cx="7496568" cy="4191000"/>
          </a:xfrm>
        </p:grpSpPr>
        <p:pic>
          <p:nvPicPr>
            <p:cNvPr id="14" name="Picture 13"/>
            <p:cNvPicPr/>
            <p:nvPr/>
          </p:nvPicPr>
          <p:blipFill rotWithShape="1">
            <a:blip r:embed="rId3">
              <a:extLst>
                <a:ext uri="{28A0092B-C50C-407E-A947-70E740481C1C}">
                  <a14:useLocalDpi xmlns:a14="http://schemas.microsoft.com/office/drawing/2010/main" val="0"/>
                </a:ext>
              </a:extLst>
            </a:blip>
            <a:srcRect l="3292" r="3433"/>
            <a:stretch/>
          </p:blipFill>
          <p:spPr bwMode="auto">
            <a:xfrm>
              <a:off x="1687512" y="1409791"/>
              <a:ext cx="6781800" cy="3962400"/>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4404188" y="5151437"/>
              <a:ext cx="2083924" cy="449354"/>
            </a:xfrm>
            <a:prstGeom prst="rect">
              <a:avLst/>
            </a:prstGeom>
            <a:noFill/>
          </p:spPr>
          <p:txBody>
            <a:bodyPr wrap="none" rtlCol="0">
              <a:spAutoFit/>
            </a:bodyPr>
            <a:lstStyle/>
            <a:p>
              <a:r>
                <a:rPr lang="en-US" dirty="0" smtClean="0">
                  <a:solidFill>
                    <a:schemeClr val="tx1"/>
                  </a:solidFill>
                </a:rPr>
                <a:t>Latitude (</a:t>
              </a:r>
              <a:r>
                <a:rPr lang="en-US" dirty="0" err="1" smtClean="0">
                  <a:solidFill>
                    <a:schemeClr val="tx1"/>
                  </a:solidFill>
                </a:rPr>
                <a:t>deg</a:t>
              </a:r>
              <a:r>
                <a:rPr lang="en-US" dirty="0" smtClean="0">
                  <a:solidFill>
                    <a:schemeClr val="tx1"/>
                  </a:solidFill>
                </a:rPr>
                <a:t>)</a:t>
              </a:r>
              <a:endParaRPr lang="en-US" dirty="0">
                <a:solidFill>
                  <a:schemeClr val="tx1"/>
                </a:solidFill>
              </a:endParaRPr>
            </a:p>
          </p:txBody>
        </p:sp>
        <p:sp>
          <p:nvSpPr>
            <p:cNvPr id="16" name="TextBox 15"/>
            <p:cNvSpPr txBox="1"/>
            <p:nvPr/>
          </p:nvSpPr>
          <p:spPr>
            <a:xfrm rot="16200000">
              <a:off x="815163" y="2907431"/>
              <a:ext cx="1447742" cy="449354"/>
            </a:xfrm>
            <a:prstGeom prst="rect">
              <a:avLst/>
            </a:prstGeom>
            <a:noFill/>
          </p:spPr>
          <p:txBody>
            <a:bodyPr wrap="square" rtlCol="0">
              <a:spAutoFit/>
            </a:bodyPr>
            <a:lstStyle/>
            <a:p>
              <a:r>
                <a:rPr lang="en-US" b="1" i="1" dirty="0">
                  <a:solidFill>
                    <a:schemeClr val="tx1"/>
                  </a:solidFill>
                  <a:latin typeface="Symbol"/>
                </a:rPr>
                <a:t>D</a:t>
              </a:r>
              <a:r>
                <a:rPr lang="en-US" b="1" i="1" baseline="-25000" dirty="0">
                  <a:solidFill>
                    <a:schemeClr val="tx1"/>
                  </a:solidFill>
                </a:rPr>
                <a:t>LWRE</a:t>
              </a:r>
              <a:r>
                <a:rPr lang="en-US" b="1" i="1" dirty="0">
                  <a:solidFill>
                    <a:schemeClr val="tx1"/>
                  </a:solidFill>
                </a:rPr>
                <a:t> </a:t>
              </a:r>
              <a:endParaRPr lang="en-US" dirty="0">
                <a:solidFill>
                  <a:schemeClr val="tx1"/>
                </a:solidFill>
              </a:endParaRPr>
            </a:p>
          </p:txBody>
        </p:sp>
        <p:sp>
          <p:nvSpPr>
            <p:cNvPr id="17" name="TextBox 16"/>
            <p:cNvSpPr txBox="1"/>
            <p:nvPr/>
          </p:nvSpPr>
          <p:spPr>
            <a:xfrm rot="16200000">
              <a:off x="7702159" y="3861191"/>
              <a:ext cx="1952120" cy="265413"/>
            </a:xfrm>
            <a:prstGeom prst="rect">
              <a:avLst/>
            </a:prstGeom>
            <a:noFill/>
          </p:spPr>
          <p:txBody>
            <a:bodyPr wrap="none" lIns="100794" tIns="50397" rIns="100794" bIns="50397" rtlCol="0">
              <a:spAutoFit/>
            </a:bodyPr>
            <a:lstStyle/>
            <a:p>
              <a:r>
                <a:rPr lang="en-US" sz="1100" dirty="0" smtClean="0">
                  <a:solidFill>
                    <a:srgbClr val="000000"/>
                  </a:solidFill>
                </a:rPr>
                <a:t>Bowman et al., ACPD, 2013</a:t>
              </a:r>
              <a:endParaRPr lang="en-US" sz="1100" dirty="0">
                <a:solidFill>
                  <a:srgbClr val="000000"/>
                </a:solidFill>
              </a:endParaRPr>
            </a:p>
          </p:txBody>
        </p:sp>
      </p:grpSp>
      <p:sp>
        <p:nvSpPr>
          <p:cNvPr id="8" name="Title 1"/>
          <p:cNvSpPr txBox="1">
            <a:spLocks/>
          </p:cNvSpPr>
          <p:nvPr/>
        </p:nvSpPr>
        <p:spPr bwMode="auto">
          <a:xfrm>
            <a:off x="766762" y="1143000"/>
            <a:ext cx="907415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ctr" anchorCtr="0" compatLnSpc="1">
            <a:prstTxWarp prst="textNoShape">
              <a:avLst/>
            </a:prstTxWarp>
          </a:bodyPr>
          <a:lstStyle>
            <a:lvl1pPr algn="ctr" defTabSz="503238" rtl="0" eaLnBrk="0" fontAlgn="base" hangingPunct="0">
              <a:spcBef>
                <a:spcPct val="0"/>
              </a:spcBef>
              <a:spcAft>
                <a:spcPct val="0"/>
              </a:spcAft>
              <a:defRPr sz="4400" kern="1200">
                <a:solidFill>
                  <a:srgbClr val="FFFFFF"/>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r>
              <a:rPr lang="en-US" sz="4000" dirty="0" smtClean="0">
                <a:solidFill>
                  <a:schemeClr val="tx1"/>
                </a:solidFill>
              </a:rPr>
              <a:t>Model-TES </a:t>
            </a:r>
            <a:r>
              <a:rPr lang="en-US" sz="4000" dirty="0" smtClean="0">
                <a:solidFill>
                  <a:schemeClr val="tx1"/>
                </a:solidFill>
                <a:latin typeface="Symbol" charset="2"/>
                <a:cs typeface="Symbol" charset="2"/>
              </a:rPr>
              <a:t>D</a:t>
            </a:r>
            <a:r>
              <a:rPr lang="en-US" sz="4000" dirty="0" smtClean="0">
                <a:solidFill>
                  <a:schemeClr val="tx1"/>
                </a:solidFill>
              </a:rPr>
              <a:t>LWRE comparison</a:t>
            </a:r>
            <a:endParaRPr lang="en-US" sz="4000" dirty="0">
              <a:solidFill>
                <a:schemeClr val="tx1"/>
              </a:solidFill>
            </a:endParaRPr>
          </a:p>
        </p:txBody>
      </p:sp>
      <p:sp>
        <p:nvSpPr>
          <p:cNvPr id="4" name="Title 3"/>
          <p:cNvSpPr>
            <a:spLocks noGrp="1"/>
          </p:cNvSpPr>
          <p:nvPr>
            <p:ph type="title"/>
          </p:nvPr>
        </p:nvSpPr>
        <p:spPr/>
        <p:txBody>
          <a:bodyPr/>
          <a:lstStyle/>
          <a:p>
            <a:r>
              <a:rPr lang="en-US" dirty="0"/>
              <a:t>Initial Results: </a:t>
            </a:r>
            <a:r>
              <a:rPr lang="en-US" dirty="0" err="1"/>
              <a:t>Tropos</a:t>
            </a:r>
            <a:r>
              <a:rPr lang="en-US" dirty="0"/>
              <a:t>. O</a:t>
            </a:r>
            <a:r>
              <a:rPr lang="en-US" baseline="-25000" dirty="0"/>
              <a:t>3</a:t>
            </a:r>
            <a:r>
              <a:rPr lang="en-US" dirty="0"/>
              <a:t> LWRE</a:t>
            </a:r>
          </a:p>
        </p:txBody>
      </p:sp>
    </p:spTree>
    <p:extLst>
      <p:ext uri="{BB962C8B-B14F-4D97-AF65-F5344CB8AC3E}">
        <p14:creationId xmlns:p14="http://schemas.microsoft.com/office/powerpoint/2010/main" val="15937016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Initial Results: </a:t>
            </a:r>
            <a:r>
              <a:rPr lang="en-US" sz="4000" dirty="0" err="1"/>
              <a:t>Tropos</a:t>
            </a:r>
            <a:r>
              <a:rPr lang="en-US" sz="4000" dirty="0"/>
              <a:t>. O</a:t>
            </a:r>
            <a:r>
              <a:rPr lang="en-US" sz="4000" baseline="-25000" dirty="0"/>
              <a:t>3</a:t>
            </a:r>
            <a:r>
              <a:rPr lang="en-US" sz="4000" dirty="0"/>
              <a:t> LWRE</a:t>
            </a:r>
            <a:endParaRPr lang="en-US" sz="4000" dirty="0"/>
          </a:p>
        </p:txBody>
      </p:sp>
      <p:sp>
        <p:nvSpPr>
          <p:cNvPr id="5" name="TextBox 4"/>
          <p:cNvSpPr txBox="1"/>
          <p:nvPr/>
        </p:nvSpPr>
        <p:spPr>
          <a:xfrm>
            <a:off x="1535112" y="6523037"/>
            <a:ext cx="7225055" cy="803912"/>
          </a:xfrm>
          <a:prstGeom prst="rect">
            <a:avLst/>
          </a:prstGeom>
          <a:noFill/>
        </p:spPr>
        <p:txBody>
          <a:bodyPr wrap="none" rtlCol="0">
            <a:spAutoFit/>
          </a:bodyPr>
          <a:lstStyle/>
          <a:p>
            <a:pPr marL="342900" indent="-342900">
              <a:buFont typeface="Arial"/>
              <a:buChar char="•"/>
            </a:pPr>
            <a:r>
              <a:rPr lang="en-US" dirty="0" smtClean="0">
                <a:solidFill>
                  <a:schemeClr val="tx1"/>
                </a:solidFill>
              </a:rPr>
              <a:t>Same atmosphere and surface conditions</a:t>
            </a:r>
          </a:p>
          <a:p>
            <a:pPr marL="342900" indent="-342900">
              <a:buFont typeface="Arial"/>
              <a:buChar char="•"/>
            </a:pPr>
            <a:r>
              <a:rPr lang="en-US" dirty="0" smtClean="0">
                <a:solidFill>
                  <a:schemeClr val="tx1"/>
                </a:solidFill>
              </a:rPr>
              <a:t>Large differences for both clear and all-sky cases</a:t>
            </a:r>
            <a:endParaRPr lang="en-US" dirty="0">
              <a:solidFill>
                <a:schemeClr val="tx1"/>
              </a:solidFill>
            </a:endParaRPr>
          </a:p>
        </p:txBody>
      </p:sp>
      <p:grpSp>
        <p:nvGrpSpPr>
          <p:cNvPr id="12" name="Group 11"/>
          <p:cNvGrpSpPr/>
          <p:nvPr/>
        </p:nvGrpSpPr>
        <p:grpSpPr>
          <a:xfrm>
            <a:off x="925512" y="1493837"/>
            <a:ext cx="8001000" cy="4876800"/>
            <a:chOff x="925512" y="1493837"/>
            <a:chExt cx="8001000" cy="4876800"/>
          </a:xfrm>
        </p:grpSpPr>
        <p:pic>
          <p:nvPicPr>
            <p:cNvPr id="4" name="Picture 3"/>
            <p:cNvPicPr/>
            <p:nvPr/>
          </p:nvPicPr>
          <p:blipFill rotWithShape="1">
            <a:blip r:embed="rId3">
              <a:extLst>
                <a:ext uri="{28A0092B-C50C-407E-A947-70E740481C1C}">
                  <a14:useLocalDpi xmlns:a14="http://schemas.microsoft.com/office/drawing/2010/main" val="0"/>
                </a:ext>
              </a:extLst>
            </a:blip>
            <a:srcRect t="7768" b="6432"/>
            <a:stretch/>
          </p:blipFill>
          <p:spPr bwMode="auto">
            <a:xfrm>
              <a:off x="925512" y="1493837"/>
              <a:ext cx="8001000" cy="4876800"/>
            </a:xfrm>
            <a:prstGeom prst="rect">
              <a:avLst/>
            </a:prstGeom>
            <a:ln>
              <a:noFill/>
            </a:ln>
            <a:extLst>
              <a:ext uri="{53640926-AAD7-44d8-BBD7-CCE9431645EC}">
                <a14:shadowObscured xmlns:a14="http://schemas.microsoft.com/office/drawing/2010/main"/>
              </a:ext>
            </a:extLst>
          </p:spPr>
        </p:pic>
        <p:cxnSp>
          <p:nvCxnSpPr>
            <p:cNvPr id="7" name="Straight Connector 6"/>
            <p:cNvCxnSpPr/>
            <p:nvPr/>
          </p:nvCxnSpPr>
          <p:spPr>
            <a:xfrm>
              <a:off x="4735512" y="3246437"/>
              <a:ext cx="0" cy="838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964112" y="3551237"/>
              <a:ext cx="0" cy="838200"/>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rot="16200000">
            <a:off x="8197759" y="4319001"/>
            <a:ext cx="1643266" cy="265413"/>
          </a:xfrm>
          <a:prstGeom prst="rect">
            <a:avLst/>
          </a:prstGeom>
          <a:noFill/>
        </p:spPr>
        <p:txBody>
          <a:bodyPr wrap="none" lIns="100794" tIns="50397" rIns="100794" bIns="50397" rtlCol="0">
            <a:spAutoFit/>
          </a:bodyPr>
          <a:lstStyle/>
          <a:p>
            <a:r>
              <a:rPr lang="en-US" sz="1100" dirty="0" smtClean="0">
                <a:solidFill>
                  <a:srgbClr val="000000"/>
                </a:solidFill>
              </a:rPr>
              <a:t>From A. Conley, NCAR</a:t>
            </a:r>
            <a:endParaRPr lang="en-US" sz="1100" dirty="0">
              <a:solidFill>
                <a:srgbClr val="000000"/>
              </a:solidFill>
            </a:endParaRPr>
          </a:p>
        </p:txBody>
      </p:sp>
    </p:spTree>
    <p:extLst>
      <p:ext uri="{BB962C8B-B14F-4D97-AF65-F5344CB8AC3E}">
        <p14:creationId xmlns:p14="http://schemas.microsoft.com/office/powerpoint/2010/main" val="42806029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Conclusions</a:t>
            </a:r>
            <a:endParaRPr lang="en-US" dirty="0"/>
          </a:p>
        </p:txBody>
      </p:sp>
      <p:sp>
        <p:nvSpPr>
          <p:cNvPr id="4" name="Content Placeholder 3"/>
          <p:cNvSpPr>
            <a:spLocks noGrp="1"/>
          </p:cNvSpPr>
          <p:nvPr>
            <p:ph idx="1"/>
          </p:nvPr>
        </p:nvSpPr>
        <p:spPr>
          <a:xfrm>
            <a:off x="544512" y="1570037"/>
            <a:ext cx="9074150" cy="5410200"/>
          </a:xfrm>
        </p:spPr>
        <p:txBody>
          <a:bodyPr/>
          <a:lstStyle/>
          <a:p>
            <a:r>
              <a:rPr lang="en-US" sz="3200" dirty="0" smtClean="0"/>
              <a:t>TOA flux from the IR Ozone band is a fundamental  quantity in climate models that has not been compared to </a:t>
            </a:r>
            <a:r>
              <a:rPr lang="en-US" sz="3200" dirty="0" smtClean="0"/>
              <a:t>measurements. </a:t>
            </a:r>
            <a:endParaRPr lang="en-US" sz="3200" dirty="0" smtClean="0"/>
          </a:p>
          <a:p>
            <a:pPr marL="406400" indent="-342900"/>
            <a:r>
              <a:rPr lang="en-US" sz="3200" dirty="0"/>
              <a:t>Continuing the TES record with IASI data is critical for understanding present day </a:t>
            </a:r>
            <a:r>
              <a:rPr lang="en-US" sz="3200" dirty="0" smtClean="0"/>
              <a:t>to </a:t>
            </a:r>
            <a:r>
              <a:rPr lang="en-US" sz="3200" dirty="0"/>
              <a:t>future changes in O</a:t>
            </a:r>
            <a:r>
              <a:rPr lang="en-US" sz="3200" baseline="-25000" dirty="0"/>
              <a:t>3</a:t>
            </a:r>
            <a:r>
              <a:rPr lang="en-US" sz="3200" dirty="0"/>
              <a:t> </a:t>
            </a:r>
            <a:r>
              <a:rPr lang="en-US" sz="3200" dirty="0" err="1"/>
              <a:t>radiative</a:t>
            </a:r>
            <a:r>
              <a:rPr lang="en-US" sz="3200" dirty="0"/>
              <a:t> forcing, such as </a:t>
            </a:r>
            <a:r>
              <a:rPr lang="en-US" sz="3200" dirty="0" smtClean="0"/>
              <a:t>cloud coverage and water </a:t>
            </a:r>
            <a:r>
              <a:rPr lang="en-US" sz="3200" dirty="0"/>
              <a:t>vapor </a:t>
            </a:r>
            <a:r>
              <a:rPr lang="en-US" sz="3200" dirty="0" smtClean="0"/>
              <a:t>feedback.</a:t>
            </a:r>
            <a:endParaRPr lang="en-US" sz="3200" dirty="0"/>
          </a:p>
          <a:p>
            <a:pPr marL="406400" indent="-342900"/>
            <a:r>
              <a:rPr lang="en-US" sz="3200" dirty="0" smtClean="0"/>
              <a:t>Initial </a:t>
            </a:r>
            <a:r>
              <a:rPr lang="en-US" sz="3200" dirty="0" smtClean="0"/>
              <a:t>results show </a:t>
            </a:r>
            <a:r>
              <a:rPr lang="en-US" sz="3200" dirty="0"/>
              <a:t>differences for both flux and flux </a:t>
            </a:r>
            <a:r>
              <a:rPr lang="en-US" sz="3200" dirty="0" smtClean="0"/>
              <a:t>sensitivity between </a:t>
            </a:r>
            <a:r>
              <a:rPr lang="en-US" sz="3200" dirty="0" smtClean="0"/>
              <a:t>models and data </a:t>
            </a:r>
            <a:r>
              <a:rPr lang="en-US" sz="3200" dirty="0" smtClean="0"/>
              <a:t>that need to be </a:t>
            </a:r>
            <a:r>
              <a:rPr lang="en-US" sz="3200" dirty="0" smtClean="0"/>
              <a:t>reconciled.</a:t>
            </a:r>
            <a:endParaRPr lang="en-US" sz="3200" dirty="0" smtClean="0"/>
          </a:p>
        </p:txBody>
      </p:sp>
    </p:spTree>
    <p:extLst>
      <p:ext uri="{BB962C8B-B14F-4D97-AF65-F5344CB8AC3E}">
        <p14:creationId xmlns:p14="http://schemas.microsoft.com/office/powerpoint/2010/main" val="20374147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18302428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02081" y="122237"/>
            <a:ext cx="7395831" cy="547727"/>
          </a:xfrm>
          <a:noFill/>
        </p:spPr>
        <p:txBody>
          <a:bodyPr/>
          <a:lstStyle/>
          <a:p>
            <a:pPr eaLnBrk="1" hangingPunct="1"/>
            <a:r>
              <a:rPr lang="en-US" sz="3100" dirty="0">
                <a:ea typeface="ＭＳ Ｐゴシック" pitchFamily="26" charset="-128"/>
                <a:cs typeface="ＭＳ Ｐゴシック" pitchFamily="26" charset="-128"/>
              </a:rPr>
              <a:t>Role of ozone in </a:t>
            </a:r>
            <a:r>
              <a:rPr lang="en-US" sz="3100" dirty="0" smtClean="0">
                <a:ea typeface="ＭＳ Ｐゴシック" pitchFamily="26" charset="-128"/>
                <a:cs typeface="ＭＳ Ｐゴシック" pitchFamily="26" charset="-128"/>
              </a:rPr>
              <a:t/>
            </a:r>
            <a:br>
              <a:rPr lang="en-US" sz="3100" dirty="0" smtClean="0">
                <a:ea typeface="ＭＳ Ｐゴシック" pitchFamily="26" charset="-128"/>
                <a:cs typeface="ＭＳ Ｐゴシック" pitchFamily="26" charset="-128"/>
              </a:rPr>
            </a:br>
            <a:r>
              <a:rPr lang="en-US" sz="3100" dirty="0" smtClean="0">
                <a:ea typeface="ＭＳ Ｐゴシック" pitchFamily="26" charset="-128"/>
                <a:cs typeface="ＭＳ Ｐゴシック" pitchFamily="26" charset="-128"/>
              </a:rPr>
              <a:t>chemistry</a:t>
            </a:r>
            <a:r>
              <a:rPr lang="en-US" sz="3100" dirty="0">
                <a:ea typeface="ＭＳ Ｐゴシック" pitchFamily="26" charset="-128"/>
                <a:cs typeface="ＭＳ Ｐゴシック" pitchFamily="26" charset="-128"/>
              </a:rPr>
              <a:t>-carbon-climate coupling</a:t>
            </a:r>
            <a:endParaRPr lang="en-US" dirty="0">
              <a:ea typeface="ＭＳ Ｐゴシック" pitchFamily="26" charset="-128"/>
              <a:cs typeface="ＭＳ Ｐゴシック" pitchFamily="26" charset="-128"/>
            </a:endParaRPr>
          </a:p>
        </p:txBody>
      </p:sp>
      <p:pic>
        <p:nvPicPr>
          <p:cNvPr id="29699" name="Picture 3" descr="co2_ozone_coupling"/>
          <p:cNvPicPr>
            <a:picLocks noChangeAspect="1" noChangeArrowheads="1"/>
          </p:cNvPicPr>
          <p:nvPr/>
        </p:nvPicPr>
        <p:blipFill>
          <a:blip r:embed="rId3"/>
          <a:srcRect/>
          <a:stretch>
            <a:fillRect/>
          </a:stretch>
        </p:blipFill>
        <p:spPr bwMode="auto">
          <a:xfrm>
            <a:off x="336021" y="3487601"/>
            <a:ext cx="5694853" cy="4072074"/>
          </a:xfrm>
          <a:prstGeom prst="rect">
            <a:avLst/>
          </a:prstGeom>
          <a:noFill/>
          <a:ln w="9525">
            <a:noFill/>
            <a:miter lim="800000"/>
            <a:headEnd/>
            <a:tailEnd/>
          </a:ln>
        </p:spPr>
      </p:pic>
      <p:sp>
        <p:nvSpPr>
          <p:cNvPr id="29700" name="Text Box 4"/>
          <p:cNvSpPr txBox="1">
            <a:spLocks noChangeArrowheads="1"/>
          </p:cNvSpPr>
          <p:nvPr/>
        </p:nvSpPr>
        <p:spPr bwMode="auto">
          <a:xfrm>
            <a:off x="6109629" y="6532470"/>
            <a:ext cx="2070378" cy="302736"/>
          </a:xfrm>
          <a:prstGeom prst="rect">
            <a:avLst/>
          </a:prstGeom>
          <a:noFill/>
          <a:ln w="9525">
            <a:noFill/>
            <a:miter lim="800000"/>
            <a:headEnd/>
            <a:tailEnd/>
          </a:ln>
        </p:spPr>
        <p:txBody>
          <a:bodyPr wrap="none" lIns="100794" tIns="50397" rIns="100794" bIns="50397">
            <a:prstTxWarp prst="textNoShape">
              <a:avLst/>
            </a:prstTxWarp>
            <a:spAutoFit/>
          </a:bodyPr>
          <a:lstStyle/>
          <a:p>
            <a:pPr eaLnBrk="1" hangingPunct="1"/>
            <a:r>
              <a:rPr lang="en-US" sz="1300" dirty="0" err="1">
                <a:solidFill>
                  <a:srgbClr val="000000"/>
                </a:solidFill>
              </a:rPr>
              <a:t>Sitch</a:t>
            </a:r>
            <a:r>
              <a:rPr lang="en-US" sz="1300" dirty="0">
                <a:solidFill>
                  <a:srgbClr val="000000"/>
                </a:solidFill>
              </a:rPr>
              <a:t> et al,(2007), </a:t>
            </a:r>
            <a:r>
              <a:rPr lang="en-US" sz="1300" i="1" dirty="0">
                <a:solidFill>
                  <a:srgbClr val="000000"/>
                </a:solidFill>
              </a:rPr>
              <a:t>Nature</a:t>
            </a:r>
            <a:endParaRPr lang="en-US" sz="1300" dirty="0">
              <a:solidFill>
                <a:srgbClr val="000000"/>
              </a:solidFill>
            </a:endParaRPr>
          </a:p>
        </p:txBody>
      </p:sp>
      <p:sp>
        <p:nvSpPr>
          <p:cNvPr id="29703" name="Text Box 7"/>
          <p:cNvSpPr txBox="1">
            <a:spLocks noChangeArrowheads="1"/>
          </p:cNvSpPr>
          <p:nvPr/>
        </p:nvSpPr>
        <p:spPr bwMode="auto">
          <a:xfrm>
            <a:off x="6132380" y="1149448"/>
            <a:ext cx="3780234" cy="2319616"/>
          </a:xfrm>
          <a:prstGeom prst="rect">
            <a:avLst/>
          </a:prstGeom>
          <a:solidFill>
            <a:schemeClr val="bg2">
              <a:lumMod val="25000"/>
            </a:schemeClr>
          </a:solidFill>
          <a:ln w="9525">
            <a:solidFill>
              <a:schemeClr val="tx1"/>
            </a:solidFill>
            <a:miter lim="800000"/>
            <a:headEnd/>
            <a:tailEnd/>
          </a:ln>
        </p:spPr>
        <p:txBody>
          <a:bodyPr wrap="square" lIns="100794" tIns="50397" rIns="100794" bIns="50397">
            <a:prstTxWarp prst="textNoShape">
              <a:avLst/>
            </a:prstTxWarp>
            <a:spAutoFit/>
          </a:bodyPr>
          <a:lstStyle/>
          <a:p>
            <a:pPr eaLnBrk="1" hangingPunct="1"/>
            <a:r>
              <a:rPr lang="en-US" sz="1800" b="1" dirty="0"/>
              <a:t>Direct effect:</a:t>
            </a:r>
            <a:endParaRPr lang="en-US" sz="1800" dirty="0"/>
          </a:p>
          <a:p>
            <a:pPr eaLnBrk="1" hangingPunct="1"/>
            <a:r>
              <a:rPr lang="en-US" sz="1800" dirty="0"/>
              <a:t>Preindustrial-to-present day: </a:t>
            </a:r>
          </a:p>
          <a:p>
            <a:pPr eaLnBrk="1" hangingPunct="1"/>
            <a:r>
              <a:rPr lang="en-US" sz="1800" dirty="0"/>
              <a:t>.35 [.25, .65] W/m</a:t>
            </a:r>
            <a:r>
              <a:rPr lang="en-US" sz="1800" baseline="30000" dirty="0"/>
              <a:t>2</a:t>
            </a:r>
            <a:r>
              <a:rPr lang="en-US" sz="1800" dirty="0"/>
              <a:t> </a:t>
            </a:r>
          </a:p>
          <a:p>
            <a:pPr eaLnBrk="1" hangingPunct="1"/>
            <a:endParaRPr lang="en-US" sz="1800" baseline="30000" dirty="0"/>
          </a:p>
          <a:p>
            <a:pPr eaLnBrk="1" hangingPunct="1"/>
            <a:r>
              <a:rPr lang="en-US" sz="1800" dirty="0"/>
              <a:t>Preindustrial through 21</a:t>
            </a:r>
            <a:r>
              <a:rPr lang="en-US" sz="1800" baseline="30000" dirty="0"/>
              <a:t>st</a:t>
            </a:r>
            <a:r>
              <a:rPr lang="en-US" sz="1800" dirty="0"/>
              <a:t> century:</a:t>
            </a:r>
          </a:p>
          <a:p>
            <a:pPr eaLnBrk="1" hangingPunct="1"/>
            <a:r>
              <a:rPr lang="en-US" sz="1800" dirty="0"/>
              <a:t>.89 W/</a:t>
            </a:r>
            <a:r>
              <a:rPr lang="en-US" sz="1800" dirty="0" smtClean="0"/>
              <a:t>m</a:t>
            </a:r>
            <a:r>
              <a:rPr lang="en-US" sz="1800" baseline="30000" dirty="0" smtClean="0"/>
              <a:t>2</a:t>
            </a:r>
          </a:p>
          <a:p>
            <a:pPr eaLnBrk="1" hangingPunct="1"/>
            <a:endParaRPr lang="en-US" sz="1800" baseline="30000" dirty="0"/>
          </a:p>
          <a:p>
            <a:pPr eaLnBrk="1" hangingPunct="1"/>
            <a:r>
              <a:rPr lang="en-US" sz="1800" dirty="0" smtClean="0"/>
              <a:t>But O</a:t>
            </a:r>
            <a:r>
              <a:rPr lang="en-US" sz="1800" baseline="-25000" dirty="0" smtClean="0"/>
              <a:t>3</a:t>
            </a:r>
            <a:r>
              <a:rPr lang="en-US" sz="1800" dirty="0" smtClean="0"/>
              <a:t> RF is also coupled to changes in H</a:t>
            </a:r>
            <a:r>
              <a:rPr lang="en-US" sz="1800" baseline="-25000" dirty="0" smtClean="0"/>
              <a:t>2</a:t>
            </a:r>
            <a:r>
              <a:rPr lang="en-US" sz="1800" dirty="0" smtClean="0"/>
              <a:t>O</a:t>
            </a:r>
            <a:endParaRPr lang="en-US" sz="1800" dirty="0"/>
          </a:p>
        </p:txBody>
      </p:sp>
      <p:sp>
        <p:nvSpPr>
          <p:cNvPr id="29704" name="Rectangle 8"/>
          <p:cNvSpPr>
            <a:spLocks noChangeArrowheads="1"/>
          </p:cNvSpPr>
          <p:nvPr/>
        </p:nvSpPr>
        <p:spPr bwMode="auto">
          <a:xfrm>
            <a:off x="6132380" y="4467559"/>
            <a:ext cx="3784732" cy="1928417"/>
          </a:xfrm>
          <a:prstGeom prst="rect">
            <a:avLst/>
          </a:prstGeom>
          <a:solidFill>
            <a:schemeClr val="tx2">
              <a:lumMod val="75000"/>
              <a:lumOff val="25000"/>
            </a:schemeClr>
          </a:solidFill>
          <a:ln w="9525">
            <a:solidFill>
              <a:schemeClr val="tx1"/>
            </a:solidFill>
            <a:miter lim="800000"/>
            <a:headEnd/>
            <a:tailEnd/>
          </a:ln>
        </p:spPr>
        <p:txBody>
          <a:bodyPr wrap="square" lIns="100794" tIns="50397" rIns="100794" bIns="50397">
            <a:prstTxWarp prst="textNoShape">
              <a:avLst/>
            </a:prstTxWarp>
            <a:spAutoFit/>
          </a:bodyPr>
          <a:lstStyle/>
          <a:p>
            <a:pPr eaLnBrk="1" hangingPunct="1"/>
            <a:r>
              <a:rPr lang="en-US" sz="2000" b="1" dirty="0"/>
              <a:t>Indirect effects:</a:t>
            </a:r>
          </a:p>
          <a:p>
            <a:pPr eaLnBrk="1" hangingPunct="1"/>
            <a:r>
              <a:rPr lang="en-US" sz="2000" dirty="0"/>
              <a:t>Suppression of carbon</a:t>
            </a:r>
          </a:p>
          <a:p>
            <a:pPr eaLnBrk="1" hangingPunct="1"/>
            <a:r>
              <a:rPr lang="en-US" sz="2000" dirty="0"/>
              <a:t>uptake by ozone damage to</a:t>
            </a:r>
          </a:p>
          <a:p>
            <a:pPr eaLnBrk="1" hangingPunct="1"/>
            <a:r>
              <a:rPr lang="en-US" sz="2000" dirty="0"/>
              <a:t>plants could lead to additional </a:t>
            </a:r>
          </a:p>
          <a:p>
            <a:pPr eaLnBrk="1" hangingPunct="1"/>
            <a:r>
              <a:rPr lang="en-US" sz="2000" dirty="0"/>
              <a:t>0.62 to 1.09 W/m</a:t>
            </a:r>
            <a:r>
              <a:rPr lang="en-US" sz="2000" baseline="30000" dirty="0"/>
              <a:t>2 </a:t>
            </a:r>
            <a:r>
              <a:rPr lang="en-US" sz="2000" dirty="0"/>
              <a:t>CO</a:t>
            </a:r>
            <a:r>
              <a:rPr lang="en-US" sz="2000" baseline="-25000" dirty="0"/>
              <a:t>2</a:t>
            </a:r>
            <a:r>
              <a:rPr lang="en-US" sz="2000" dirty="0"/>
              <a:t> </a:t>
            </a:r>
          </a:p>
          <a:p>
            <a:pPr eaLnBrk="1" hangingPunct="1"/>
            <a:r>
              <a:rPr lang="en-US" sz="2000" dirty="0" err="1"/>
              <a:t>radiative</a:t>
            </a:r>
            <a:r>
              <a:rPr lang="en-US" sz="2000" dirty="0"/>
              <a:t> forcing</a:t>
            </a:r>
          </a:p>
        </p:txBody>
      </p:sp>
      <p:pic>
        <p:nvPicPr>
          <p:cNvPr id="2" name="Picture 1" descr="Sitch_DirectO3RF.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21" y="1091953"/>
            <a:ext cx="3528219" cy="2321495"/>
          </a:xfrm>
          <a:prstGeom prst="rect">
            <a:avLst/>
          </a:prstGeom>
        </p:spPr>
      </p:pic>
      <p:sp>
        <p:nvSpPr>
          <p:cNvPr id="3" name="TextBox 2"/>
          <p:cNvSpPr txBox="1"/>
          <p:nvPr/>
        </p:nvSpPr>
        <p:spPr>
          <a:xfrm>
            <a:off x="2184136" y="1440800"/>
            <a:ext cx="1253440" cy="399296"/>
          </a:xfrm>
          <a:prstGeom prst="rect">
            <a:avLst/>
          </a:prstGeom>
          <a:noFill/>
        </p:spPr>
        <p:txBody>
          <a:bodyPr wrap="none" lIns="100794" tIns="50397" rIns="100794" bIns="50397" rtlCol="0">
            <a:spAutoFit/>
          </a:bodyPr>
          <a:lstStyle/>
          <a:p>
            <a:r>
              <a:rPr lang="en-US" sz="2000" dirty="0">
                <a:solidFill>
                  <a:srgbClr val="000000"/>
                </a:solidFill>
              </a:rPr>
              <a:t>.89 W</a:t>
            </a:r>
            <a:r>
              <a:rPr lang="en-US" sz="2000" dirty="0" smtClean="0">
                <a:solidFill>
                  <a:srgbClr val="000000"/>
                </a:solidFill>
              </a:rPr>
              <a:t>/m</a:t>
            </a:r>
            <a:r>
              <a:rPr lang="en-US" sz="2000" baseline="30000" dirty="0" smtClean="0">
                <a:solidFill>
                  <a:srgbClr val="000000"/>
                </a:solidFill>
              </a:rPr>
              <a:t>2</a:t>
            </a:r>
            <a:endParaRPr lang="en-US" sz="2000" dirty="0">
              <a:solidFill>
                <a:srgbClr val="000000"/>
              </a:solidFill>
            </a:endParaRPr>
          </a:p>
        </p:txBody>
      </p:sp>
    </p:spTree>
    <p:extLst>
      <p:ext uri="{BB962C8B-B14F-4D97-AF65-F5344CB8AC3E}">
        <p14:creationId xmlns:p14="http://schemas.microsoft.com/office/powerpoint/2010/main" val="5479746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a:t>
            </a:r>
            <a:r>
              <a:rPr lang="en-US" sz="3600" baseline="-25000" dirty="0" smtClean="0"/>
              <a:t>2</a:t>
            </a:r>
            <a:r>
              <a:rPr lang="en-US" sz="3600" dirty="0" smtClean="0"/>
              <a:t>O and O</a:t>
            </a:r>
            <a:r>
              <a:rPr lang="en-US" sz="3600" baseline="-25000" dirty="0" smtClean="0"/>
              <a:t>3</a:t>
            </a:r>
            <a:r>
              <a:rPr lang="en-US" sz="3600" dirty="0" smtClean="0"/>
              <a:t> are </a:t>
            </a:r>
            <a:r>
              <a:rPr lang="en-US" sz="3600" dirty="0" err="1" smtClean="0"/>
              <a:t>radiatively</a:t>
            </a:r>
            <a:r>
              <a:rPr lang="en-US" sz="3600" dirty="0" smtClean="0"/>
              <a:t> coupled</a:t>
            </a:r>
            <a:endParaRPr lang="en-US" sz="3600" dirty="0"/>
          </a:p>
        </p:txBody>
      </p:sp>
      <p:pic>
        <p:nvPicPr>
          <p:cNvPr id="3" name="Picture 2"/>
          <p:cNvPicPr/>
          <p:nvPr/>
        </p:nvPicPr>
        <p:blipFill rotWithShape="1">
          <a:blip r:embed="rId3">
            <a:extLst>
              <a:ext uri="{28A0092B-C50C-407E-A947-70E740481C1C}">
                <a14:useLocalDpi xmlns:a14="http://schemas.microsoft.com/office/drawing/2010/main" val="0"/>
              </a:ext>
            </a:extLst>
          </a:blip>
          <a:srcRect b="2911"/>
          <a:stretch/>
        </p:blipFill>
        <p:spPr bwMode="auto">
          <a:xfrm>
            <a:off x="1535112" y="1189037"/>
            <a:ext cx="6934200" cy="495300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239712" y="6370637"/>
            <a:ext cx="9629911" cy="803912"/>
          </a:xfrm>
          <a:prstGeom prst="rect">
            <a:avLst/>
          </a:prstGeom>
          <a:solidFill>
            <a:schemeClr val="bg2">
              <a:lumMod val="75000"/>
              <a:alpha val="60000"/>
            </a:schemeClr>
          </a:solidFill>
          <a:ln>
            <a:solidFill>
              <a:schemeClr val="tx2"/>
            </a:solidFill>
          </a:ln>
        </p:spPr>
        <p:txBody>
          <a:bodyPr wrap="square" rtlCol="0">
            <a:spAutoFit/>
          </a:bodyPr>
          <a:lstStyle/>
          <a:p>
            <a:r>
              <a:rPr lang="en-US" dirty="0" smtClean="0">
                <a:solidFill>
                  <a:schemeClr val="tx1"/>
                </a:solidFill>
              </a:rPr>
              <a:t>Tropospheric ozone LWRE has a strong dependence on water vapor  in the tropics.</a:t>
            </a:r>
            <a:endParaRPr lang="en-US" dirty="0">
              <a:solidFill>
                <a:schemeClr val="tx1"/>
              </a:solidFill>
            </a:endParaRPr>
          </a:p>
        </p:txBody>
      </p:sp>
      <p:sp>
        <p:nvSpPr>
          <p:cNvPr id="5" name="TextBox 4"/>
          <p:cNvSpPr txBox="1"/>
          <p:nvPr/>
        </p:nvSpPr>
        <p:spPr>
          <a:xfrm rot="16200000">
            <a:off x="7212978" y="3809589"/>
            <a:ext cx="3054918" cy="389850"/>
          </a:xfrm>
          <a:prstGeom prst="rect">
            <a:avLst/>
          </a:prstGeom>
          <a:noFill/>
        </p:spPr>
        <p:txBody>
          <a:bodyPr wrap="none" rtlCol="0">
            <a:spAutoFit/>
          </a:bodyPr>
          <a:lstStyle/>
          <a:p>
            <a:r>
              <a:rPr lang="en-US" sz="2000" dirty="0" smtClean="0">
                <a:solidFill>
                  <a:schemeClr val="tx1"/>
                </a:solidFill>
              </a:rPr>
              <a:t>Worden et al., JGR, 2011</a:t>
            </a:r>
            <a:endParaRPr lang="en-US" sz="2000" dirty="0">
              <a:solidFill>
                <a:schemeClr val="tx1"/>
              </a:solidFill>
            </a:endParaRPr>
          </a:p>
        </p:txBody>
      </p:sp>
    </p:spTree>
    <p:extLst>
      <p:ext uri="{BB962C8B-B14F-4D97-AF65-F5344CB8AC3E}">
        <p14:creationId xmlns:p14="http://schemas.microsoft.com/office/powerpoint/2010/main" val="37896877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itle 1"/>
          <p:cNvSpPr>
            <a:spLocks noGrp="1"/>
          </p:cNvSpPr>
          <p:nvPr>
            <p:ph type="title"/>
          </p:nvPr>
        </p:nvSpPr>
        <p:spPr>
          <a:xfrm>
            <a:off x="504031" y="-30163"/>
            <a:ext cx="9072563" cy="1175949"/>
          </a:xfrm>
        </p:spPr>
        <p:txBody>
          <a:bodyPr/>
          <a:lstStyle/>
          <a:p>
            <a:pPr eaLnBrk="1" hangingPunct="1"/>
            <a:r>
              <a:rPr lang="en-US" dirty="0">
                <a:latin typeface="Trebuchet MS" charset="0"/>
                <a:ea typeface="ＭＳ Ｐゴシック" charset="0"/>
                <a:cs typeface="ＭＳ Ｐゴシック" charset="0"/>
              </a:rPr>
              <a:t>Flux Estimate and Anisotropy</a:t>
            </a:r>
          </a:p>
        </p:txBody>
      </p:sp>
      <p:sp>
        <p:nvSpPr>
          <p:cNvPr id="2458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41812140" indent="-41308169"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503972" eaLnBrk="0" fontAlgn="base" hangingPunct="0">
              <a:spcBef>
                <a:spcPct val="0"/>
              </a:spcBef>
              <a:spcAft>
                <a:spcPct val="0"/>
              </a:spcAft>
              <a:defRPr sz="2600">
                <a:solidFill>
                  <a:schemeClr val="tx1"/>
                </a:solidFill>
                <a:latin typeface="Arial" charset="0"/>
                <a:ea typeface="ＭＳ Ｐゴシック" charset="0"/>
              </a:defRPr>
            </a:lvl6pPr>
            <a:lvl7pPr marL="1007943" eaLnBrk="0" fontAlgn="base" hangingPunct="0">
              <a:spcBef>
                <a:spcPct val="0"/>
              </a:spcBef>
              <a:spcAft>
                <a:spcPct val="0"/>
              </a:spcAft>
              <a:defRPr sz="2600">
                <a:solidFill>
                  <a:schemeClr val="tx1"/>
                </a:solidFill>
                <a:latin typeface="Arial" charset="0"/>
                <a:ea typeface="ＭＳ Ｐゴシック" charset="0"/>
              </a:defRPr>
            </a:lvl7pPr>
            <a:lvl8pPr marL="1511915" eaLnBrk="0" fontAlgn="base" hangingPunct="0">
              <a:spcBef>
                <a:spcPct val="0"/>
              </a:spcBef>
              <a:spcAft>
                <a:spcPct val="0"/>
              </a:spcAft>
              <a:defRPr sz="2600">
                <a:solidFill>
                  <a:schemeClr val="tx1"/>
                </a:solidFill>
                <a:latin typeface="Arial" charset="0"/>
                <a:ea typeface="ＭＳ Ｐゴシック" charset="0"/>
              </a:defRPr>
            </a:lvl8pPr>
            <a:lvl9pPr marL="20158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r>
              <a:rPr lang="en-US" sz="900">
                <a:solidFill>
                  <a:schemeClr val="accent2"/>
                </a:solidFill>
                <a:latin typeface="Georgia" charset="0"/>
              </a:rPr>
              <a:t>September 2009</a:t>
            </a:r>
          </a:p>
        </p:txBody>
      </p:sp>
      <p:sp>
        <p:nvSpPr>
          <p:cNvPr id="2458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eaLnBrk="0" hangingPunct="0">
              <a:defRPr sz="2600">
                <a:solidFill>
                  <a:schemeClr val="tx1"/>
                </a:solidFill>
                <a:latin typeface="Arial" charset="0"/>
                <a:ea typeface="ＭＳ Ｐゴシック" charset="0"/>
                <a:cs typeface="ＭＳ Ｐゴシック" charset="0"/>
              </a:defRPr>
            </a:lvl1pPr>
            <a:lvl2pPr marL="41812140" indent="-41308169" eaLnBrk="0" hangingPunct="0">
              <a:defRPr sz="2600">
                <a:solidFill>
                  <a:schemeClr val="tx1"/>
                </a:solidFill>
                <a:latin typeface="Arial" charset="0"/>
                <a:ea typeface="ＭＳ Ｐゴシック" charset="0"/>
              </a:defRPr>
            </a:lvl2pPr>
            <a:lvl3pPr eaLnBrk="0" hangingPunct="0">
              <a:defRPr sz="2600">
                <a:solidFill>
                  <a:schemeClr val="tx1"/>
                </a:solidFill>
                <a:latin typeface="Arial" charset="0"/>
                <a:ea typeface="ＭＳ Ｐゴシック" charset="0"/>
              </a:defRPr>
            </a:lvl3pPr>
            <a:lvl4pPr eaLnBrk="0" hangingPunct="0">
              <a:defRPr sz="2600">
                <a:solidFill>
                  <a:schemeClr val="tx1"/>
                </a:solidFill>
                <a:latin typeface="Arial" charset="0"/>
                <a:ea typeface="ＭＳ Ｐゴシック" charset="0"/>
              </a:defRPr>
            </a:lvl4pPr>
            <a:lvl5pPr eaLnBrk="0" hangingPunct="0">
              <a:defRPr sz="2600">
                <a:solidFill>
                  <a:schemeClr val="tx1"/>
                </a:solidFill>
                <a:latin typeface="Arial" charset="0"/>
                <a:ea typeface="ＭＳ Ｐゴシック" charset="0"/>
              </a:defRPr>
            </a:lvl5pPr>
            <a:lvl6pPr marL="503972" eaLnBrk="0" fontAlgn="base" hangingPunct="0">
              <a:spcBef>
                <a:spcPct val="0"/>
              </a:spcBef>
              <a:spcAft>
                <a:spcPct val="0"/>
              </a:spcAft>
              <a:defRPr sz="2600">
                <a:solidFill>
                  <a:schemeClr val="tx1"/>
                </a:solidFill>
                <a:latin typeface="Arial" charset="0"/>
                <a:ea typeface="ＭＳ Ｐゴシック" charset="0"/>
              </a:defRPr>
            </a:lvl6pPr>
            <a:lvl7pPr marL="1007943" eaLnBrk="0" fontAlgn="base" hangingPunct="0">
              <a:spcBef>
                <a:spcPct val="0"/>
              </a:spcBef>
              <a:spcAft>
                <a:spcPct val="0"/>
              </a:spcAft>
              <a:defRPr sz="2600">
                <a:solidFill>
                  <a:schemeClr val="tx1"/>
                </a:solidFill>
                <a:latin typeface="Arial" charset="0"/>
                <a:ea typeface="ＭＳ Ｐゴシック" charset="0"/>
              </a:defRPr>
            </a:lvl7pPr>
            <a:lvl8pPr marL="1511915" eaLnBrk="0" fontAlgn="base" hangingPunct="0">
              <a:spcBef>
                <a:spcPct val="0"/>
              </a:spcBef>
              <a:spcAft>
                <a:spcPct val="0"/>
              </a:spcAft>
              <a:defRPr sz="2600">
                <a:solidFill>
                  <a:schemeClr val="tx1"/>
                </a:solidFill>
                <a:latin typeface="Arial" charset="0"/>
                <a:ea typeface="ＭＳ Ｐゴシック" charset="0"/>
              </a:defRPr>
            </a:lvl8pPr>
            <a:lvl9pPr marL="201588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r>
              <a:rPr lang="en-US" sz="900">
                <a:solidFill>
                  <a:schemeClr val="accent2"/>
                </a:solidFill>
                <a:latin typeface="Georgia" charset="0"/>
              </a:rPr>
              <a:t>H. Worden, K Bowman, et al.</a:t>
            </a:r>
          </a:p>
        </p:txBody>
      </p:sp>
      <p:grpSp>
        <p:nvGrpSpPr>
          <p:cNvPr id="24583" name="Group 34"/>
          <p:cNvGrpSpPr>
            <a:grpSpLocks/>
          </p:cNvGrpSpPr>
          <p:nvPr/>
        </p:nvGrpSpPr>
        <p:grpSpPr bwMode="auto">
          <a:xfrm>
            <a:off x="84005" y="1776175"/>
            <a:ext cx="5124318" cy="3935580"/>
            <a:chOff x="76200" y="1230868"/>
            <a:chExt cx="4648200" cy="3569732"/>
          </a:xfrm>
        </p:grpSpPr>
        <p:grpSp>
          <p:nvGrpSpPr>
            <p:cNvPr id="24586" name="Group 30"/>
            <p:cNvGrpSpPr>
              <a:grpSpLocks/>
            </p:cNvGrpSpPr>
            <p:nvPr/>
          </p:nvGrpSpPr>
          <p:grpSpPr bwMode="auto">
            <a:xfrm>
              <a:off x="76200" y="1296194"/>
              <a:ext cx="4648200" cy="3504406"/>
              <a:chOff x="76200" y="1296194"/>
              <a:chExt cx="4648200" cy="3504406"/>
            </a:xfrm>
          </p:grpSpPr>
          <p:sp>
            <p:nvSpPr>
              <p:cNvPr id="13" name="Block Arc 12"/>
              <p:cNvSpPr/>
              <p:nvPr/>
            </p:nvSpPr>
            <p:spPr>
              <a:xfrm>
                <a:off x="533400" y="1600200"/>
                <a:ext cx="3581400" cy="3200400"/>
              </a:xfrm>
              <a:prstGeom prst="blockArc">
                <a:avLst>
                  <a:gd name="adj1" fmla="val 10800000"/>
                  <a:gd name="adj2" fmla="val 21555361"/>
                  <a:gd name="adj3" fmla="val 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000">
                  <a:latin typeface="Georgia" charset="0"/>
                </a:endParaRPr>
              </a:p>
            </p:txBody>
          </p:sp>
          <p:sp>
            <p:nvSpPr>
              <p:cNvPr id="14" name="Block Arc 13"/>
              <p:cNvSpPr/>
              <p:nvPr/>
            </p:nvSpPr>
            <p:spPr>
              <a:xfrm flipV="1">
                <a:off x="533400" y="2590800"/>
                <a:ext cx="3581400" cy="1219200"/>
              </a:xfrm>
              <a:prstGeom prst="blockArc">
                <a:avLst>
                  <a:gd name="adj1" fmla="val 10800000"/>
                  <a:gd name="adj2" fmla="val 52188"/>
                  <a:gd name="adj3" fmla="val 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000">
                  <a:latin typeface="Georgia" charset="0"/>
                </a:endParaRPr>
              </a:p>
            </p:txBody>
          </p:sp>
          <p:cxnSp>
            <p:nvCxnSpPr>
              <p:cNvPr id="16" name="Straight Connector 15"/>
              <p:cNvCxnSpPr/>
              <p:nvPr/>
            </p:nvCxnSpPr>
            <p:spPr>
              <a:xfrm>
                <a:off x="76200" y="3200649"/>
                <a:ext cx="4648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43138" y="3200649"/>
                <a:ext cx="1490662" cy="380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flipV="1">
                <a:off x="1332061" y="2248297"/>
                <a:ext cx="1906292" cy="1587"/>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flipH="1" flipV="1">
                <a:off x="2057524" y="1829173"/>
                <a:ext cx="1599951" cy="1143000"/>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sp>
            <p:nvSpPr>
              <p:cNvPr id="29" name="Arc 28"/>
              <p:cNvSpPr/>
              <p:nvPr/>
            </p:nvSpPr>
            <p:spPr>
              <a:xfrm>
                <a:off x="1447800" y="2134015"/>
                <a:ext cx="1676400" cy="914258"/>
              </a:xfrm>
              <a:prstGeom prst="arc">
                <a:avLst>
                  <a:gd name="adj1" fmla="val 16200000"/>
                  <a:gd name="adj2" fmla="val 20126865"/>
                </a:avLst>
              </a:prstGeom>
              <a:ln>
                <a:headEnd type="none"/>
                <a:tailEnd type="stealth"/>
              </a:ln>
            </p:spPr>
            <p:style>
              <a:lnRef idx="2">
                <a:schemeClr val="accent1"/>
              </a:lnRef>
              <a:fillRef idx="0">
                <a:schemeClr val="accent1"/>
              </a:fillRef>
              <a:effectRef idx="1">
                <a:schemeClr val="accent1"/>
              </a:effectRef>
              <a:fontRef idx="minor">
                <a:schemeClr val="tx1"/>
              </a:fontRef>
            </p:style>
            <p:txBody>
              <a:bodyPr anchor="ctr"/>
              <a:lstStyle/>
              <a:p>
                <a:pPr algn="ctr"/>
                <a:endParaRPr lang="en-US">
                  <a:latin typeface="Georgia" charset="0"/>
                  <a:ea typeface="ＭＳ Ｐゴシック" charset="0"/>
                  <a:cs typeface="ＭＳ Ｐゴシック" charset="0"/>
                </a:endParaRPr>
              </a:p>
            </p:txBody>
          </p:sp>
          <p:sp>
            <p:nvSpPr>
              <p:cNvPr id="30" name="Arc 29"/>
              <p:cNvSpPr/>
              <p:nvPr/>
            </p:nvSpPr>
            <p:spPr>
              <a:xfrm>
                <a:off x="2667000" y="3200649"/>
                <a:ext cx="381000" cy="609505"/>
              </a:xfrm>
              <a:prstGeom prst="arc">
                <a:avLst>
                  <a:gd name="adj1" fmla="val 16200000"/>
                  <a:gd name="adj2" fmla="val 20271313"/>
                </a:avLst>
              </a:prstGeom>
              <a:ln>
                <a:headEnd type="none"/>
                <a:tailEnd type="stealth"/>
              </a:ln>
            </p:spPr>
            <p:style>
              <a:lnRef idx="2">
                <a:schemeClr val="accent1"/>
              </a:lnRef>
              <a:fillRef idx="0">
                <a:schemeClr val="accent1"/>
              </a:fillRef>
              <a:effectRef idx="1">
                <a:schemeClr val="accent1"/>
              </a:effectRef>
              <a:fontRef idx="minor">
                <a:schemeClr val="tx1"/>
              </a:fontRef>
            </p:style>
            <p:txBody>
              <a:bodyPr anchor="ctr"/>
              <a:lstStyle/>
              <a:p>
                <a:pPr algn="ctr"/>
                <a:endParaRPr lang="en-US">
                  <a:latin typeface="Georgia" charset="0"/>
                  <a:ea typeface="ＭＳ Ｐゴシック" charset="0"/>
                  <a:cs typeface="ＭＳ Ｐゴシック" charset="0"/>
                </a:endParaRPr>
              </a:p>
            </p:txBody>
          </p:sp>
        </p:grpSp>
        <p:sp>
          <p:nvSpPr>
            <p:cNvPr id="24587" name="TextBox 31"/>
            <p:cNvSpPr txBox="1">
              <a:spLocks noChangeArrowheads="1"/>
            </p:cNvSpPr>
            <p:nvPr/>
          </p:nvSpPr>
          <p:spPr bwMode="auto">
            <a:xfrm>
              <a:off x="2542600" y="1764268"/>
              <a:ext cx="288717"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Symbol" charset="0"/>
                </a:rPr>
                <a:t>q</a:t>
              </a:r>
            </a:p>
          </p:txBody>
        </p:sp>
        <p:sp>
          <p:nvSpPr>
            <p:cNvPr id="24588" name="TextBox 32"/>
            <p:cNvSpPr txBox="1">
              <a:spLocks noChangeArrowheads="1"/>
            </p:cNvSpPr>
            <p:nvPr/>
          </p:nvSpPr>
          <p:spPr bwMode="auto">
            <a:xfrm>
              <a:off x="3048000" y="3135868"/>
              <a:ext cx="288717"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Symbol" charset="0"/>
                </a:rPr>
                <a:t>f</a:t>
              </a:r>
            </a:p>
          </p:txBody>
        </p:sp>
        <p:sp>
          <p:nvSpPr>
            <p:cNvPr id="24589" name="TextBox 33"/>
            <p:cNvSpPr txBox="1">
              <a:spLocks noChangeArrowheads="1"/>
            </p:cNvSpPr>
            <p:nvPr/>
          </p:nvSpPr>
          <p:spPr bwMode="auto">
            <a:xfrm>
              <a:off x="3124200" y="1230868"/>
              <a:ext cx="829923"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latin typeface="Times New Roman" charset="0"/>
                </a:rPr>
                <a:t>L</a:t>
              </a:r>
              <a:r>
                <a:rPr lang="en-US" sz="2000" b="1" i="1"/>
                <a:t>(</a:t>
              </a:r>
              <a:r>
                <a:rPr lang="en-US" sz="2000" b="1" i="1">
                  <a:latin typeface="Symbol" charset="0"/>
                </a:rPr>
                <a:t>q,f</a:t>
              </a:r>
              <a:r>
                <a:rPr lang="en-US" sz="2000" b="1" i="1"/>
                <a:t>)</a:t>
              </a:r>
            </a:p>
          </p:txBody>
        </p:sp>
      </p:grpSp>
      <p:graphicFrame>
        <p:nvGraphicFramePr>
          <p:cNvPr id="24578" name="Object 2"/>
          <p:cNvGraphicFramePr>
            <a:graphicFrameLocks noChangeAspect="1"/>
          </p:cNvGraphicFramePr>
          <p:nvPr/>
        </p:nvGraphicFramePr>
        <p:xfrm>
          <a:off x="5040312" y="2262653"/>
          <a:ext cx="4480278" cy="1097202"/>
        </p:xfrm>
        <a:graphic>
          <a:graphicData uri="http://schemas.openxmlformats.org/presentationml/2006/ole">
            <mc:AlternateContent xmlns:mc="http://schemas.openxmlformats.org/markup-compatibility/2006">
              <mc:Choice xmlns:v="urn:schemas-microsoft-com:vml" Requires="v">
                <p:oleObj spid="_x0000_s11389" name="Equation" r:id="rId3" imgW="1905000" imgH="469900" progId="Equation.3">
                  <p:embed/>
                </p:oleObj>
              </mc:Choice>
              <mc:Fallback>
                <p:oleObj name="Equation" r:id="rId3" imgW="1905000" imgH="469900" progId="Equation.3">
                  <p:embed/>
                  <p:pic>
                    <p:nvPicPr>
                      <p:cNvPr id="0" name="Picture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312" y="2262653"/>
                        <a:ext cx="4480278" cy="109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4579" name="Object 3"/>
          <p:cNvGraphicFramePr>
            <a:graphicFrameLocks noChangeAspect="1"/>
          </p:cNvGraphicFramePr>
          <p:nvPr/>
        </p:nvGraphicFramePr>
        <p:xfrm>
          <a:off x="4079504" y="4619802"/>
          <a:ext cx="4573033" cy="1896918"/>
        </p:xfrm>
        <a:graphic>
          <a:graphicData uri="http://schemas.openxmlformats.org/presentationml/2006/ole">
            <mc:AlternateContent xmlns:mc="http://schemas.openxmlformats.org/markup-compatibility/2006">
              <mc:Choice xmlns:v="urn:schemas-microsoft-com:vml" Requires="v">
                <p:oleObj spid="_x0000_s11390" name="Equation" r:id="rId5" imgW="977900" imgH="406400" progId="Equation.3">
                  <p:embed/>
                </p:oleObj>
              </mc:Choice>
              <mc:Fallback>
                <p:oleObj name="Equation" r:id="rId5" imgW="977900" imgH="406400" progId="Equation.3">
                  <p:embed/>
                  <p:pic>
                    <p:nvPicPr>
                      <p:cNvPr id="0" name="Picture 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504" y="4619802"/>
                        <a:ext cx="4573033" cy="1896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4584" name="TextBox 36"/>
          <p:cNvSpPr txBox="1">
            <a:spLocks noChangeArrowheads="1"/>
          </p:cNvSpPr>
          <p:nvPr/>
        </p:nvSpPr>
        <p:spPr bwMode="auto">
          <a:xfrm>
            <a:off x="5057814" y="1590682"/>
            <a:ext cx="1914619" cy="45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Flux:</a:t>
            </a:r>
          </a:p>
        </p:txBody>
      </p:sp>
      <p:sp>
        <p:nvSpPr>
          <p:cNvPr id="24585" name="TextBox 39"/>
          <p:cNvSpPr txBox="1">
            <a:spLocks noChangeArrowheads="1"/>
          </p:cNvSpPr>
          <p:nvPr/>
        </p:nvSpPr>
        <p:spPr bwMode="auto">
          <a:xfrm>
            <a:off x="840053" y="5134280"/>
            <a:ext cx="2586660" cy="57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100"/>
              <a:t>Anisotropy:</a:t>
            </a:r>
          </a:p>
        </p:txBody>
      </p:sp>
    </p:spTree>
    <p:extLst>
      <p:ext uri="{BB962C8B-B14F-4D97-AF65-F5344CB8AC3E}">
        <p14:creationId xmlns:p14="http://schemas.microsoft.com/office/powerpoint/2010/main" val="16667858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6" descr="Run5513_ani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6661" y="755967"/>
            <a:ext cx="4889803" cy="361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R_900_1150_14subscen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262" y="3996828"/>
            <a:ext cx="8652536" cy="314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4"/>
          <p:cNvSpPr txBox="1">
            <a:spLocks noChangeArrowheads="1"/>
          </p:cNvSpPr>
          <p:nvPr/>
        </p:nvSpPr>
        <p:spPr bwMode="auto">
          <a:xfrm>
            <a:off x="6384396" y="4240068"/>
            <a:ext cx="3129194" cy="132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AIRS clear-sky anisotropy </a:t>
            </a:r>
          </a:p>
          <a:p>
            <a:pPr eaLnBrk="1" hangingPunct="1"/>
            <a:r>
              <a:rPr lang="en-US" sz="2000">
                <a:latin typeface="Georgia" charset="0"/>
              </a:rPr>
              <a:t>models: 14 sub-scenes for </a:t>
            </a:r>
          </a:p>
          <a:p>
            <a:pPr eaLnBrk="1" hangingPunct="1"/>
            <a:r>
              <a:rPr lang="en-US" sz="2000">
                <a:latin typeface="Georgia" charset="0"/>
              </a:rPr>
              <a:t>prec. wv, T_lapse, T_sur</a:t>
            </a:r>
          </a:p>
          <a:p>
            <a:pPr eaLnBrk="1" hangingPunct="1"/>
            <a:endParaRPr lang="en-US" sz="2000">
              <a:latin typeface="Georgia" charset="0"/>
            </a:endParaRPr>
          </a:p>
        </p:txBody>
      </p:sp>
      <p:sp>
        <p:nvSpPr>
          <p:cNvPr id="28679" name="Text Box 5"/>
          <p:cNvSpPr txBox="1">
            <a:spLocks noChangeArrowheads="1"/>
          </p:cNvSpPr>
          <p:nvPr/>
        </p:nvSpPr>
        <p:spPr bwMode="auto">
          <a:xfrm>
            <a:off x="6720416" y="1258197"/>
            <a:ext cx="2219138" cy="100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Red = -5°-15°N</a:t>
            </a:r>
          </a:p>
          <a:p>
            <a:pPr eaLnBrk="1" hangingPunct="1"/>
            <a:r>
              <a:rPr lang="en-US" sz="2000">
                <a:latin typeface="Georgia" charset="0"/>
              </a:rPr>
              <a:t>Green = 15°-30°N</a:t>
            </a:r>
          </a:p>
          <a:p>
            <a:pPr eaLnBrk="1" hangingPunct="1"/>
            <a:r>
              <a:rPr lang="en-US" sz="2000">
                <a:latin typeface="Georgia" charset="0"/>
              </a:rPr>
              <a:t>Blue = 30°-45°N</a:t>
            </a:r>
          </a:p>
        </p:txBody>
      </p:sp>
      <p:sp>
        <p:nvSpPr>
          <p:cNvPr id="28680" name="Title 1"/>
          <p:cNvSpPr>
            <a:spLocks noGrp="1"/>
          </p:cNvSpPr>
          <p:nvPr>
            <p:ph type="title"/>
          </p:nvPr>
        </p:nvSpPr>
        <p:spPr>
          <a:xfrm>
            <a:off x="84005" y="-182563"/>
            <a:ext cx="9072563" cy="1175949"/>
          </a:xfrm>
        </p:spPr>
        <p:txBody>
          <a:bodyPr/>
          <a:lstStyle/>
          <a:p>
            <a:pPr eaLnBrk="1" hangingPunct="1"/>
            <a:r>
              <a:rPr lang="en-US" sz="3500" dirty="0">
                <a:latin typeface="Trebuchet MS" charset="0"/>
                <a:ea typeface="ＭＳ Ｐゴシック" charset="0"/>
                <a:cs typeface="ＭＳ Ｐゴシック" charset="0"/>
              </a:rPr>
              <a:t>Anisotropy Results</a:t>
            </a:r>
          </a:p>
        </p:txBody>
      </p:sp>
      <p:sp>
        <p:nvSpPr>
          <p:cNvPr id="28681" name="Rectangle 12"/>
          <p:cNvSpPr>
            <a:spLocks noChangeArrowheads="1"/>
          </p:cNvSpPr>
          <p:nvPr/>
        </p:nvSpPr>
        <p:spPr bwMode="auto">
          <a:xfrm>
            <a:off x="929308" y="6983951"/>
            <a:ext cx="3876587" cy="45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p>
            <a:r>
              <a:rPr lang="en-US" dirty="0">
                <a:solidFill>
                  <a:schemeClr val="tx1"/>
                </a:solidFill>
                <a:latin typeface="Georgia" charset="0"/>
              </a:rPr>
              <a:t>X. Huang et al., JGR, 2008 </a:t>
            </a:r>
          </a:p>
        </p:txBody>
      </p:sp>
      <p:sp>
        <p:nvSpPr>
          <p:cNvPr id="28682" name="TextBox 13"/>
          <p:cNvSpPr txBox="1">
            <a:spLocks noChangeArrowheads="1"/>
          </p:cNvSpPr>
          <p:nvPr/>
        </p:nvSpPr>
        <p:spPr bwMode="auto">
          <a:xfrm>
            <a:off x="168010" y="1511936"/>
            <a:ext cx="3108193" cy="71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TES anisotropy spectra </a:t>
            </a:r>
          </a:p>
          <a:p>
            <a:pPr eaLnBrk="1" hangingPunct="1"/>
            <a:r>
              <a:rPr lang="en-US" sz="2000">
                <a:latin typeface="Georgia" charset="0"/>
              </a:rPr>
              <a:t>for clear-sky ocean scenes</a:t>
            </a:r>
          </a:p>
        </p:txBody>
      </p:sp>
    </p:spTree>
    <p:extLst>
      <p:ext uri="{BB962C8B-B14F-4D97-AF65-F5344CB8AC3E}">
        <p14:creationId xmlns:p14="http://schemas.microsoft.com/office/powerpoint/2010/main" val="32162233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46037"/>
            <a:ext cx="9074150" cy="960437"/>
          </a:xfrm>
        </p:spPr>
        <p:txBody>
          <a:bodyPr/>
          <a:lstStyle/>
          <a:p>
            <a:r>
              <a:rPr lang="en-US" sz="4000" dirty="0" smtClean="0"/>
              <a:t>Benchmarking O</a:t>
            </a:r>
            <a:r>
              <a:rPr lang="en-US" sz="4000" baseline="-25000" dirty="0" smtClean="0"/>
              <a:t>3</a:t>
            </a:r>
            <a:r>
              <a:rPr lang="en-US" sz="4000" dirty="0" smtClean="0"/>
              <a:t> band TOA flux</a:t>
            </a:r>
            <a:endParaRPr lang="en-US" sz="4000" dirty="0"/>
          </a:p>
        </p:txBody>
      </p:sp>
      <p:sp>
        <p:nvSpPr>
          <p:cNvPr id="3" name="Rectangle 2"/>
          <p:cNvSpPr/>
          <p:nvPr/>
        </p:nvSpPr>
        <p:spPr>
          <a:xfrm>
            <a:off x="315912" y="1577921"/>
            <a:ext cx="9372600" cy="3344916"/>
          </a:xfrm>
          <a:prstGeom prst="rect">
            <a:avLst/>
          </a:prstGeom>
        </p:spPr>
        <p:txBody>
          <a:bodyPr wrap="square">
            <a:spAutoFit/>
          </a:bodyPr>
          <a:lstStyle/>
          <a:p>
            <a:r>
              <a:rPr lang="en-US" sz="2800" dirty="0" smtClean="0">
                <a:solidFill>
                  <a:schemeClr val="tx1"/>
                </a:solidFill>
              </a:rPr>
              <a:t>The </a:t>
            </a:r>
            <a:r>
              <a:rPr lang="en-US" sz="2800" dirty="0">
                <a:solidFill>
                  <a:schemeClr val="tx1"/>
                </a:solidFill>
              </a:rPr>
              <a:t>proposal addresses two primary </a:t>
            </a:r>
            <a:r>
              <a:rPr lang="en-US" sz="2800" dirty="0" smtClean="0">
                <a:solidFill>
                  <a:schemeClr val="tx1"/>
                </a:solidFill>
              </a:rPr>
              <a:t>questions</a:t>
            </a:r>
            <a:r>
              <a:rPr lang="en-US" sz="2800" dirty="0" smtClean="0">
                <a:solidFill>
                  <a:schemeClr val="tx1"/>
                </a:solidFill>
              </a:rPr>
              <a:t>:</a:t>
            </a:r>
          </a:p>
          <a:p>
            <a:endParaRPr lang="en-US" dirty="0">
              <a:solidFill>
                <a:schemeClr val="tx1"/>
              </a:solidFill>
            </a:endParaRPr>
          </a:p>
          <a:p>
            <a:pPr marL="457200" lvl="0" indent="-457200">
              <a:buAutoNum type="arabicParenR"/>
            </a:pPr>
            <a:r>
              <a:rPr lang="en-US" b="1" i="1" dirty="0" smtClean="0">
                <a:solidFill>
                  <a:schemeClr val="tx1"/>
                </a:solidFill>
              </a:rPr>
              <a:t>What </a:t>
            </a:r>
            <a:r>
              <a:rPr lang="en-US" b="1" i="1" dirty="0">
                <a:solidFill>
                  <a:schemeClr val="tx1"/>
                </a:solidFill>
              </a:rPr>
              <a:t>is the bias in IPCC climate model predictions of present day top-of-atmosphere (TOA) flux in the 9.6</a:t>
            </a:r>
            <a:r>
              <a:rPr lang="en-US" b="1" i="1" dirty="0">
                <a:solidFill>
                  <a:schemeClr val="tx1"/>
                </a:solidFill>
                <a:latin typeface="Symbol" charset="2"/>
                <a:cs typeface="Symbol" charset="2"/>
              </a:rPr>
              <a:t>m</a:t>
            </a:r>
            <a:r>
              <a:rPr lang="en-US" b="1" i="1" dirty="0">
                <a:solidFill>
                  <a:schemeClr val="tx1"/>
                </a:solidFill>
              </a:rPr>
              <a:t>m ozone band</a:t>
            </a:r>
            <a:r>
              <a:rPr lang="en-US" b="1" i="1" dirty="0" smtClean="0">
                <a:solidFill>
                  <a:schemeClr val="tx1"/>
                </a:solidFill>
              </a:rPr>
              <a:t>?</a:t>
            </a:r>
          </a:p>
          <a:p>
            <a:pPr lvl="0"/>
            <a:endParaRPr lang="en-US" b="1" i="1" dirty="0" smtClean="0">
              <a:solidFill>
                <a:schemeClr val="tx1"/>
              </a:solidFill>
            </a:endParaRPr>
          </a:p>
          <a:p>
            <a:pPr marL="457200" lvl="0" indent="-457200">
              <a:buAutoNum type="arabicParenR"/>
            </a:pPr>
            <a:r>
              <a:rPr lang="en-US" b="1" i="1" dirty="0" smtClean="0">
                <a:solidFill>
                  <a:schemeClr val="tx1"/>
                </a:solidFill>
              </a:rPr>
              <a:t>What is the impact of an ozone band TOA flux bias on present day tropospheric ozone flux sensitivity and pre-industrial to present day ozone </a:t>
            </a:r>
            <a:r>
              <a:rPr lang="en-US" b="1" i="1" dirty="0" err="1" smtClean="0">
                <a:solidFill>
                  <a:schemeClr val="tx1"/>
                </a:solidFill>
              </a:rPr>
              <a:t>radiative</a:t>
            </a:r>
            <a:r>
              <a:rPr lang="en-US" b="1" i="1" dirty="0" smtClean="0">
                <a:solidFill>
                  <a:schemeClr val="tx1"/>
                </a:solidFill>
              </a:rPr>
              <a:t> forcing estimates?</a:t>
            </a:r>
          </a:p>
        </p:txBody>
      </p:sp>
      <p:sp>
        <p:nvSpPr>
          <p:cNvPr id="10" name="TextBox 9"/>
          <p:cNvSpPr txBox="1"/>
          <p:nvPr/>
        </p:nvSpPr>
        <p:spPr>
          <a:xfrm>
            <a:off x="620712" y="5593166"/>
            <a:ext cx="8839200" cy="1158471"/>
          </a:xfrm>
          <a:prstGeom prst="rect">
            <a:avLst/>
          </a:prstGeom>
          <a:noFill/>
        </p:spPr>
        <p:txBody>
          <a:bodyPr wrap="square" rtlCol="0">
            <a:spAutoFit/>
          </a:bodyPr>
          <a:lstStyle/>
          <a:p>
            <a:pPr lvl="0"/>
            <a:r>
              <a:rPr lang="en-US" b="1" i="1" dirty="0">
                <a:solidFill>
                  <a:schemeClr val="tx1"/>
                </a:solidFill>
              </a:rPr>
              <a:t>These will be tested with CAM-</a:t>
            </a:r>
            <a:r>
              <a:rPr lang="en-US" b="1" i="1" dirty="0" err="1">
                <a:solidFill>
                  <a:schemeClr val="tx1"/>
                </a:solidFill>
              </a:rPr>
              <a:t>chem</a:t>
            </a:r>
            <a:r>
              <a:rPr lang="en-US" b="1" i="1" dirty="0">
                <a:solidFill>
                  <a:schemeClr val="tx1"/>
                </a:solidFill>
              </a:rPr>
              <a:t>, RRTMG and GISS RT models using TES and IASI TOA flux and </a:t>
            </a:r>
            <a:r>
              <a:rPr lang="en-US" b="1" i="1" dirty="0" smtClean="0">
                <a:solidFill>
                  <a:schemeClr val="tx1"/>
                </a:solidFill>
              </a:rPr>
              <a:t>IRKs (Instantaneous </a:t>
            </a:r>
            <a:r>
              <a:rPr lang="en-US" b="1" i="1" dirty="0" err="1" smtClean="0">
                <a:solidFill>
                  <a:schemeClr val="tx1"/>
                </a:solidFill>
              </a:rPr>
              <a:t>Radiative</a:t>
            </a:r>
            <a:r>
              <a:rPr lang="en-US" b="1" i="1" dirty="0" smtClean="0">
                <a:solidFill>
                  <a:schemeClr val="tx1"/>
                </a:solidFill>
              </a:rPr>
              <a:t> Kernels)</a:t>
            </a:r>
            <a:endParaRPr lang="en-US" b="1" i="1" dirty="0">
              <a:solidFill>
                <a:schemeClr val="tx1"/>
              </a:solidFill>
            </a:endParaRPr>
          </a:p>
        </p:txBody>
      </p:sp>
    </p:spTree>
    <p:extLst>
      <p:ext uri="{BB962C8B-B14F-4D97-AF65-F5344CB8AC3E}">
        <p14:creationId xmlns:p14="http://schemas.microsoft.com/office/powerpoint/2010/main" val="152248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ANISOTROPY ESTIMATE</a:t>
            </a:r>
            <a:endParaRPr lang="en-US" dirty="0"/>
          </a:p>
        </p:txBody>
      </p:sp>
      <p:grpSp>
        <p:nvGrpSpPr>
          <p:cNvPr id="15" name="Group 14"/>
          <p:cNvGrpSpPr/>
          <p:nvPr/>
        </p:nvGrpSpPr>
        <p:grpSpPr>
          <a:xfrm>
            <a:off x="925512" y="1112837"/>
            <a:ext cx="8208598" cy="4061366"/>
            <a:chOff x="9707825" y="7327484"/>
            <a:chExt cx="11218816" cy="5020468"/>
          </a:xfrm>
        </p:grpSpPr>
        <p:pic>
          <p:nvPicPr>
            <p:cNvPr id="9" name="Picture 4" descr="R4791_anis_spec_avg.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6411" y="7703778"/>
              <a:ext cx="4639665" cy="411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2"/>
            <p:cNvSpPr txBox="1">
              <a:spLocks noChangeArrowheads="1"/>
            </p:cNvSpPr>
            <p:nvPr/>
          </p:nvSpPr>
          <p:spPr bwMode="auto">
            <a:xfrm rot="16200000">
              <a:off x="8478461" y="8721497"/>
              <a:ext cx="2950881" cy="49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eaLnBrk="1" hangingPunct="1"/>
              <a:r>
                <a:rPr lang="en-US" sz="1800" dirty="0">
                  <a:latin typeface="Calibri" charset="0"/>
                </a:rPr>
                <a:t>TES Anisotropy</a:t>
              </a:r>
            </a:p>
          </p:txBody>
        </p:sp>
        <p:sp>
          <p:nvSpPr>
            <p:cNvPr id="11" name="TextBox 159"/>
            <p:cNvSpPr txBox="1">
              <a:spLocks noChangeArrowheads="1"/>
            </p:cNvSpPr>
            <p:nvPr/>
          </p:nvSpPr>
          <p:spPr bwMode="auto">
            <a:xfrm>
              <a:off x="10723300" y="7342198"/>
              <a:ext cx="3136501" cy="40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eaLnBrk="1" hangingPunct="1"/>
              <a:r>
                <a:rPr lang="en-US" sz="1600" dirty="0"/>
                <a:t>R spectral dependence</a:t>
              </a:r>
            </a:p>
          </p:txBody>
        </p:sp>
        <p:pic>
          <p:nvPicPr>
            <p:cNvPr id="12" name="Picture 8" descr="Anis_vs_ceod_ocean_Aug2006.tiff"/>
            <p:cNvPicPr>
              <a:picLocks noChangeAspect="1"/>
            </p:cNvPicPr>
            <p:nvPr/>
          </p:nvPicPr>
          <p:blipFill>
            <a:blip r:embed="rId3">
              <a:extLst>
                <a:ext uri="{28A0092B-C50C-407E-A947-70E740481C1C}">
                  <a14:useLocalDpi xmlns:a14="http://schemas.microsoft.com/office/drawing/2010/main" val="0"/>
                </a:ext>
              </a:extLst>
            </a:blip>
            <a:srcRect t="366"/>
            <a:stretch>
              <a:fillRect/>
            </a:stretch>
          </p:blipFill>
          <p:spPr bwMode="auto">
            <a:xfrm>
              <a:off x="14679699" y="7932964"/>
              <a:ext cx="6246942" cy="44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58"/>
            <p:cNvSpPr txBox="1">
              <a:spLocks noChangeArrowheads="1"/>
            </p:cNvSpPr>
            <p:nvPr/>
          </p:nvSpPr>
          <p:spPr bwMode="auto">
            <a:xfrm>
              <a:off x="15877650" y="7327484"/>
              <a:ext cx="3656733" cy="40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100">
                  <a:solidFill>
                    <a:schemeClr val="tx1"/>
                  </a:solidFill>
                  <a:latin typeface="Arial" charset="0"/>
                  <a:ea typeface="ＭＳ Ｐゴシック" charset="0"/>
                  <a:cs typeface="ＭＳ Ｐゴシック" charset="0"/>
                </a:defRPr>
              </a:lvl1pPr>
              <a:lvl2pPr marL="37931725" indent="-37474525" eaLnBrk="0" hangingPunct="0">
                <a:defRPr sz="9100">
                  <a:solidFill>
                    <a:schemeClr val="tx1"/>
                  </a:solidFill>
                  <a:latin typeface="Arial" charset="0"/>
                  <a:ea typeface="ＭＳ Ｐゴシック" charset="0"/>
                </a:defRPr>
              </a:lvl2pPr>
              <a:lvl3pPr eaLnBrk="0" hangingPunct="0">
                <a:defRPr sz="9100">
                  <a:solidFill>
                    <a:schemeClr val="tx1"/>
                  </a:solidFill>
                  <a:latin typeface="Arial" charset="0"/>
                  <a:ea typeface="ＭＳ Ｐゴシック" charset="0"/>
                </a:defRPr>
              </a:lvl3pPr>
              <a:lvl4pPr eaLnBrk="0" hangingPunct="0">
                <a:defRPr sz="9100">
                  <a:solidFill>
                    <a:schemeClr val="tx1"/>
                  </a:solidFill>
                  <a:latin typeface="Arial" charset="0"/>
                  <a:ea typeface="ＭＳ Ｐゴシック" charset="0"/>
                </a:defRPr>
              </a:lvl4pPr>
              <a:lvl5pPr eaLnBrk="0" hangingPunct="0">
                <a:defRPr sz="9100">
                  <a:solidFill>
                    <a:schemeClr val="tx1"/>
                  </a:solidFill>
                  <a:latin typeface="Arial" charset="0"/>
                  <a:ea typeface="ＭＳ Ｐゴシック" charset="0"/>
                </a:defRPr>
              </a:lvl5pPr>
              <a:lvl6pPr marL="457200" eaLnBrk="0" fontAlgn="base" hangingPunct="0">
                <a:spcBef>
                  <a:spcPct val="0"/>
                </a:spcBef>
                <a:spcAft>
                  <a:spcPct val="0"/>
                </a:spcAft>
                <a:defRPr sz="9100">
                  <a:solidFill>
                    <a:schemeClr val="tx1"/>
                  </a:solidFill>
                  <a:latin typeface="Arial" charset="0"/>
                  <a:ea typeface="ＭＳ Ｐゴシック" charset="0"/>
                </a:defRPr>
              </a:lvl6pPr>
              <a:lvl7pPr marL="914400" eaLnBrk="0" fontAlgn="base" hangingPunct="0">
                <a:spcBef>
                  <a:spcPct val="0"/>
                </a:spcBef>
                <a:spcAft>
                  <a:spcPct val="0"/>
                </a:spcAft>
                <a:defRPr sz="9100">
                  <a:solidFill>
                    <a:schemeClr val="tx1"/>
                  </a:solidFill>
                  <a:latin typeface="Arial" charset="0"/>
                  <a:ea typeface="ＭＳ Ｐゴシック" charset="0"/>
                </a:defRPr>
              </a:lvl7pPr>
              <a:lvl8pPr marL="1371600" eaLnBrk="0" fontAlgn="base" hangingPunct="0">
                <a:spcBef>
                  <a:spcPct val="0"/>
                </a:spcBef>
                <a:spcAft>
                  <a:spcPct val="0"/>
                </a:spcAft>
                <a:defRPr sz="9100">
                  <a:solidFill>
                    <a:schemeClr val="tx1"/>
                  </a:solidFill>
                  <a:latin typeface="Arial" charset="0"/>
                  <a:ea typeface="ＭＳ Ｐゴシック" charset="0"/>
                </a:defRPr>
              </a:lvl8pPr>
              <a:lvl9pPr marL="1828800" eaLnBrk="0" fontAlgn="base" hangingPunct="0">
                <a:spcBef>
                  <a:spcPct val="0"/>
                </a:spcBef>
                <a:spcAft>
                  <a:spcPct val="0"/>
                </a:spcAft>
                <a:defRPr sz="9100">
                  <a:solidFill>
                    <a:schemeClr val="tx1"/>
                  </a:solidFill>
                  <a:latin typeface="Arial" charset="0"/>
                  <a:ea typeface="ＭＳ Ｐゴシック" charset="0"/>
                </a:defRPr>
              </a:lvl9pPr>
            </a:lstStyle>
            <a:p>
              <a:pPr eaLnBrk="1" hangingPunct="1"/>
              <a:r>
                <a:rPr lang="en-US" sz="1600"/>
                <a:t>R cloud OD dependence</a:t>
              </a:r>
            </a:p>
          </p:txBody>
        </p:sp>
      </p:grpSp>
      <p:sp>
        <p:nvSpPr>
          <p:cNvPr id="16" name="TextBox 15"/>
          <p:cNvSpPr txBox="1"/>
          <p:nvPr/>
        </p:nvSpPr>
        <p:spPr>
          <a:xfrm rot="16200000">
            <a:off x="7966128" y="2902571"/>
            <a:ext cx="3054918" cy="389850"/>
          </a:xfrm>
          <a:prstGeom prst="rect">
            <a:avLst/>
          </a:prstGeom>
          <a:noFill/>
        </p:spPr>
        <p:txBody>
          <a:bodyPr wrap="none" rtlCol="0">
            <a:spAutoFit/>
          </a:bodyPr>
          <a:lstStyle/>
          <a:p>
            <a:r>
              <a:rPr lang="en-US" sz="2000" dirty="0" smtClean="0">
                <a:solidFill>
                  <a:schemeClr val="tx1"/>
                </a:solidFill>
              </a:rPr>
              <a:t>Worden et al., JGR, 2011</a:t>
            </a:r>
            <a:endParaRPr lang="en-US" sz="2000" dirty="0">
              <a:solidFill>
                <a:schemeClr val="tx1"/>
              </a:solidFill>
            </a:endParaRPr>
          </a:p>
        </p:txBody>
      </p:sp>
    </p:spTree>
    <p:extLst>
      <p:ext uri="{BB962C8B-B14F-4D97-AF65-F5344CB8AC3E}">
        <p14:creationId xmlns:p14="http://schemas.microsoft.com/office/powerpoint/2010/main" val="42438775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itle 1"/>
          <p:cNvSpPr>
            <a:spLocks noGrp="1"/>
          </p:cNvSpPr>
          <p:nvPr>
            <p:ph type="title"/>
          </p:nvPr>
        </p:nvSpPr>
        <p:spPr>
          <a:xfrm>
            <a:off x="504031" y="-106363"/>
            <a:ext cx="9072563" cy="1175949"/>
          </a:xfrm>
        </p:spPr>
        <p:txBody>
          <a:bodyPr/>
          <a:lstStyle/>
          <a:p>
            <a:pPr eaLnBrk="1" hangingPunct="1"/>
            <a:r>
              <a:rPr lang="en-US" dirty="0">
                <a:latin typeface="Trebuchet MS" charset="0"/>
                <a:ea typeface="ＭＳ Ｐゴシック" charset="0"/>
                <a:cs typeface="ＭＳ Ｐゴシック" charset="0"/>
              </a:rPr>
              <a:t>Spectral Anisotropy Estimate</a:t>
            </a:r>
          </a:p>
        </p:txBody>
      </p:sp>
      <p:graphicFrame>
        <p:nvGraphicFramePr>
          <p:cNvPr id="26626" name="Object 2"/>
          <p:cNvGraphicFramePr>
            <a:graphicFrameLocks noChangeAspect="1"/>
          </p:cNvGraphicFramePr>
          <p:nvPr/>
        </p:nvGraphicFramePr>
        <p:xfrm>
          <a:off x="943310" y="1403440"/>
          <a:ext cx="8045248" cy="1188199"/>
        </p:xfrm>
        <a:graphic>
          <a:graphicData uri="http://schemas.openxmlformats.org/presentationml/2006/ole">
            <mc:AlternateContent xmlns:mc="http://schemas.openxmlformats.org/markup-compatibility/2006">
              <mc:Choice xmlns:v="urn:schemas-microsoft-com:vml" Requires="v">
                <p:oleObj spid="_x0000_s12468" name="Equation" r:id="rId4" imgW="4470400" imgH="660400" progId="Equation.3">
                  <p:embed/>
                </p:oleObj>
              </mc:Choice>
              <mc:Fallback>
                <p:oleObj name="Equation" r:id="rId4" imgW="4470400" imgH="660400" progId="Equation.3">
                  <p:embed/>
                  <p:pic>
                    <p:nvPicPr>
                      <p:cNvPr id="0" name="Picture 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310" y="1403440"/>
                        <a:ext cx="8045248" cy="118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6632" name="TextBox 6"/>
          <p:cNvSpPr txBox="1">
            <a:spLocks noChangeArrowheads="1"/>
          </p:cNvSpPr>
          <p:nvPr/>
        </p:nvSpPr>
        <p:spPr bwMode="auto">
          <a:xfrm>
            <a:off x="672042" y="2603888"/>
            <a:ext cx="7642724" cy="132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R = anisotropy, F = flux, L = radiance, </a:t>
            </a:r>
            <a:r>
              <a:rPr lang="en-US" sz="2000">
                <a:latin typeface="Symbol" charset="0"/>
                <a:cs typeface="Symbol" charset="0"/>
              </a:rPr>
              <a:t>q</a:t>
            </a:r>
            <a:r>
              <a:rPr lang="en-US" sz="2000">
                <a:latin typeface="Georgia" charset="0"/>
              </a:rPr>
              <a:t>=nadir angle, </a:t>
            </a:r>
            <a:r>
              <a:rPr lang="en-US" sz="2000">
                <a:latin typeface="Symbol" charset="0"/>
                <a:cs typeface="Symbol" charset="0"/>
              </a:rPr>
              <a:t>n</a:t>
            </a:r>
            <a:r>
              <a:rPr lang="en-US" sz="2000">
                <a:latin typeface="Georgia" charset="0"/>
              </a:rPr>
              <a:t>=frequency</a:t>
            </a:r>
          </a:p>
          <a:p>
            <a:pPr eaLnBrk="1" hangingPunct="1"/>
            <a:r>
              <a:rPr lang="en-US" sz="2000">
                <a:latin typeface="Georgia" charset="0"/>
              </a:rPr>
              <a:t>(assumes azimuthal symmetry)</a:t>
            </a:r>
          </a:p>
          <a:p>
            <a:pPr eaLnBrk="1" hangingPunct="1"/>
            <a:endParaRPr lang="en-US" sz="2000">
              <a:latin typeface="Georgia" charset="0"/>
            </a:endParaRPr>
          </a:p>
          <a:p>
            <a:pPr eaLnBrk="1" hangingPunct="1"/>
            <a:r>
              <a:rPr lang="en-US" sz="2000">
                <a:latin typeface="Georgia" charset="0"/>
              </a:rPr>
              <a:t>Let  </a:t>
            </a:r>
            <a:r>
              <a:rPr lang="en-US" sz="2000" i="1">
                <a:latin typeface="Georgia" charset="0"/>
              </a:rPr>
              <a:t>x = </a:t>
            </a:r>
            <a:r>
              <a:rPr lang="en-US" sz="2000">
                <a:latin typeface="Georgia" charset="0"/>
              </a:rPr>
              <a:t>sin</a:t>
            </a:r>
            <a:r>
              <a:rPr lang="en-US" sz="2000" i="1">
                <a:latin typeface="Symbol" charset="0"/>
                <a:cs typeface="Symbol" charset="0"/>
              </a:rPr>
              <a:t>q</a:t>
            </a:r>
            <a:r>
              <a:rPr lang="en-US" sz="2000" i="1">
                <a:latin typeface="Georgia" charset="0"/>
              </a:rPr>
              <a:t>, </a:t>
            </a:r>
            <a:r>
              <a:rPr lang="en-US" sz="2000">
                <a:latin typeface="Georgia" charset="0"/>
              </a:rPr>
              <a:t>then d</a:t>
            </a:r>
            <a:r>
              <a:rPr lang="en-US" sz="2000" i="1">
                <a:latin typeface="Georgia" charset="0"/>
              </a:rPr>
              <a:t>x</a:t>
            </a:r>
            <a:r>
              <a:rPr lang="en-US" sz="2000">
                <a:latin typeface="Georgia" charset="0"/>
              </a:rPr>
              <a:t> = cos</a:t>
            </a:r>
            <a:r>
              <a:rPr lang="en-US" sz="2000" i="1">
                <a:latin typeface="Symbol" charset="0"/>
                <a:cs typeface="Symbol" charset="0"/>
              </a:rPr>
              <a:t>q</a:t>
            </a:r>
            <a:r>
              <a:rPr lang="en-US" sz="2000">
                <a:latin typeface="Georgia" charset="0"/>
              </a:rPr>
              <a:t>d</a:t>
            </a:r>
            <a:r>
              <a:rPr lang="en-US" sz="2000" i="1">
                <a:latin typeface="Symbol" charset="0"/>
                <a:cs typeface="Symbol" charset="0"/>
              </a:rPr>
              <a:t>q</a:t>
            </a:r>
            <a:endParaRPr lang="en-US" sz="2000">
              <a:latin typeface="Georgia" charset="0"/>
            </a:endParaRPr>
          </a:p>
        </p:txBody>
      </p:sp>
      <p:graphicFrame>
        <p:nvGraphicFramePr>
          <p:cNvPr id="26627" name="Object 3"/>
          <p:cNvGraphicFramePr>
            <a:graphicFrameLocks noChangeAspect="1"/>
          </p:cNvGraphicFramePr>
          <p:nvPr/>
        </p:nvGraphicFramePr>
        <p:xfrm>
          <a:off x="955560" y="3919832"/>
          <a:ext cx="6436899" cy="783966"/>
        </p:xfrm>
        <a:graphic>
          <a:graphicData uri="http://schemas.openxmlformats.org/presentationml/2006/ole">
            <mc:AlternateContent xmlns:mc="http://schemas.openxmlformats.org/markup-compatibility/2006">
              <mc:Choice xmlns:v="urn:schemas-microsoft-com:vml" Requires="v">
                <p:oleObj spid="_x0000_s12469" name="Equation" r:id="rId6" imgW="3962400" imgH="469900" progId="Equation.3">
                  <p:embed/>
                </p:oleObj>
              </mc:Choice>
              <mc:Fallback>
                <p:oleObj name="Equation" r:id="rId6" imgW="3962400" imgH="469900" progId="Equation.3">
                  <p:embed/>
                  <p:pic>
                    <p:nvPicPr>
                      <p:cNvPr id="0" name="Picture 9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560" y="3919832"/>
                        <a:ext cx="6436899" cy="78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6633" name="TextBox 8"/>
          <p:cNvSpPr txBox="1">
            <a:spLocks noChangeArrowheads="1"/>
          </p:cNvSpPr>
          <p:nvPr/>
        </p:nvSpPr>
        <p:spPr bwMode="auto">
          <a:xfrm>
            <a:off x="756047" y="4703798"/>
            <a:ext cx="8001790" cy="99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Georgia" charset="0"/>
              </a:rPr>
              <a:t> using Gaussian integration of moments. From Abramowitz &amp; Stegun</a:t>
            </a:r>
          </a:p>
          <a:p>
            <a:pPr eaLnBrk="1" hangingPunct="1"/>
            <a:r>
              <a:rPr lang="en-US" sz="2000">
                <a:latin typeface="Georgia" charset="0"/>
              </a:rPr>
              <a:t> for n=1, k=1:      </a:t>
            </a:r>
            <a:r>
              <a:rPr lang="en-US" sz="2000" i="1">
                <a:latin typeface="Georgia" charset="0"/>
              </a:rPr>
              <a:t>x</a:t>
            </a:r>
            <a:r>
              <a:rPr lang="en-US" sz="2000" i="1" baseline="-25000">
                <a:latin typeface="Georgia" charset="0"/>
              </a:rPr>
              <a:t>i</a:t>
            </a:r>
            <a:r>
              <a:rPr lang="en-US" sz="2000">
                <a:latin typeface="Georgia" charset="0"/>
              </a:rPr>
              <a:t> = 0.666667 and </a:t>
            </a:r>
            <a:r>
              <a:rPr lang="en-US" sz="2000" i="1">
                <a:latin typeface="Georgia" charset="0"/>
              </a:rPr>
              <a:t>w</a:t>
            </a:r>
            <a:r>
              <a:rPr lang="en-US" sz="2000" i="1" baseline="-25000">
                <a:latin typeface="Georgia" charset="0"/>
              </a:rPr>
              <a:t>i</a:t>
            </a:r>
            <a:r>
              <a:rPr lang="en-US" sz="2000" baseline="-25000">
                <a:latin typeface="Georgia" charset="0"/>
              </a:rPr>
              <a:t> </a:t>
            </a:r>
            <a:r>
              <a:rPr lang="en-US" sz="2000">
                <a:latin typeface="Georgia" charset="0"/>
              </a:rPr>
              <a:t>= 0.50</a:t>
            </a:r>
          </a:p>
          <a:p>
            <a:pPr eaLnBrk="1" hangingPunct="1"/>
            <a:r>
              <a:rPr lang="en-US" sz="2000">
                <a:latin typeface="Georgia" charset="0"/>
              </a:rPr>
              <a:t> </a:t>
            </a:r>
            <a:r>
              <a:rPr lang="en-US" sz="2000" i="1">
                <a:latin typeface="Georgia" charset="0"/>
              </a:rPr>
              <a:t> </a:t>
            </a:r>
            <a:endParaRPr lang="en-US" sz="2000">
              <a:latin typeface="Georgia" charset="0"/>
            </a:endParaRPr>
          </a:p>
        </p:txBody>
      </p:sp>
      <p:grpSp>
        <p:nvGrpSpPr>
          <p:cNvPr id="26634" name="Group 11"/>
          <p:cNvGrpSpPr>
            <a:grpSpLocks/>
          </p:cNvGrpSpPr>
          <p:nvPr/>
        </p:nvGrpSpPr>
        <p:grpSpPr bwMode="auto">
          <a:xfrm>
            <a:off x="2184135" y="5459765"/>
            <a:ext cx="5460339" cy="1051705"/>
            <a:chOff x="2057400" y="5334000"/>
            <a:chExt cx="4953000" cy="954087"/>
          </a:xfrm>
        </p:grpSpPr>
        <p:graphicFrame>
          <p:nvGraphicFramePr>
            <p:cNvPr id="26628" name="Object 4"/>
            <p:cNvGraphicFramePr>
              <a:graphicFrameLocks noChangeAspect="1"/>
            </p:cNvGraphicFramePr>
            <p:nvPr/>
          </p:nvGraphicFramePr>
          <p:xfrm>
            <a:off x="2362200" y="5537200"/>
            <a:ext cx="4227513" cy="635000"/>
          </p:xfrm>
          <a:graphic>
            <a:graphicData uri="http://schemas.openxmlformats.org/presentationml/2006/ole">
              <mc:AlternateContent xmlns:mc="http://schemas.openxmlformats.org/markup-compatibility/2006">
                <mc:Choice xmlns:v="urn:schemas-microsoft-com:vml" Requires="v">
                  <p:oleObj spid="_x0000_s12470" name="Equation" r:id="rId8" imgW="2705100" imgH="406400" progId="Equation.3">
                    <p:embed/>
                  </p:oleObj>
                </mc:Choice>
                <mc:Fallback>
                  <p:oleObj name="Equation" r:id="rId8" imgW="2705100" imgH="406400" progId="Equation.3">
                    <p:embed/>
                    <p:pic>
                      <p:nvPicPr>
                        <p:cNvPr id="0" name="Picture 9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5537200"/>
                          <a:ext cx="4227513"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 name="Rectangle 10"/>
            <p:cNvSpPr/>
            <p:nvPr/>
          </p:nvSpPr>
          <p:spPr>
            <a:xfrm>
              <a:off x="2057400" y="5334000"/>
              <a:ext cx="4953000" cy="954087"/>
            </a:xfrm>
            <a:prstGeom prst="rect">
              <a:avLst/>
            </a:prstGeom>
            <a:solidFill>
              <a:schemeClr val="accent2">
                <a:lumMod val="60000"/>
                <a:lumOff val="40000"/>
                <a:alpha val="34000"/>
              </a:schemeClr>
            </a:solidFill>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Georgia" charset="0"/>
                <a:ea typeface="ＭＳ Ｐゴシック" charset="0"/>
                <a:cs typeface="ＭＳ Ｐゴシック" charset="0"/>
              </a:endParaRPr>
            </a:p>
          </p:txBody>
        </p:sp>
      </p:grpSp>
    </p:spTree>
    <p:extLst>
      <p:ext uri="{BB962C8B-B14F-4D97-AF65-F5344CB8AC3E}">
        <p14:creationId xmlns:p14="http://schemas.microsoft.com/office/powerpoint/2010/main" val="10004939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Grp="1" noChangeArrowheads="1"/>
          </p:cNvSpPr>
          <p:nvPr>
            <p:ph type="title" idx="4294967295"/>
          </p:nvPr>
        </p:nvSpPr>
        <p:spPr>
          <a:xfrm>
            <a:off x="180313" y="122237"/>
            <a:ext cx="9660599" cy="738468"/>
          </a:xfrm>
        </p:spPr>
        <p:txBody>
          <a:bodyPr/>
          <a:lstStyle/>
          <a:p>
            <a:pPr eaLnBrk="1" hangingPunct="1"/>
            <a:r>
              <a:rPr lang="en-US" sz="3600" dirty="0" smtClean="0">
                <a:ea typeface="ＭＳ Ｐゴシック" pitchFamily="26" charset="-128"/>
                <a:cs typeface="ＭＳ Ｐゴシック" pitchFamily="26" charset="-128"/>
              </a:rPr>
              <a:t>IPCC AR5 </a:t>
            </a:r>
            <a:r>
              <a:rPr lang="en-US" sz="3600" dirty="0" err="1" smtClean="0">
                <a:ea typeface="ＭＳ Ｐゴシック" pitchFamily="26" charset="-128"/>
                <a:cs typeface="ＭＳ Ｐゴシック" pitchFamily="26" charset="-128"/>
              </a:rPr>
              <a:t>Radiative</a:t>
            </a:r>
            <a:r>
              <a:rPr lang="en-US" sz="3600" dirty="0" smtClean="0">
                <a:ea typeface="ＭＳ Ｐゴシック" pitchFamily="26" charset="-128"/>
                <a:cs typeface="ＭＳ Ｐゴシック" pitchFamily="26" charset="-128"/>
              </a:rPr>
              <a:t> Forcing Definitions</a:t>
            </a:r>
            <a:endParaRPr lang="en-US" sz="5400" dirty="0">
              <a:ea typeface="ＭＳ Ｐゴシック" pitchFamily="26" charset="-128"/>
              <a:cs typeface="ＭＳ Ｐゴシック" pitchFamily="26" charset="-128"/>
            </a:endParaRPr>
          </a:p>
        </p:txBody>
      </p:sp>
      <p:grpSp>
        <p:nvGrpSpPr>
          <p:cNvPr id="13" name="Group 12"/>
          <p:cNvGrpSpPr/>
          <p:nvPr/>
        </p:nvGrpSpPr>
        <p:grpSpPr>
          <a:xfrm>
            <a:off x="87312" y="960437"/>
            <a:ext cx="5105400" cy="3657600"/>
            <a:chOff x="4964112" y="1493837"/>
            <a:chExt cx="5105400" cy="3886200"/>
          </a:xfrm>
        </p:grpSpPr>
        <p:pic>
          <p:nvPicPr>
            <p:cNvPr id="2" name="Picture 1" descr="AR5_RFbar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112" y="1493837"/>
              <a:ext cx="5105400" cy="3886200"/>
            </a:xfrm>
            <a:prstGeom prst="rect">
              <a:avLst/>
            </a:prstGeom>
          </p:spPr>
        </p:pic>
        <p:sp>
          <p:nvSpPr>
            <p:cNvPr id="4" name="Oval 3"/>
            <p:cNvSpPr/>
            <p:nvPr/>
          </p:nvSpPr>
          <p:spPr>
            <a:xfrm>
              <a:off x="6030912" y="2484437"/>
              <a:ext cx="2590800" cy="457200"/>
            </a:xfrm>
            <a:prstGeom prst="ellipse">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11112" y="4313237"/>
            <a:ext cx="10080625" cy="3124200"/>
            <a:chOff x="0" y="884237"/>
            <a:chExt cx="10080625" cy="3124200"/>
          </a:xfrm>
        </p:grpSpPr>
        <p:grpSp>
          <p:nvGrpSpPr>
            <p:cNvPr id="17" name="Group 59"/>
            <p:cNvGrpSpPr/>
            <p:nvPr/>
          </p:nvGrpSpPr>
          <p:grpSpPr>
            <a:xfrm>
              <a:off x="0" y="884237"/>
              <a:ext cx="10080625" cy="2906602"/>
              <a:chOff x="0" y="884237"/>
              <a:chExt cx="10080625" cy="2906602"/>
            </a:xfrm>
          </p:grpSpPr>
          <p:pic>
            <p:nvPicPr>
              <p:cNvPr id="25" name="Picture 2" descr="RF_cartoon.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4237"/>
                <a:ext cx="10080625" cy="2906602"/>
              </a:xfrm>
              <a:prstGeom prst="rect">
                <a:avLst/>
              </a:prstGeom>
            </p:spPr>
          </p:pic>
          <p:sp>
            <p:nvSpPr>
              <p:cNvPr id="26" name="TextBox 3"/>
              <p:cNvSpPr txBox="1"/>
              <p:nvPr/>
            </p:nvSpPr>
            <p:spPr>
              <a:xfrm>
                <a:off x="150363" y="3343538"/>
                <a:ext cx="2375349" cy="360099"/>
              </a:xfrm>
              <a:prstGeom prst="rect">
                <a:avLst/>
              </a:prstGeom>
              <a:solidFill>
                <a:schemeClr val="bg1"/>
              </a:solidFill>
            </p:spPr>
            <p:txBody>
              <a:bodyPr wrap="square" rtlCol="0">
                <a:spAutoFit/>
              </a:bodyPr>
              <a:lstStyle/>
              <a:p>
                <a:r>
                  <a:rPr lang="en-US" sz="1800" dirty="0" smtClean="0">
                    <a:solidFill>
                      <a:schemeClr val="tx1"/>
                    </a:solidFill>
                  </a:rPr>
                  <a:t>IPCC AR5 Fig. 8.1</a:t>
                </a:r>
                <a:endParaRPr lang="en-US" sz="1800" dirty="0">
                  <a:solidFill>
                    <a:schemeClr val="tx1"/>
                  </a:solidFill>
                </a:endParaRPr>
              </a:p>
            </p:txBody>
          </p:sp>
        </p:grpSp>
        <p:grpSp>
          <p:nvGrpSpPr>
            <p:cNvPr id="18" name="Group 58"/>
            <p:cNvGrpSpPr/>
            <p:nvPr/>
          </p:nvGrpSpPr>
          <p:grpSpPr>
            <a:xfrm>
              <a:off x="2373312" y="1036637"/>
              <a:ext cx="5791200" cy="2971800"/>
              <a:chOff x="2373312" y="1036637"/>
              <a:chExt cx="5791200" cy="2971800"/>
            </a:xfrm>
          </p:grpSpPr>
          <p:grpSp>
            <p:nvGrpSpPr>
              <p:cNvPr id="19" name="Group 57"/>
              <p:cNvGrpSpPr/>
              <p:nvPr/>
            </p:nvGrpSpPr>
            <p:grpSpPr>
              <a:xfrm>
                <a:off x="2373312" y="1036637"/>
                <a:ext cx="2286000" cy="2971800"/>
                <a:chOff x="2373312" y="1036637"/>
                <a:chExt cx="2286000" cy="2971800"/>
              </a:xfrm>
            </p:grpSpPr>
            <p:sp>
              <p:nvSpPr>
                <p:cNvPr id="23" name="TextBox 4"/>
                <p:cNvSpPr txBox="1"/>
                <p:nvPr/>
              </p:nvSpPr>
              <p:spPr>
                <a:xfrm>
                  <a:off x="2601912" y="3322637"/>
                  <a:ext cx="2045276" cy="685316"/>
                </a:xfrm>
                <a:prstGeom prst="rect">
                  <a:avLst/>
                </a:prstGeom>
                <a:noFill/>
              </p:spPr>
              <p:txBody>
                <a:bodyPr wrap="none" rtlCol="0">
                  <a:spAutoFit/>
                </a:bodyPr>
                <a:lstStyle/>
                <a:p>
                  <a:r>
                    <a:rPr lang="en-US" sz="2000" dirty="0" smtClean="0">
                      <a:solidFill>
                        <a:schemeClr val="tx1"/>
                      </a:solidFill>
                    </a:rPr>
                    <a:t>Used in &lt;= AR4</a:t>
                  </a:r>
                </a:p>
                <a:p>
                  <a:r>
                    <a:rPr lang="en-US" sz="2000" dirty="0" smtClean="0">
                      <a:solidFill>
                        <a:schemeClr val="tx1"/>
                      </a:solidFill>
                    </a:rPr>
                    <a:t>+ AR5 (hatched)</a:t>
                  </a:r>
                  <a:endParaRPr lang="en-US" sz="2000" dirty="0">
                    <a:solidFill>
                      <a:schemeClr val="tx1"/>
                    </a:solidFill>
                  </a:endParaRPr>
                </a:p>
              </p:txBody>
            </p:sp>
            <p:sp>
              <p:nvSpPr>
                <p:cNvPr id="24" name="Rectangle 23"/>
                <p:cNvSpPr/>
                <p:nvPr/>
              </p:nvSpPr>
              <p:spPr>
                <a:xfrm>
                  <a:off x="2373312" y="1036637"/>
                  <a:ext cx="2286000" cy="2971800"/>
                </a:xfrm>
                <a:prstGeom prst="rect">
                  <a:avLst/>
                </a:prstGeom>
                <a:solidFill>
                  <a:schemeClr val="tx2">
                    <a:lumMod val="10000"/>
                    <a:lumOff val="90000"/>
                    <a:alpha val="1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56"/>
              <p:cNvGrpSpPr/>
              <p:nvPr/>
            </p:nvGrpSpPr>
            <p:grpSpPr>
              <a:xfrm>
                <a:off x="6259512" y="1036637"/>
                <a:ext cx="1905000" cy="2971800"/>
                <a:chOff x="6259512" y="1036637"/>
                <a:chExt cx="1905000" cy="2971800"/>
              </a:xfrm>
            </p:grpSpPr>
            <p:sp>
              <p:nvSpPr>
                <p:cNvPr id="21" name="TextBox 5"/>
                <p:cNvSpPr txBox="1"/>
                <p:nvPr/>
              </p:nvSpPr>
              <p:spPr>
                <a:xfrm>
                  <a:off x="6317521" y="3323121"/>
                  <a:ext cx="1465991" cy="685316"/>
                </a:xfrm>
                <a:prstGeom prst="rect">
                  <a:avLst/>
                </a:prstGeom>
                <a:noFill/>
              </p:spPr>
              <p:txBody>
                <a:bodyPr wrap="none" rtlCol="0">
                  <a:spAutoFit/>
                </a:bodyPr>
                <a:lstStyle/>
                <a:p>
                  <a:r>
                    <a:rPr lang="en-US" sz="2000" dirty="0" smtClean="0">
                      <a:solidFill>
                        <a:schemeClr val="tx1"/>
                      </a:solidFill>
                    </a:rPr>
                    <a:t>Used in</a:t>
                  </a:r>
                </a:p>
                <a:p>
                  <a:r>
                    <a:rPr lang="en-US" sz="2000" dirty="0" smtClean="0">
                      <a:solidFill>
                        <a:schemeClr val="tx1"/>
                      </a:solidFill>
                    </a:rPr>
                    <a:t>AR5 (solid)</a:t>
                  </a:r>
                  <a:endParaRPr lang="en-US" sz="2000" dirty="0">
                    <a:solidFill>
                      <a:schemeClr val="tx1"/>
                    </a:solidFill>
                  </a:endParaRPr>
                </a:p>
              </p:txBody>
            </p:sp>
            <p:sp>
              <p:nvSpPr>
                <p:cNvPr id="22" name="Rectangle 21"/>
                <p:cNvSpPr/>
                <p:nvPr/>
              </p:nvSpPr>
              <p:spPr>
                <a:xfrm>
                  <a:off x="6259512" y="1036637"/>
                  <a:ext cx="1905000" cy="2971800"/>
                </a:xfrm>
                <a:prstGeom prst="rect">
                  <a:avLst/>
                </a:prstGeom>
                <a:solidFill>
                  <a:schemeClr val="tx2">
                    <a:lumMod val="10000"/>
                    <a:lumOff val="90000"/>
                    <a:alpha val="1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cxnSp>
        <p:nvCxnSpPr>
          <p:cNvPr id="9" name="Straight Arrow Connector 8"/>
          <p:cNvCxnSpPr/>
          <p:nvPr/>
        </p:nvCxnSpPr>
        <p:spPr>
          <a:xfrm>
            <a:off x="3897312" y="1722437"/>
            <a:ext cx="2743200" cy="2743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906712" y="2332037"/>
            <a:ext cx="533400" cy="2133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 Box 7"/>
          <p:cNvSpPr txBox="1">
            <a:spLocks noChangeArrowheads="1"/>
          </p:cNvSpPr>
          <p:nvPr/>
        </p:nvSpPr>
        <p:spPr bwMode="auto">
          <a:xfrm>
            <a:off x="5649912" y="1149448"/>
            <a:ext cx="4262702" cy="2408256"/>
          </a:xfrm>
          <a:prstGeom prst="rect">
            <a:avLst/>
          </a:prstGeom>
          <a:solidFill>
            <a:schemeClr val="bg2">
              <a:lumMod val="25000"/>
            </a:schemeClr>
          </a:solidFill>
          <a:ln w="9525">
            <a:solidFill>
              <a:schemeClr val="tx1"/>
            </a:solidFill>
            <a:miter lim="800000"/>
            <a:headEnd/>
            <a:tailEnd/>
          </a:ln>
        </p:spPr>
        <p:txBody>
          <a:bodyPr wrap="square" lIns="100794" tIns="50397" rIns="100794" bIns="50397">
            <a:prstTxWarp prst="textNoShape">
              <a:avLst/>
            </a:prstTxWarp>
            <a:spAutoFit/>
          </a:bodyPr>
          <a:lstStyle/>
          <a:p>
            <a:pPr eaLnBrk="1" hangingPunct="1"/>
            <a:r>
              <a:rPr lang="en-US" sz="1800" b="1" dirty="0" smtClean="0"/>
              <a:t>Direct Ozone RF</a:t>
            </a:r>
            <a:endParaRPr lang="en-US" sz="1800" b="1" dirty="0" smtClean="0"/>
          </a:p>
          <a:p>
            <a:pPr eaLnBrk="1" hangingPunct="1"/>
            <a:r>
              <a:rPr lang="en-US" sz="1800" dirty="0" smtClean="0"/>
              <a:t>Preindustrial</a:t>
            </a:r>
            <a:r>
              <a:rPr lang="en-US" sz="1800" dirty="0"/>
              <a:t>-to-present day: </a:t>
            </a:r>
            <a:r>
              <a:rPr lang="en-US" sz="1800" dirty="0" smtClean="0"/>
              <a:t>0.35 W/m</a:t>
            </a:r>
            <a:r>
              <a:rPr lang="en-US" sz="1800" baseline="30000" dirty="0" smtClean="0"/>
              <a:t>2</a:t>
            </a:r>
            <a:endParaRPr lang="en-US" sz="1800" baseline="30000" dirty="0"/>
          </a:p>
          <a:p>
            <a:pPr eaLnBrk="1" hangingPunct="1"/>
            <a:endParaRPr lang="en-US" sz="1800" baseline="30000" dirty="0"/>
          </a:p>
          <a:p>
            <a:pPr eaLnBrk="1" hangingPunct="1"/>
            <a:r>
              <a:rPr lang="en-US" sz="1800" dirty="0" smtClean="0"/>
              <a:t>through </a:t>
            </a:r>
            <a:r>
              <a:rPr lang="en-US" sz="1800" dirty="0"/>
              <a:t>21</a:t>
            </a:r>
            <a:r>
              <a:rPr lang="en-US" sz="1800" baseline="30000" dirty="0"/>
              <a:t>st</a:t>
            </a:r>
            <a:r>
              <a:rPr lang="en-US" sz="1800" dirty="0"/>
              <a:t> century</a:t>
            </a:r>
            <a:r>
              <a:rPr lang="en-US" sz="1800" dirty="0" smtClean="0"/>
              <a:t>: 		   0.89 </a:t>
            </a:r>
            <a:r>
              <a:rPr lang="en-US" sz="1800" dirty="0"/>
              <a:t>W/</a:t>
            </a:r>
            <a:r>
              <a:rPr lang="en-US" sz="1800" dirty="0" smtClean="0"/>
              <a:t>m</a:t>
            </a:r>
            <a:r>
              <a:rPr lang="en-US" sz="1800" baseline="30000" dirty="0" smtClean="0"/>
              <a:t>2</a:t>
            </a:r>
          </a:p>
          <a:p>
            <a:pPr eaLnBrk="1" hangingPunct="1"/>
            <a:endParaRPr lang="en-US" sz="1800" baseline="30000" dirty="0" smtClean="0"/>
          </a:p>
          <a:p>
            <a:pPr eaLnBrk="1" hangingPunct="1"/>
            <a:r>
              <a:rPr lang="en-US" sz="1800" b="1" dirty="0" smtClean="0"/>
              <a:t>Indirect Ozone RF</a:t>
            </a:r>
          </a:p>
          <a:p>
            <a:pPr eaLnBrk="1" hangingPunct="1"/>
            <a:r>
              <a:rPr lang="en-US" sz="1800" dirty="0" smtClean="0"/>
              <a:t>Suppression of carbon uptake due to</a:t>
            </a:r>
          </a:p>
          <a:p>
            <a:pPr eaLnBrk="1" hangingPunct="1"/>
            <a:r>
              <a:rPr lang="en-US" sz="1800" dirty="0"/>
              <a:t>p</a:t>
            </a:r>
            <a:r>
              <a:rPr lang="en-US" sz="1800" dirty="0" smtClean="0"/>
              <a:t>lant damage:		 0.6 to 1.1 W/m</a:t>
            </a:r>
            <a:r>
              <a:rPr lang="en-US" sz="1800" baseline="30000" dirty="0" smtClean="0"/>
              <a:t>2</a:t>
            </a:r>
            <a:endParaRPr lang="en-US" sz="1800" baseline="30000" dirty="0" smtClean="0"/>
          </a:p>
          <a:p>
            <a:pPr eaLnBrk="1" hangingPunct="1"/>
            <a:r>
              <a:rPr lang="en-US" sz="1800" dirty="0" smtClean="0"/>
              <a:t>(</a:t>
            </a:r>
            <a:r>
              <a:rPr lang="en-US" sz="1800" dirty="0" err="1" smtClean="0"/>
              <a:t>Sitch</a:t>
            </a:r>
            <a:r>
              <a:rPr lang="en-US" sz="1800" dirty="0" smtClean="0"/>
              <a:t> et al., </a:t>
            </a:r>
            <a:r>
              <a:rPr lang="en-US" sz="1800" i="1" dirty="0" smtClean="0"/>
              <a:t>Nature</a:t>
            </a:r>
            <a:r>
              <a:rPr lang="en-US" sz="1800" dirty="0" smtClean="0"/>
              <a:t>, 2007)</a:t>
            </a:r>
            <a:endParaRPr lang="en-US" sz="1800" dirty="0"/>
          </a:p>
        </p:txBody>
      </p:sp>
    </p:spTree>
    <p:extLst>
      <p:ext uri="{BB962C8B-B14F-4D97-AF65-F5344CB8AC3E}">
        <p14:creationId xmlns:p14="http://schemas.microsoft.com/office/powerpoint/2010/main" val="1411001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Trade-offs for air-quality controls </a:t>
            </a:r>
            <a:br>
              <a:rPr lang="en-US" sz="3600" dirty="0" smtClean="0"/>
            </a:br>
            <a:r>
              <a:rPr lang="en-US" sz="3600" dirty="0" smtClean="0"/>
              <a:t>and climate benefits</a:t>
            </a:r>
            <a:endParaRPr lang="en-US" sz="3600" dirty="0"/>
          </a:p>
        </p:txBody>
      </p:sp>
      <p:pic>
        <p:nvPicPr>
          <p:cNvPr id="3" name="Picture 2" descr="Climate_AQ_co-be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2837"/>
            <a:ext cx="10080625" cy="5334000"/>
          </a:xfrm>
          <a:prstGeom prst="rect">
            <a:avLst/>
          </a:prstGeom>
        </p:spPr>
      </p:pic>
      <p:sp>
        <p:nvSpPr>
          <p:cNvPr id="4" name="TextBox 3"/>
          <p:cNvSpPr txBox="1"/>
          <p:nvPr/>
        </p:nvSpPr>
        <p:spPr>
          <a:xfrm>
            <a:off x="8482269" y="1112837"/>
            <a:ext cx="1587243" cy="449354"/>
          </a:xfrm>
          <a:prstGeom prst="rect">
            <a:avLst/>
          </a:prstGeom>
          <a:noFill/>
        </p:spPr>
        <p:txBody>
          <a:bodyPr wrap="none" rtlCol="0">
            <a:spAutoFit/>
          </a:bodyPr>
          <a:lstStyle/>
          <a:p>
            <a:r>
              <a:rPr lang="en-US" dirty="0" smtClean="0">
                <a:solidFill>
                  <a:schemeClr val="tx1"/>
                </a:solidFill>
              </a:rPr>
              <a:t>IPCC AR5</a:t>
            </a:r>
            <a:endParaRPr lang="en-US" dirty="0">
              <a:solidFill>
                <a:schemeClr val="tx1"/>
              </a:solidFill>
            </a:endParaRPr>
          </a:p>
        </p:txBody>
      </p:sp>
      <p:sp>
        <p:nvSpPr>
          <p:cNvPr id="5" name="TextBox 4"/>
          <p:cNvSpPr txBox="1"/>
          <p:nvPr/>
        </p:nvSpPr>
        <p:spPr>
          <a:xfrm>
            <a:off x="1687512" y="6599237"/>
            <a:ext cx="7711817" cy="803912"/>
          </a:xfrm>
          <a:prstGeom prst="rect">
            <a:avLst/>
          </a:prstGeom>
          <a:noFill/>
        </p:spPr>
        <p:txBody>
          <a:bodyPr wrap="none" rtlCol="0">
            <a:spAutoFit/>
          </a:bodyPr>
          <a:lstStyle/>
          <a:p>
            <a:r>
              <a:rPr lang="en-US" dirty="0" smtClean="0">
                <a:solidFill>
                  <a:schemeClr val="tx1"/>
                </a:solidFill>
              </a:rPr>
              <a:t>Need accurate measurements and model assessments </a:t>
            </a:r>
          </a:p>
          <a:p>
            <a:r>
              <a:rPr lang="en-US" dirty="0" smtClean="0">
                <a:solidFill>
                  <a:schemeClr val="tx1"/>
                </a:solidFill>
              </a:rPr>
              <a:t>for informed policy decisions </a:t>
            </a:r>
            <a:endParaRPr lang="en-US" dirty="0">
              <a:solidFill>
                <a:schemeClr val="tx1"/>
              </a:solidFill>
            </a:endParaRPr>
          </a:p>
        </p:txBody>
      </p:sp>
    </p:spTree>
    <p:extLst>
      <p:ext uri="{BB962C8B-B14F-4D97-AF65-F5344CB8AC3E}">
        <p14:creationId xmlns:p14="http://schemas.microsoft.com/office/powerpoint/2010/main" val="25003149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IR O</a:t>
            </a:r>
            <a:r>
              <a:rPr lang="en-US" baseline="-25000" dirty="0" smtClean="0"/>
              <a:t>3</a:t>
            </a:r>
            <a:r>
              <a:rPr lang="en-US" dirty="0" smtClean="0"/>
              <a:t> observations</a:t>
            </a:r>
            <a:endParaRPr lang="en-US" dirty="0"/>
          </a:p>
        </p:txBody>
      </p:sp>
      <p:grpSp>
        <p:nvGrpSpPr>
          <p:cNvPr id="3" name="Group 2"/>
          <p:cNvGrpSpPr/>
          <p:nvPr/>
        </p:nvGrpSpPr>
        <p:grpSpPr>
          <a:xfrm>
            <a:off x="87312" y="1465156"/>
            <a:ext cx="6096000" cy="2771881"/>
            <a:chOff x="3668712" y="4541837"/>
            <a:chExt cx="5516342" cy="2771881"/>
          </a:xfrm>
        </p:grpSpPr>
        <p:grpSp>
          <p:nvGrpSpPr>
            <p:cNvPr id="4" name="Group 24"/>
            <p:cNvGrpSpPr>
              <a:grpSpLocks/>
            </p:cNvGrpSpPr>
            <p:nvPr/>
          </p:nvGrpSpPr>
          <p:grpSpPr bwMode="auto">
            <a:xfrm>
              <a:off x="3668712" y="4541837"/>
              <a:ext cx="5516342" cy="2771881"/>
              <a:chOff x="624" y="96"/>
              <a:chExt cx="3471" cy="1882"/>
            </a:xfrm>
          </p:grpSpPr>
          <p:pic>
            <p:nvPicPr>
              <p:cNvPr id="7" name="Picture 25" descr="Run_2931_Nadir_Seq_0000805_Scan_2_1B2"/>
              <p:cNvPicPr>
                <a:picLocks noChangeAspect="1" noChangeArrowheads="1"/>
              </p:cNvPicPr>
              <p:nvPr/>
            </p:nvPicPr>
            <p:blipFill>
              <a:blip r:embed="rId3"/>
              <a:srcRect r="32401" b="48000"/>
              <a:stretch>
                <a:fillRect/>
              </a:stretch>
            </p:blipFill>
            <p:spPr bwMode="auto">
              <a:xfrm>
                <a:off x="624" y="96"/>
                <a:ext cx="3471" cy="1882"/>
              </a:xfrm>
              <a:prstGeom prst="rect">
                <a:avLst/>
              </a:prstGeom>
              <a:noFill/>
              <a:ln w="9525">
                <a:noFill/>
                <a:miter lim="800000"/>
                <a:headEnd/>
                <a:tailEnd/>
              </a:ln>
            </p:spPr>
          </p:pic>
          <p:sp>
            <p:nvSpPr>
              <p:cNvPr id="8" name="Rectangle 26"/>
              <p:cNvSpPr>
                <a:spLocks noChangeArrowheads="1"/>
              </p:cNvSpPr>
              <p:nvPr/>
            </p:nvSpPr>
            <p:spPr bwMode="auto">
              <a:xfrm>
                <a:off x="1057" y="815"/>
                <a:ext cx="559" cy="274"/>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    CO</a:t>
                </a:r>
                <a:r>
                  <a:rPr lang="en-US" sz="2000" baseline="-25000">
                    <a:solidFill>
                      <a:schemeClr val="folHlink"/>
                    </a:solidFill>
                    <a:latin typeface="Times" pitchFamily="26" charset="0"/>
                  </a:rPr>
                  <a:t>2</a:t>
                </a:r>
              </a:p>
            </p:txBody>
          </p:sp>
          <p:sp>
            <p:nvSpPr>
              <p:cNvPr id="9" name="Rectangle 27"/>
              <p:cNvSpPr>
                <a:spLocks noChangeArrowheads="1"/>
              </p:cNvSpPr>
              <p:nvPr/>
            </p:nvSpPr>
            <p:spPr bwMode="auto">
              <a:xfrm>
                <a:off x="3216" y="1296"/>
                <a:ext cx="771" cy="265"/>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H</a:t>
                </a:r>
                <a:r>
                  <a:rPr lang="en-US" sz="2000" baseline="-25000">
                    <a:solidFill>
                      <a:schemeClr val="folHlink"/>
                    </a:solidFill>
                    <a:latin typeface="Times" pitchFamily="26" charset="0"/>
                  </a:rPr>
                  <a:t>2</a:t>
                </a:r>
                <a:r>
                  <a:rPr lang="en-US" sz="2000">
                    <a:solidFill>
                      <a:schemeClr val="folHlink"/>
                    </a:solidFill>
                    <a:latin typeface="Times" pitchFamily="26" charset="0"/>
                  </a:rPr>
                  <a:t>O, N</a:t>
                </a:r>
                <a:r>
                  <a:rPr lang="en-US" sz="2000" baseline="-25000">
                    <a:solidFill>
                      <a:schemeClr val="folHlink"/>
                    </a:solidFill>
                    <a:latin typeface="Times" pitchFamily="26" charset="0"/>
                  </a:rPr>
                  <a:t>2</a:t>
                </a:r>
                <a:r>
                  <a:rPr lang="en-US" sz="2000">
                    <a:solidFill>
                      <a:schemeClr val="folHlink"/>
                    </a:solidFill>
                    <a:latin typeface="Times" pitchFamily="26" charset="0"/>
                  </a:rPr>
                  <a:t>O </a:t>
                </a:r>
              </a:p>
            </p:txBody>
          </p:sp>
          <p:sp>
            <p:nvSpPr>
              <p:cNvPr id="10" name="Rectangle 28"/>
              <p:cNvSpPr>
                <a:spLocks noChangeArrowheads="1"/>
              </p:cNvSpPr>
              <p:nvPr/>
            </p:nvSpPr>
            <p:spPr bwMode="auto">
              <a:xfrm>
                <a:off x="1968" y="1345"/>
                <a:ext cx="295" cy="274"/>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folHlink"/>
                    </a:solidFill>
                    <a:latin typeface="Times" pitchFamily="26" charset="0"/>
                  </a:rPr>
                  <a:t>O</a:t>
                </a:r>
                <a:r>
                  <a:rPr lang="en-US" sz="2000" baseline="-25000">
                    <a:solidFill>
                      <a:schemeClr val="folHlink"/>
                    </a:solidFill>
                    <a:latin typeface="Times" pitchFamily="26" charset="0"/>
                  </a:rPr>
                  <a:t>3</a:t>
                </a:r>
              </a:p>
            </p:txBody>
          </p:sp>
        </p:grpSp>
        <p:cxnSp>
          <p:nvCxnSpPr>
            <p:cNvPr id="5" name="Straight Connector 4"/>
            <p:cNvCxnSpPr/>
            <p:nvPr/>
          </p:nvCxnSpPr>
          <p:spPr>
            <a:xfrm>
              <a:off x="5649912" y="4770437"/>
              <a:ext cx="0" cy="2209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554912" y="4770437"/>
              <a:ext cx="0" cy="22098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 name="Group 29"/>
          <p:cNvGrpSpPr>
            <a:grpSpLocks/>
          </p:cNvGrpSpPr>
          <p:nvPr/>
        </p:nvGrpSpPr>
        <p:grpSpPr bwMode="auto">
          <a:xfrm>
            <a:off x="239712" y="4160837"/>
            <a:ext cx="2666999" cy="3244242"/>
            <a:chOff x="-18723" y="-8467"/>
            <a:chExt cx="4679623" cy="3622625"/>
          </a:xfrm>
        </p:grpSpPr>
        <p:grpSp>
          <p:nvGrpSpPr>
            <p:cNvPr id="12" name="Group 21"/>
            <p:cNvGrpSpPr>
              <a:grpSpLocks/>
            </p:cNvGrpSpPr>
            <p:nvPr/>
          </p:nvGrpSpPr>
          <p:grpSpPr bwMode="auto">
            <a:xfrm>
              <a:off x="-18723" y="-8467"/>
              <a:ext cx="4679623" cy="3517900"/>
              <a:chOff x="-18723" y="0"/>
              <a:chExt cx="4679623" cy="3517900"/>
            </a:xfrm>
          </p:grpSpPr>
          <p:pic>
            <p:nvPicPr>
              <p:cNvPr id="14" name="Picture 3" descr="O3_lnVMR_jacobian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0"/>
                <a:ext cx="46259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8"/>
              <p:cNvSpPr txBox="1">
                <a:spLocks noChangeArrowheads="1"/>
              </p:cNvSpPr>
              <p:nvPr/>
            </p:nvSpPr>
            <p:spPr bwMode="auto">
              <a:xfrm>
                <a:off x="755650" y="85725"/>
                <a:ext cx="222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(lnVMR) Jacobians</a:t>
                </a:r>
              </a:p>
            </p:txBody>
          </p:sp>
          <p:sp>
            <p:nvSpPr>
              <p:cNvPr id="16" name="TextBox 16"/>
              <p:cNvSpPr txBox="1">
                <a:spLocks noChangeArrowheads="1"/>
              </p:cNvSpPr>
              <p:nvPr/>
            </p:nvSpPr>
            <p:spPr bwMode="auto">
              <a:xfrm>
                <a:off x="1281171" y="2793999"/>
                <a:ext cx="2729780" cy="272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a:t>Frequency (cm</a:t>
                </a:r>
                <a:r>
                  <a:rPr lang="en-US" sz="1100" baseline="30000" dirty="0"/>
                  <a:t>-1</a:t>
                </a:r>
                <a:r>
                  <a:rPr lang="en-US" sz="1100" dirty="0"/>
                  <a:t>)</a:t>
                </a:r>
              </a:p>
            </p:txBody>
          </p:sp>
          <p:sp>
            <p:nvSpPr>
              <p:cNvPr id="17" name="TextBox 18"/>
              <p:cNvSpPr txBox="1">
                <a:spLocks noChangeArrowheads="1"/>
              </p:cNvSpPr>
              <p:nvPr/>
            </p:nvSpPr>
            <p:spPr bwMode="auto">
              <a:xfrm rot="16200000">
                <a:off x="-656752" y="1044380"/>
                <a:ext cx="1553764" cy="2777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grpSp>
        <p:sp>
          <p:nvSpPr>
            <p:cNvPr id="13" name="TextBox 28"/>
            <p:cNvSpPr txBox="1">
              <a:spLocks noChangeArrowheads="1"/>
            </p:cNvSpPr>
            <p:nvPr/>
          </p:nvSpPr>
          <p:spPr bwMode="auto">
            <a:xfrm>
              <a:off x="917200" y="3357026"/>
              <a:ext cx="3270135" cy="2571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aphicFrame>
        <p:nvGraphicFramePr>
          <p:cNvPr id="18" name="Object 2"/>
          <p:cNvGraphicFramePr>
            <a:graphicFrameLocks noChangeAspect="1"/>
          </p:cNvGraphicFramePr>
          <p:nvPr>
            <p:extLst>
              <p:ext uri="{D42A27DB-BD31-4B8C-83A1-F6EECF244321}">
                <p14:modId xmlns:p14="http://schemas.microsoft.com/office/powerpoint/2010/main" val="2456128871"/>
              </p:ext>
            </p:extLst>
          </p:nvPr>
        </p:nvGraphicFramePr>
        <p:xfrm>
          <a:off x="6453187" y="3522662"/>
          <a:ext cx="3540125" cy="866775"/>
        </p:xfrm>
        <a:graphic>
          <a:graphicData uri="http://schemas.openxmlformats.org/presentationml/2006/ole">
            <mc:AlternateContent xmlns:mc="http://schemas.openxmlformats.org/markup-compatibility/2006">
              <mc:Choice xmlns:v="urn:schemas-microsoft-com:vml" Requires="v">
                <p:oleObj spid="_x0000_s14385" name="Equation" r:id="rId5" imgW="2540000" imgH="622300" progId="Equation.3">
                  <p:embed/>
                </p:oleObj>
              </mc:Choice>
              <mc:Fallback>
                <p:oleObj name="Equation" r:id="rId5" imgW="2540000" imgH="622300" progId="Equation.3">
                  <p:embed/>
                  <p:pic>
                    <p:nvPicPr>
                      <p:cNvPr id="0" name=""/>
                      <p:cNvPicPr>
                        <a:picLocks noChangeAspect="1" noChangeArrowheads="1"/>
                      </p:cNvPicPr>
                      <p:nvPr/>
                    </p:nvPicPr>
                    <p:blipFill>
                      <a:blip r:embed="rId6"/>
                      <a:srcRect/>
                      <a:stretch>
                        <a:fillRect/>
                      </a:stretch>
                    </p:blipFill>
                    <p:spPr bwMode="auto">
                      <a:xfrm>
                        <a:off x="6453187" y="3522662"/>
                        <a:ext cx="3540125" cy="866775"/>
                      </a:xfrm>
                      <a:prstGeom prst="rect">
                        <a:avLst/>
                      </a:prstGeom>
                      <a:noFill/>
                      <a:extLst/>
                    </p:spPr>
                  </p:pic>
                </p:oleObj>
              </mc:Fallback>
            </mc:AlternateContent>
          </a:graphicData>
        </a:graphic>
      </p:graphicFrame>
      <p:sp>
        <p:nvSpPr>
          <p:cNvPr id="19" name="TextBox 18"/>
          <p:cNvSpPr txBox="1"/>
          <p:nvPr/>
        </p:nvSpPr>
        <p:spPr>
          <a:xfrm>
            <a:off x="7021512" y="1112837"/>
            <a:ext cx="2453316" cy="449354"/>
          </a:xfrm>
          <a:prstGeom prst="rect">
            <a:avLst/>
          </a:prstGeom>
          <a:noFill/>
        </p:spPr>
        <p:txBody>
          <a:bodyPr wrap="none" rtlCol="0">
            <a:spAutoFit/>
          </a:bodyPr>
          <a:lstStyle/>
          <a:p>
            <a:r>
              <a:rPr lang="en-US" dirty="0" smtClean="0">
                <a:solidFill>
                  <a:schemeClr val="tx1"/>
                </a:solidFill>
              </a:rPr>
              <a:t>TOA flux (W/m</a:t>
            </a:r>
            <a:r>
              <a:rPr lang="en-US" baseline="30000" dirty="0" smtClean="0">
                <a:solidFill>
                  <a:schemeClr val="tx1"/>
                </a:solidFill>
              </a:rPr>
              <a:t>2</a:t>
            </a:r>
            <a:r>
              <a:rPr lang="en-US" dirty="0" smtClean="0">
                <a:solidFill>
                  <a:schemeClr val="tx1"/>
                </a:solidFill>
              </a:rPr>
              <a:t>)</a:t>
            </a:r>
            <a:endParaRPr lang="en-US" dirty="0">
              <a:solidFill>
                <a:schemeClr val="tx1"/>
              </a:solidFill>
            </a:endParaRPr>
          </a:p>
        </p:txBody>
      </p:sp>
      <p:grpSp>
        <p:nvGrpSpPr>
          <p:cNvPr id="22" name="Group 21"/>
          <p:cNvGrpSpPr/>
          <p:nvPr/>
        </p:nvGrpSpPr>
        <p:grpSpPr>
          <a:xfrm>
            <a:off x="3135312" y="5110162"/>
            <a:ext cx="4114800" cy="2632075"/>
            <a:chOff x="5192712" y="4465637"/>
            <a:chExt cx="4114800" cy="2632075"/>
          </a:xfrm>
        </p:grpSpPr>
        <p:graphicFrame>
          <p:nvGraphicFramePr>
            <p:cNvPr id="20" name="Object 2"/>
            <p:cNvGraphicFramePr>
              <a:graphicFrameLocks noChangeAspect="1"/>
            </p:cNvGraphicFramePr>
            <p:nvPr>
              <p:extLst>
                <p:ext uri="{D42A27DB-BD31-4B8C-83A1-F6EECF244321}">
                  <p14:modId xmlns:p14="http://schemas.microsoft.com/office/powerpoint/2010/main" val="4083056086"/>
                </p:ext>
              </p:extLst>
            </p:nvPr>
          </p:nvGraphicFramePr>
          <p:xfrm>
            <a:off x="5303837" y="5456237"/>
            <a:ext cx="4003675" cy="1641475"/>
          </p:xfrm>
          <a:graphic>
            <a:graphicData uri="http://schemas.openxmlformats.org/presentationml/2006/ole">
              <mc:AlternateContent xmlns:mc="http://schemas.openxmlformats.org/markup-compatibility/2006">
                <mc:Choice xmlns:v="urn:schemas-microsoft-com:vml" Requires="v">
                  <p:oleObj spid="_x0000_s14386" name="Equation" r:id="rId7" imgW="2413000" imgH="990600" progId="Equation.3">
                    <p:embed/>
                  </p:oleObj>
                </mc:Choice>
                <mc:Fallback>
                  <p:oleObj name="Equation" r:id="rId7" imgW="2413000" imgH="990600" progId="Equation.3">
                    <p:embed/>
                    <p:pic>
                      <p:nvPicPr>
                        <p:cNvPr id="0" name=""/>
                        <p:cNvPicPr>
                          <a:picLocks noChangeAspect="1" noChangeArrowheads="1"/>
                        </p:cNvPicPr>
                        <p:nvPr/>
                      </p:nvPicPr>
                      <p:blipFill>
                        <a:blip r:embed="rId8"/>
                        <a:srcRect/>
                        <a:stretch>
                          <a:fillRect/>
                        </a:stretch>
                      </p:blipFill>
                      <p:spPr bwMode="auto">
                        <a:xfrm>
                          <a:off x="5303837" y="5456237"/>
                          <a:ext cx="4003675" cy="164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Box 20"/>
            <p:cNvSpPr txBox="1"/>
            <p:nvPr/>
          </p:nvSpPr>
          <p:spPr>
            <a:xfrm>
              <a:off x="5192712" y="4465637"/>
              <a:ext cx="3874077" cy="803912"/>
            </a:xfrm>
            <a:prstGeom prst="rect">
              <a:avLst/>
            </a:prstGeom>
            <a:noFill/>
          </p:spPr>
          <p:txBody>
            <a:bodyPr wrap="none" rtlCol="0">
              <a:spAutoFit/>
            </a:bodyPr>
            <a:lstStyle/>
            <a:p>
              <a:r>
                <a:rPr lang="en-US" dirty="0" smtClean="0">
                  <a:solidFill>
                    <a:schemeClr val="tx1"/>
                  </a:solidFill>
                </a:rPr>
                <a:t>LWRE (W/m</a:t>
              </a:r>
              <a:r>
                <a:rPr lang="en-US" baseline="30000" dirty="0" smtClean="0">
                  <a:solidFill>
                    <a:schemeClr val="tx1"/>
                  </a:solidFill>
                </a:rPr>
                <a:t>2</a:t>
              </a:r>
              <a:r>
                <a:rPr lang="en-US" dirty="0" smtClean="0">
                  <a:solidFill>
                    <a:schemeClr val="tx1"/>
                  </a:solidFill>
                </a:rPr>
                <a:t>)</a:t>
              </a:r>
            </a:p>
            <a:p>
              <a:r>
                <a:rPr lang="en-US" dirty="0" smtClean="0">
                  <a:solidFill>
                    <a:schemeClr val="tx1"/>
                  </a:solidFill>
                </a:rPr>
                <a:t>(long-wave </a:t>
              </a:r>
              <a:r>
                <a:rPr lang="en-US" dirty="0" err="1" smtClean="0">
                  <a:solidFill>
                    <a:schemeClr val="tx1"/>
                  </a:solidFill>
                </a:rPr>
                <a:t>radiative</a:t>
              </a:r>
              <a:r>
                <a:rPr lang="en-US" dirty="0" smtClean="0">
                  <a:solidFill>
                    <a:schemeClr val="tx1"/>
                  </a:solidFill>
                </a:rPr>
                <a:t> effect)</a:t>
              </a:r>
              <a:endParaRPr lang="en-US" dirty="0">
                <a:solidFill>
                  <a:schemeClr val="tx1"/>
                </a:solidFill>
              </a:endParaRPr>
            </a:p>
          </p:txBody>
        </p:sp>
      </p:grpSp>
      <p:sp>
        <p:nvSpPr>
          <p:cNvPr id="23" name="TextBox 22"/>
          <p:cNvSpPr txBox="1"/>
          <p:nvPr/>
        </p:nvSpPr>
        <p:spPr>
          <a:xfrm>
            <a:off x="544512" y="1044483"/>
            <a:ext cx="5791200" cy="449354"/>
          </a:xfrm>
          <a:prstGeom prst="rect">
            <a:avLst/>
          </a:prstGeom>
          <a:noFill/>
        </p:spPr>
        <p:txBody>
          <a:bodyPr wrap="square" rtlCol="0">
            <a:spAutoFit/>
          </a:bodyPr>
          <a:lstStyle/>
          <a:p>
            <a:r>
              <a:rPr lang="en-US" i="1" dirty="0" smtClean="0">
                <a:solidFill>
                  <a:schemeClr val="tx1"/>
                </a:solidFill>
              </a:rPr>
              <a:t>L(</a:t>
            </a:r>
            <a:r>
              <a:rPr lang="en-US" i="1" dirty="0" err="1">
                <a:solidFill>
                  <a:schemeClr val="tx1"/>
                </a:solidFill>
                <a:latin typeface="Symbol" charset="2"/>
                <a:cs typeface="Symbol" charset="2"/>
              </a:rPr>
              <a:t>q</a:t>
            </a:r>
            <a:r>
              <a:rPr lang="en-US" i="1" dirty="0" err="1" smtClean="0">
                <a:solidFill>
                  <a:schemeClr val="tx1"/>
                </a:solidFill>
                <a:latin typeface="Symbol" charset="2"/>
                <a:cs typeface="Symbol" charset="2"/>
              </a:rPr>
              <a:t>,</a:t>
            </a:r>
            <a:r>
              <a:rPr lang="en-US" i="1" dirty="0" err="1">
                <a:solidFill>
                  <a:schemeClr val="tx1"/>
                </a:solidFill>
                <a:latin typeface="Symbol" charset="2"/>
                <a:cs typeface="Symbol" charset="2"/>
              </a:rPr>
              <a:t>f</a:t>
            </a:r>
            <a:r>
              <a:rPr lang="en-US" i="1" dirty="0" err="1" smtClean="0">
                <a:solidFill>
                  <a:schemeClr val="tx1"/>
                </a:solidFill>
                <a:latin typeface="Symbol" charset="2"/>
                <a:cs typeface="Symbol" charset="2"/>
              </a:rPr>
              <a:t>,n</a:t>
            </a:r>
            <a:r>
              <a:rPr lang="en-US" i="1" dirty="0" smtClean="0">
                <a:solidFill>
                  <a:schemeClr val="tx1"/>
                </a:solidFill>
              </a:rPr>
              <a:t>) </a:t>
            </a:r>
            <a:r>
              <a:rPr lang="en-US" dirty="0" smtClean="0">
                <a:solidFill>
                  <a:schemeClr val="tx1"/>
                </a:solidFill>
              </a:rPr>
              <a:t>= TOA Radiance (W/cm</a:t>
            </a:r>
            <a:r>
              <a:rPr lang="en-US" baseline="30000" dirty="0" smtClean="0">
                <a:solidFill>
                  <a:schemeClr val="tx1"/>
                </a:solidFill>
              </a:rPr>
              <a:t>2</a:t>
            </a:r>
            <a:r>
              <a:rPr lang="en-US" dirty="0" smtClean="0">
                <a:solidFill>
                  <a:schemeClr val="tx1"/>
                </a:solidFill>
              </a:rPr>
              <a:t>/</a:t>
            </a:r>
            <a:r>
              <a:rPr lang="en-US" dirty="0" err="1" smtClean="0">
                <a:solidFill>
                  <a:schemeClr val="tx1"/>
                </a:solidFill>
              </a:rPr>
              <a:t>sr</a:t>
            </a:r>
            <a:r>
              <a:rPr lang="en-US" dirty="0" smtClean="0">
                <a:solidFill>
                  <a:schemeClr val="tx1"/>
                </a:solidFill>
              </a:rPr>
              <a:t>/cm</a:t>
            </a:r>
            <a:r>
              <a:rPr lang="en-US" baseline="30000" dirty="0" smtClean="0">
                <a:solidFill>
                  <a:schemeClr val="tx1"/>
                </a:solidFill>
              </a:rPr>
              <a:t>-1</a:t>
            </a:r>
            <a:r>
              <a:rPr lang="en-US" dirty="0" smtClean="0">
                <a:solidFill>
                  <a:schemeClr val="tx1"/>
                </a:solidFill>
              </a:rPr>
              <a:t>)</a:t>
            </a:r>
            <a:endParaRPr lang="en-US" baseline="30000" dirty="0">
              <a:solidFill>
                <a:schemeClr val="tx1"/>
              </a:solidFill>
            </a:endParaRPr>
          </a:p>
        </p:txBody>
      </p:sp>
      <p:grpSp>
        <p:nvGrpSpPr>
          <p:cNvPr id="24" name="Group 34"/>
          <p:cNvGrpSpPr>
            <a:grpSpLocks/>
          </p:cNvGrpSpPr>
          <p:nvPr/>
        </p:nvGrpSpPr>
        <p:grpSpPr bwMode="auto">
          <a:xfrm>
            <a:off x="7021512" y="1619319"/>
            <a:ext cx="2530211" cy="2465318"/>
            <a:chOff x="76200" y="1230868"/>
            <a:chExt cx="4648200" cy="3569732"/>
          </a:xfrm>
        </p:grpSpPr>
        <p:grpSp>
          <p:nvGrpSpPr>
            <p:cNvPr id="25" name="Group 30"/>
            <p:cNvGrpSpPr>
              <a:grpSpLocks/>
            </p:cNvGrpSpPr>
            <p:nvPr/>
          </p:nvGrpSpPr>
          <p:grpSpPr bwMode="auto">
            <a:xfrm>
              <a:off x="76200" y="1296194"/>
              <a:ext cx="4648200" cy="3504406"/>
              <a:chOff x="76200" y="1296194"/>
              <a:chExt cx="4648200" cy="3504406"/>
            </a:xfrm>
          </p:grpSpPr>
          <p:sp>
            <p:nvSpPr>
              <p:cNvPr id="29" name="Block Arc 28"/>
              <p:cNvSpPr/>
              <p:nvPr/>
            </p:nvSpPr>
            <p:spPr>
              <a:xfrm>
                <a:off x="533400" y="1600200"/>
                <a:ext cx="3581400" cy="3200400"/>
              </a:xfrm>
              <a:prstGeom prst="blockArc">
                <a:avLst>
                  <a:gd name="adj1" fmla="val 10800000"/>
                  <a:gd name="adj2" fmla="val 21555361"/>
                  <a:gd name="adj3" fmla="val 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000">
                  <a:latin typeface="Georgia" charset="0"/>
                </a:endParaRPr>
              </a:p>
            </p:txBody>
          </p:sp>
          <p:sp>
            <p:nvSpPr>
              <p:cNvPr id="30" name="Block Arc 29"/>
              <p:cNvSpPr/>
              <p:nvPr/>
            </p:nvSpPr>
            <p:spPr>
              <a:xfrm flipV="1">
                <a:off x="533400" y="2590800"/>
                <a:ext cx="3581400" cy="1219200"/>
              </a:xfrm>
              <a:prstGeom prst="blockArc">
                <a:avLst>
                  <a:gd name="adj1" fmla="val 10800000"/>
                  <a:gd name="adj2" fmla="val 52188"/>
                  <a:gd name="adj3" fmla="val 0"/>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000">
                  <a:latin typeface="Georgia" charset="0"/>
                </a:endParaRPr>
              </a:p>
            </p:txBody>
          </p:sp>
          <p:cxnSp>
            <p:nvCxnSpPr>
              <p:cNvPr id="31" name="Straight Connector 30"/>
              <p:cNvCxnSpPr/>
              <p:nvPr/>
            </p:nvCxnSpPr>
            <p:spPr>
              <a:xfrm>
                <a:off x="76200" y="3200649"/>
                <a:ext cx="4648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243138" y="3200649"/>
                <a:ext cx="1490662" cy="380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flipH="1" flipV="1">
                <a:off x="1332061" y="2248297"/>
                <a:ext cx="1906292" cy="1587"/>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flipH="1" flipV="1">
                <a:off x="2057524" y="1829173"/>
                <a:ext cx="1599951" cy="1143000"/>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sp>
            <p:nvSpPr>
              <p:cNvPr id="35" name="Arc 34"/>
              <p:cNvSpPr/>
              <p:nvPr/>
            </p:nvSpPr>
            <p:spPr>
              <a:xfrm>
                <a:off x="1447800" y="2134015"/>
                <a:ext cx="1676400" cy="914258"/>
              </a:xfrm>
              <a:prstGeom prst="arc">
                <a:avLst>
                  <a:gd name="adj1" fmla="val 16200000"/>
                  <a:gd name="adj2" fmla="val 20126865"/>
                </a:avLst>
              </a:prstGeom>
              <a:ln>
                <a:headEnd type="none"/>
                <a:tailEnd type="stealth"/>
              </a:ln>
            </p:spPr>
            <p:style>
              <a:lnRef idx="2">
                <a:schemeClr val="accent1"/>
              </a:lnRef>
              <a:fillRef idx="0">
                <a:schemeClr val="accent1"/>
              </a:fillRef>
              <a:effectRef idx="1">
                <a:schemeClr val="accent1"/>
              </a:effectRef>
              <a:fontRef idx="minor">
                <a:schemeClr val="tx1"/>
              </a:fontRef>
            </p:style>
            <p:txBody>
              <a:bodyPr anchor="ctr"/>
              <a:lstStyle/>
              <a:p>
                <a:pPr algn="ctr"/>
                <a:endParaRPr lang="en-US">
                  <a:latin typeface="Georgia" charset="0"/>
                  <a:ea typeface="ＭＳ Ｐゴシック" charset="0"/>
                  <a:cs typeface="ＭＳ Ｐゴシック" charset="0"/>
                </a:endParaRPr>
              </a:p>
            </p:txBody>
          </p:sp>
          <p:sp>
            <p:nvSpPr>
              <p:cNvPr id="36" name="Arc 35"/>
              <p:cNvSpPr/>
              <p:nvPr/>
            </p:nvSpPr>
            <p:spPr>
              <a:xfrm>
                <a:off x="2667000" y="3200649"/>
                <a:ext cx="381000" cy="609505"/>
              </a:xfrm>
              <a:prstGeom prst="arc">
                <a:avLst>
                  <a:gd name="adj1" fmla="val 16200000"/>
                  <a:gd name="adj2" fmla="val 20271313"/>
                </a:avLst>
              </a:prstGeom>
              <a:ln>
                <a:headEnd type="none"/>
                <a:tailEnd type="stealth"/>
              </a:ln>
            </p:spPr>
            <p:style>
              <a:lnRef idx="2">
                <a:schemeClr val="accent1"/>
              </a:lnRef>
              <a:fillRef idx="0">
                <a:schemeClr val="accent1"/>
              </a:fillRef>
              <a:effectRef idx="1">
                <a:schemeClr val="accent1"/>
              </a:effectRef>
              <a:fontRef idx="minor">
                <a:schemeClr val="tx1"/>
              </a:fontRef>
            </p:style>
            <p:txBody>
              <a:bodyPr anchor="ctr"/>
              <a:lstStyle/>
              <a:p>
                <a:pPr algn="ctr"/>
                <a:endParaRPr lang="en-US">
                  <a:latin typeface="Georgia" charset="0"/>
                  <a:ea typeface="ＭＳ Ｐゴシック" charset="0"/>
                  <a:cs typeface="ＭＳ Ｐゴシック" charset="0"/>
                </a:endParaRPr>
              </a:p>
            </p:txBody>
          </p:sp>
        </p:grpSp>
        <p:sp>
          <p:nvSpPr>
            <p:cNvPr id="26" name="TextBox 31"/>
            <p:cNvSpPr txBox="1">
              <a:spLocks noChangeArrowheads="1"/>
            </p:cNvSpPr>
            <p:nvPr/>
          </p:nvSpPr>
          <p:spPr bwMode="auto">
            <a:xfrm>
              <a:off x="2542600" y="1764268"/>
              <a:ext cx="288717"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Symbol" charset="0"/>
                </a:rPr>
                <a:t>q</a:t>
              </a:r>
            </a:p>
          </p:txBody>
        </p:sp>
        <p:sp>
          <p:nvSpPr>
            <p:cNvPr id="27" name="TextBox 32"/>
            <p:cNvSpPr txBox="1">
              <a:spLocks noChangeArrowheads="1"/>
            </p:cNvSpPr>
            <p:nvPr/>
          </p:nvSpPr>
          <p:spPr bwMode="auto">
            <a:xfrm>
              <a:off x="3048000" y="3135868"/>
              <a:ext cx="288717"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Symbol" charset="0"/>
                </a:rPr>
                <a:t>f</a:t>
              </a:r>
            </a:p>
          </p:txBody>
        </p:sp>
        <p:sp>
          <p:nvSpPr>
            <p:cNvPr id="28" name="TextBox 33"/>
            <p:cNvSpPr txBox="1">
              <a:spLocks noChangeArrowheads="1"/>
            </p:cNvSpPr>
            <p:nvPr/>
          </p:nvSpPr>
          <p:spPr bwMode="auto">
            <a:xfrm>
              <a:off x="3124200" y="1230868"/>
              <a:ext cx="829923" cy="3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latin typeface="Times New Roman" charset="0"/>
                </a:rPr>
                <a:t>L</a:t>
              </a:r>
              <a:r>
                <a:rPr lang="en-US" sz="2000" b="1" i="1"/>
                <a:t>(</a:t>
              </a:r>
              <a:r>
                <a:rPr lang="en-US" sz="2000" b="1" i="1">
                  <a:latin typeface="Symbol" charset="0"/>
                </a:rPr>
                <a:t>q,f</a:t>
              </a:r>
              <a:r>
                <a:rPr lang="en-US" sz="2000" b="1" i="1"/>
                <a:t>)</a:t>
              </a:r>
            </a:p>
          </p:txBody>
        </p:sp>
      </p:grpSp>
      <p:sp>
        <p:nvSpPr>
          <p:cNvPr id="37" name="TextBox 36"/>
          <p:cNvSpPr txBox="1"/>
          <p:nvPr/>
        </p:nvSpPr>
        <p:spPr>
          <a:xfrm>
            <a:off x="7707312" y="4389437"/>
            <a:ext cx="2177700" cy="449354"/>
          </a:xfrm>
          <a:prstGeom prst="rect">
            <a:avLst/>
          </a:prstGeom>
          <a:noFill/>
        </p:spPr>
        <p:txBody>
          <a:bodyPr wrap="none" rtlCol="0">
            <a:spAutoFit/>
          </a:bodyPr>
          <a:lstStyle/>
          <a:p>
            <a:r>
              <a:rPr lang="en-US" i="1" dirty="0" smtClean="0">
                <a:solidFill>
                  <a:schemeClr val="tx1"/>
                </a:solidFill>
              </a:rPr>
              <a:t>R</a:t>
            </a:r>
            <a:r>
              <a:rPr lang="en-US" dirty="0" smtClean="0">
                <a:solidFill>
                  <a:schemeClr val="tx1"/>
                </a:solidFill>
              </a:rPr>
              <a:t> = anisotropy </a:t>
            </a:r>
            <a:endParaRPr lang="en-US" dirty="0">
              <a:solidFill>
                <a:schemeClr val="tx1"/>
              </a:solidFill>
            </a:endParaRPr>
          </a:p>
        </p:txBody>
      </p:sp>
    </p:spTree>
    <p:extLst>
      <p:ext uri="{BB962C8B-B14F-4D97-AF65-F5344CB8AC3E}">
        <p14:creationId xmlns:p14="http://schemas.microsoft.com/office/powerpoint/2010/main" val="215455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itle 1"/>
          <p:cNvSpPr>
            <a:spLocks noGrp="1"/>
          </p:cNvSpPr>
          <p:nvPr>
            <p:ph type="title"/>
          </p:nvPr>
        </p:nvSpPr>
        <p:spPr>
          <a:xfrm>
            <a:off x="1916112" y="83997"/>
            <a:ext cx="5867400" cy="923960"/>
          </a:xfrm>
        </p:spPr>
        <p:txBody>
          <a:bodyPr/>
          <a:lstStyle/>
          <a:p>
            <a:pPr eaLnBrk="1" hangingPunct="1"/>
            <a:r>
              <a:rPr lang="en-US" sz="3200" dirty="0">
                <a:ea typeface="ＭＳ Ｐゴシック" pitchFamily="-109" charset="-128"/>
                <a:cs typeface="ＭＳ Ｐゴシック" pitchFamily="-109" charset="-128"/>
              </a:rPr>
              <a:t>Spectral sensitivity of </a:t>
            </a:r>
            <a:r>
              <a:rPr lang="en-US" sz="3200" dirty="0" smtClean="0">
                <a:ea typeface="ＭＳ Ｐゴシック" pitchFamily="-109" charset="-128"/>
                <a:cs typeface="ＭＳ Ｐゴシック" pitchFamily="-109" charset="-128"/>
              </a:rPr>
              <a:t>TOA flux </a:t>
            </a:r>
            <a:r>
              <a:rPr lang="en-US" sz="3200" dirty="0">
                <a:ea typeface="ＭＳ Ｐゴシック" pitchFamily="-109" charset="-128"/>
                <a:cs typeface="ＭＳ Ｐゴシック" pitchFamily="-109" charset="-128"/>
              </a:rPr>
              <a:t>to ozone and water vapor </a:t>
            </a:r>
          </a:p>
        </p:txBody>
      </p:sp>
      <p:grpSp>
        <p:nvGrpSpPr>
          <p:cNvPr id="7" name="Group 6"/>
          <p:cNvGrpSpPr/>
          <p:nvPr/>
        </p:nvGrpSpPr>
        <p:grpSpPr>
          <a:xfrm>
            <a:off x="544512" y="1036637"/>
            <a:ext cx="8936522" cy="6446838"/>
            <a:chOff x="-18481" y="-7938"/>
            <a:chExt cx="9162481" cy="6875463"/>
          </a:xfrm>
        </p:grpSpPr>
        <p:grpSp>
          <p:nvGrpSpPr>
            <p:cNvPr id="60" name="Group 27"/>
            <p:cNvGrpSpPr>
              <a:grpSpLocks/>
            </p:cNvGrpSpPr>
            <p:nvPr/>
          </p:nvGrpSpPr>
          <p:grpSpPr bwMode="auto">
            <a:xfrm>
              <a:off x="4462463" y="3570288"/>
              <a:ext cx="4673600" cy="3297237"/>
              <a:chOff x="4462463" y="3544883"/>
              <a:chExt cx="4673600" cy="3296861"/>
            </a:xfrm>
          </p:grpSpPr>
          <p:pic>
            <p:nvPicPr>
              <p:cNvPr id="61" name="Picture 7" descr="H2O_ppm_jacobian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2463" y="3544883"/>
                <a:ext cx="46736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11"/>
              <p:cNvSpPr txBox="1">
                <a:spLocks noChangeArrowheads="1"/>
              </p:cNvSpPr>
              <p:nvPr/>
            </p:nvSpPr>
            <p:spPr bwMode="auto">
              <a:xfrm>
                <a:off x="4979451" y="3665536"/>
                <a:ext cx="2540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H</a:t>
                </a:r>
                <a:r>
                  <a:rPr lang="en-US" sz="1800" baseline="-25000">
                    <a:solidFill>
                      <a:schemeClr val="bg1"/>
                    </a:solidFill>
                    <a:latin typeface="Calibri" charset="0"/>
                  </a:rPr>
                  <a:t>2</a:t>
                </a:r>
                <a:r>
                  <a:rPr lang="en-US" sz="1800">
                    <a:solidFill>
                      <a:schemeClr val="bg1"/>
                    </a:solidFill>
                    <a:latin typeface="Calibri" charset="0"/>
                  </a:rPr>
                  <a:t>O (ppm) Jacobians</a:t>
                </a:r>
              </a:p>
            </p:txBody>
          </p:sp>
          <p:sp>
            <p:nvSpPr>
              <p:cNvPr id="63" name="TextBox 15"/>
              <p:cNvSpPr txBox="1">
                <a:spLocks noChangeArrowheads="1"/>
              </p:cNvSpPr>
              <p:nvPr/>
            </p:nvSpPr>
            <p:spPr bwMode="auto">
              <a:xfrm>
                <a:off x="6333067" y="6079195"/>
                <a:ext cx="1355717"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64" name="TextBox 24"/>
              <p:cNvSpPr txBox="1">
                <a:spLocks noChangeArrowheads="1"/>
              </p:cNvSpPr>
              <p:nvPr/>
            </p:nvSpPr>
            <p:spPr bwMode="auto">
              <a:xfrm>
                <a:off x="6375401" y="6595523"/>
                <a:ext cx="149013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-nW/cm</a:t>
                </a:r>
                <a:r>
                  <a:rPr lang="en-US" sz="1000" baseline="30000"/>
                  <a:t>2</a:t>
                </a:r>
                <a:r>
                  <a:rPr lang="en-US" sz="1000"/>
                  <a:t>/sr/cm</a:t>
                </a:r>
                <a:r>
                  <a:rPr lang="en-US" sz="1000" baseline="30000"/>
                  <a:t>-1</a:t>
                </a:r>
                <a:r>
                  <a:rPr lang="en-US" sz="1000"/>
                  <a:t>/ppm</a:t>
                </a:r>
              </a:p>
            </p:txBody>
          </p:sp>
        </p:grpSp>
        <p:grpSp>
          <p:nvGrpSpPr>
            <p:cNvPr id="65" name="Group 30"/>
            <p:cNvGrpSpPr>
              <a:grpSpLocks/>
            </p:cNvGrpSpPr>
            <p:nvPr/>
          </p:nvGrpSpPr>
          <p:grpSpPr bwMode="auto">
            <a:xfrm>
              <a:off x="4462463" y="6350"/>
              <a:ext cx="4681537" cy="3620886"/>
              <a:chOff x="4462463" y="5821"/>
              <a:chExt cx="4681537" cy="3621045"/>
            </a:xfrm>
          </p:grpSpPr>
          <p:pic>
            <p:nvPicPr>
              <p:cNvPr id="66" name="Picture 5" descr="O3_ppb_jacobians.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62463" y="5821"/>
                <a:ext cx="4681537"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10"/>
              <p:cNvSpPr txBox="1">
                <a:spLocks noChangeArrowheads="1"/>
              </p:cNvSpPr>
              <p:nvPr/>
            </p:nvSpPr>
            <p:spPr bwMode="auto">
              <a:xfrm>
                <a:off x="5165725" y="101600"/>
                <a:ext cx="2257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(ppb) Jacobians</a:t>
                </a:r>
              </a:p>
            </p:txBody>
          </p:sp>
          <p:sp>
            <p:nvSpPr>
              <p:cNvPr id="68" name="TextBox 13"/>
              <p:cNvSpPr txBox="1">
                <a:spLocks noChangeArrowheads="1"/>
              </p:cNvSpPr>
              <p:nvPr/>
            </p:nvSpPr>
            <p:spPr bwMode="auto">
              <a:xfrm>
                <a:off x="6358474" y="2802472"/>
                <a:ext cx="1355717"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dirty="0"/>
                  <a:t>Frequency (cm</a:t>
                </a:r>
                <a:r>
                  <a:rPr lang="en-US" sz="1100" baseline="30000" dirty="0"/>
                  <a:t>-1</a:t>
                </a:r>
                <a:r>
                  <a:rPr lang="en-US" sz="1100" dirty="0"/>
                  <a:t>)</a:t>
                </a:r>
              </a:p>
            </p:txBody>
          </p:sp>
          <p:sp>
            <p:nvSpPr>
              <p:cNvPr id="69" name="TextBox 25"/>
              <p:cNvSpPr txBox="1">
                <a:spLocks noChangeArrowheads="1"/>
              </p:cNvSpPr>
              <p:nvPr/>
            </p:nvSpPr>
            <p:spPr bwMode="auto">
              <a:xfrm>
                <a:off x="6383862" y="3369733"/>
                <a:ext cx="1588237" cy="2571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/ppb</a:t>
                </a:r>
              </a:p>
            </p:txBody>
          </p:sp>
        </p:grpSp>
        <p:grpSp>
          <p:nvGrpSpPr>
            <p:cNvPr id="70" name="Group 26"/>
            <p:cNvGrpSpPr>
              <a:grpSpLocks/>
            </p:cNvGrpSpPr>
            <p:nvPr/>
          </p:nvGrpSpPr>
          <p:grpSpPr bwMode="auto">
            <a:xfrm>
              <a:off x="11113" y="3570288"/>
              <a:ext cx="4649787" cy="3297237"/>
              <a:chOff x="11396" y="3544883"/>
              <a:chExt cx="4649504" cy="3296861"/>
            </a:xfrm>
          </p:grpSpPr>
          <p:grpSp>
            <p:nvGrpSpPr>
              <p:cNvPr id="71" name="Group 22"/>
              <p:cNvGrpSpPr>
                <a:grpSpLocks/>
              </p:cNvGrpSpPr>
              <p:nvPr/>
            </p:nvGrpSpPr>
            <p:grpSpPr bwMode="auto">
              <a:xfrm>
                <a:off x="11396" y="3544883"/>
                <a:ext cx="4649504" cy="3186112"/>
                <a:chOff x="11396" y="3544883"/>
                <a:chExt cx="4649504" cy="3186112"/>
              </a:xfrm>
            </p:grpSpPr>
            <p:pic>
              <p:nvPicPr>
                <p:cNvPr id="73" name="Picture 6" descr="H2O_lnVMR_jacobians.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925" y="3544883"/>
                  <a:ext cx="462597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9"/>
                <p:cNvSpPr txBox="1">
                  <a:spLocks noChangeArrowheads="1"/>
                </p:cNvSpPr>
                <p:nvPr/>
              </p:nvSpPr>
              <p:spPr bwMode="auto">
                <a:xfrm>
                  <a:off x="567786" y="3665536"/>
                  <a:ext cx="2524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H</a:t>
                  </a:r>
                  <a:r>
                    <a:rPr lang="en-US" sz="1800" baseline="-25000">
                      <a:solidFill>
                        <a:schemeClr val="bg1"/>
                      </a:solidFill>
                      <a:latin typeface="Calibri" charset="0"/>
                    </a:rPr>
                    <a:t>2</a:t>
                  </a:r>
                  <a:r>
                    <a:rPr lang="en-US" sz="1800">
                      <a:solidFill>
                        <a:schemeClr val="bg1"/>
                      </a:solidFill>
                      <a:latin typeface="Calibri" charset="0"/>
                    </a:rPr>
                    <a:t>O (lnVMR) Jacobians</a:t>
                  </a:r>
                </a:p>
              </p:txBody>
            </p:sp>
            <p:sp>
              <p:nvSpPr>
                <p:cNvPr id="75" name="TextBox 17"/>
                <p:cNvSpPr txBox="1">
                  <a:spLocks noChangeArrowheads="1"/>
                </p:cNvSpPr>
                <p:nvPr/>
              </p:nvSpPr>
              <p:spPr bwMode="auto">
                <a:xfrm>
                  <a:off x="1904998" y="6062255"/>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76" name="TextBox 19"/>
                <p:cNvSpPr txBox="1">
                  <a:spLocks noChangeArrowheads="1"/>
                </p:cNvSpPr>
                <p:nvPr/>
              </p:nvSpPr>
              <p:spPr bwMode="auto">
                <a:xfrm rot="-5400000">
                  <a:off x="-510505" y="4535103"/>
                  <a:ext cx="132080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Pressure (hPa)</a:t>
                  </a:r>
                </a:p>
              </p:txBody>
            </p:sp>
          </p:grpSp>
          <p:sp>
            <p:nvSpPr>
              <p:cNvPr id="72" name="TextBox 23"/>
              <p:cNvSpPr txBox="1">
                <a:spLocks noChangeArrowheads="1"/>
              </p:cNvSpPr>
              <p:nvPr/>
            </p:nvSpPr>
            <p:spPr bwMode="auto">
              <a:xfrm>
                <a:off x="1752600" y="6595523"/>
                <a:ext cx="160472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-nW/cm</a:t>
                </a:r>
                <a:r>
                  <a:rPr lang="en-US" sz="1000" baseline="30000"/>
                  <a:t>2</a:t>
                </a:r>
                <a:r>
                  <a:rPr lang="en-US" sz="1000"/>
                  <a:t>/sr/cm</a:t>
                </a:r>
                <a:r>
                  <a:rPr lang="en-US" sz="1000" baseline="30000"/>
                  <a:t>-1</a:t>
                </a:r>
                <a:r>
                  <a:rPr lang="en-US" sz="1000"/>
                  <a:t>/ln(VMR)</a:t>
                </a:r>
              </a:p>
            </p:txBody>
          </p:sp>
        </p:grpSp>
        <p:grpSp>
          <p:nvGrpSpPr>
            <p:cNvPr id="77" name="Group 29"/>
            <p:cNvGrpSpPr>
              <a:grpSpLocks/>
            </p:cNvGrpSpPr>
            <p:nvPr/>
          </p:nvGrpSpPr>
          <p:grpSpPr bwMode="auto">
            <a:xfrm>
              <a:off x="-18481" y="-7938"/>
              <a:ext cx="4679381" cy="3622473"/>
              <a:chOff x="-18723" y="-8467"/>
              <a:chExt cx="4679623" cy="3622626"/>
            </a:xfrm>
          </p:grpSpPr>
          <p:grpSp>
            <p:nvGrpSpPr>
              <p:cNvPr id="78" name="Group 21"/>
              <p:cNvGrpSpPr>
                <a:grpSpLocks/>
              </p:cNvGrpSpPr>
              <p:nvPr/>
            </p:nvGrpSpPr>
            <p:grpSpPr bwMode="auto">
              <a:xfrm>
                <a:off x="-18723" y="-8467"/>
                <a:ext cx="4679623" cy="3517900"/>
                <a:chOff x="-18723" y="0"/>
                <a:chExt cx="4679623" cy="3517900"/>
              </a:xfrm>
            </p:grpSpPr>
            <p:pic>
              <p:nvPicPr>
                <p:cNvPr id="80" name="Picture 3" descr="O3_lnVMR_jacobians.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925" y="0"/>
                  <a:ext cx="46259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Box 8"/>
                <p:cNvSpPr txBox="1">
                  <a:spLocks noChangeArrowheads="1"/>
                </p:cNvSpPr>
                <p:nvPr/>
              </p:nvSpPr>
              <p:spPr bwMode="auto">
                <a:xfrm>
                  <a:off x="755650" y="85725"/>
                  <a:ext cx="222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(lnVMR) Jacobians</a:t>
                  </a:r>
                </a:p>
              </p:txBody>
            </p:sp>
            <p:sp>
              <p:nvSpPr>
                <p:cNvPr id="82" name="TextBox 16"/>
                <p:cNvSpPr txBox="1">
                  <a:spLocks noChangeArrowheads="1"/>
                </p:cNvSpPr>
                <p:nvPr/>
              </p:nvSpPr>
              <p:spPr bwMode="auto">
                <a:xfrm>
                  <a:off x="1904998" y="2793999"/>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83" name="TextBox 18"/>
                <p:cNvSpPr txBox="1">
                  <a:spLocks noChangeArrowheads="1"/>
                </p:cNvSpPr>
                <p:nvPr/>
              </p:nvSpPr>
              <p:spPr bwMode="auto">
                <a:xfrm rot="16200000">
                  <a:off x="-656752" y="1044380"/>
                  <a:ext cx="1553764" cy="2777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grpSp>
          <p:sp>
            <p:nvSpPr>
              <p:cNvPr id="79" name="TextBox 28"/>
              <p:cNvSpPr txBox="1">
                <a:spLocks noChangeArrowheads="1"/>
              </p:cNvSpPr>
              <p:nvPr/>
            </p:nvSpPr>
            <p:spPr bwMode="auto">
              <a:xfrm>
                <a:off x="1752602" y="3357027"/>
                <a:ext cx="1766215" cy="2571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pSp>
      <p:graphicFrame>
        <p:nvGraphicFramePr>
          <p:cNvPr id="84" name="Object 5"/>
          <p:cNvGraphicFramePr>
            <a:graphicFrameLocks noChangeAspect="1"/>
          </p:cNvGraphicFramePr>
          <p:nvPr>
            <p:extLst>
              <p:ext uri="{D42A27DB-BD31-4B8C-83A1-F6EECF244321}">
                <p14:modId xmlns:p14="http://schemas.microsoft.com/office/powerpoint/2010/main" val="1193001084"/>
              </p:ext>
            </p:extLst>
          </p:nvPr>
        </p:nvGraphicFramePr>
        <p:xfrm>
          <a:off x="7097712" y="1189037"/>
          <a:ext cx="2167918" cy="778362"/>
        </p:xfrm>
        <a:graphic>
          <a:graphicData uri="http://schemas.openxmlformats.org/presentationml/2006/ole">
            <mc:AlternateContent xmlns:mc="http://schemas.openxmlformats.org/markup-compatibility/2006">
              <mc:Choice xmlns:v="urn:schemas-microsoft-com:vml" Requires="v">
                <p:oleObj spid="_x0000_s1191" name="Equation" r:id="rId8" imgW="1257300" imgH="406400" progId="Equation.3">
                  <p:embed/>
                </p:oleObj>
              </mc:Choice>
              <mc:Fallback>
                <p:oleObj name="Equation" r:id="rId8" imgW="1257300" imgH="406400" progId="Equation.3">
                  <p:embed/>
                  <p:pic>
                    <p:nvPicPr>
                      <p:cNvPr id="0" name="Picture 1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7712" y="1189037"/>
                        <a:ext cx="2167918" cy="778362"/>
                      </a:xfrm>
                      <a:prstGeom prst="rect">
                        <a:avLst/>
                      </a:prstGeom>
                      <a:solidFill>
                        <a:schemeClr val="bg1"/>
                      </a:solidFill>
                      <a:ln w="9525">
                        <a:solidFill>
                          <a:schemeClr val="bg1"/>
                        </a:solidFill>
                        <a:miter lim="800000"/>
                        <a:headEnd/>
                        <a:tailEnd/>
                      </a:ln>
                    </p:spPr>
                  </p:pic>
                </p:oleObj>
              </mc:Fallback>
            </mc:AlternateContent>
          </a:graphicData>
        </a:graphic>
      </p:graphicFrame>
      <p:sp>
        <p:nvSpPr>
          <p:cNvPr id="8" name="TextBox 7"/>
          <p:cNvSpPr txBox="1"/>
          <p:nvPr/>
        </p:nvSpPr>
        <p:spPr>
          <a:xfrm rot="16200000" flipH="1">
            <a:off x="-1889966" y="3707560"/>
            <a:ext cx="4419600" cy="449354"/>
          </a:xfrm>
          <a:prstGeom prst="rect">
            <a:avLst/>
          </a:prstGeom>
          <a:noFill/>
        </p:spPr>
        <p:txBody>
          <a:bodyPr wrap="square" rtlCol="0">
            <a:spAutoFit/>
          </a:bodyPr>
          <a:lstStyle/>
          <a:p>
            <a:r>
              <a:rPr lang="en-US" dirty="0" smtClean="0">
                <a:solidFill>
                  <a:schemeClr val="tx1"/>
                </a:solidFill>
              </a:rPr>
              <a:t>TES obs. </a:t>
            </a:r>
            <a:r>
              <a:rPr lang="en-US" dirty="0">
                <a:solidFill>
                  <a:schemeClr val="tx1"/>
                </a:solidFill>
              </a:rPr>
              <a:t>a</a:t>
            </a:r>
            <a:r>
              <a:rPr lang="en-US" dirty="0" smtClean="0">
                <a:solidFill>
                  <a:schemeClr val="tx1"/>
                </a:solidFill>
              </a:rPr>
              <a:t>t 65°N, Aug. 2006</a:t>
            </a:r>
            <a:endParaRPr lang="en-US" dirty="0">
              <a:solidFill>
                <a:schemeClr val="tx1"/>
              </a:solidFill>
            </a:endParaRPr>
          </a:p>
        </p:txBody>
      </p:sp>
      <p:sp>
        <p:nvSpPr>
          <p:cNvPr id="86" name="TextBox 85"/>
          <p:cNvSpPr txBox="1"/>
          <p:nvPr/>
        </p:nvSpPr>
        <p:spPr>
          <a:xfrm rot="16200000">
            <a:off x="8270928" y="5036171"/>
            <a:ext cx="3054918" cy="389850"/>
          </a:xfrm>
          <a:prstGeom prst="rect">
            <a:avLst/>
          </a:prstGeom>
          <a:noFill/>
        </p:spPr>
        <p:txBody>
          <a:bodyPr wrap="none" rtlCol="0">
            <a:spAutoFit/>
          </a:bodyPr>
          <a:lstStyle/>
          <a:p>
            <a:r>
              <a:rPr lang="en-US" sz="2000" dirty="0" smtClean="0">
                <a:solidFill>
                  <a:schemeClr val="tx1"/>
                </a:solidFill>
              </a:rPr>
              <a:t>Worden et al., JGR, 2011</a:t>
            </a:r>
            <a:endParaRPr lang="en-US" sz="2000" dirty="0">
              <a:solidFill>
                <a:schemeClr val="tx1"/>
              </a:solidFill>
            </a:endParaRPr>
          </a:p>
        </p:txBody>
      </p:sp>
      <p:sp>
        <p:nvSpPr>
          <p:cNvPr id="88" name="TextBox 87"/>
          <p:cNvSpPr txBox="1">
            <a:spLocks noChangeArrowheads="1"/>
          </p:cNvSpPr>
          <p:nvPr/>
        </p:nvSpPr>
        <p:spPr bwMode="auto">
          <a:xfrm>
            <a:off x="1611312" y="4962524"/>
            <a:ext cx="4191000" cy="646113"/>
          </a:xfrm>
          <a:prstGeom prst="rect">
            <a:avLst/>
          </a:prstGeom>
          <a:solidFill>
            <a:schemeClr val="bg1">
              <a:alpha val="9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High spectral resolution is critical for separating O3 and H2O flux variability</a:t>
            </a:r>
          </a:p>
        </p:txBody>
      </p:sp>
    </p:spTree>
    <p:extLst>
      <p:ext uri="{BB962C8B-B14F-4D97-AF65-F5344CB8AC3E}">
        <p14:creationId xmlns:p14="http://schemas.microsoft.com/office/powerpoint/2010/main" val="18757820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heckerboard(across)">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1" nodeType="clickEffect">
                                  <p:stCondLst>
                                    <p:cond delay="0"/>
                                  </p:stCondLst>
                                  <p:iterate type="lt">
                                    <p:tmPct val="0"/>
                                  </p:iterate>
                                  <p:childTnLst>
                                    <p:set>
                                      <p:cBhvr>
                                        <p:cTn id="11" dur="1" fill="hold">
                                          <p:stCondLst>
                                            <p:cond delay="0"/>
                                          </p:stCondLst>
                                        </p:cTn>
                                        <p:tgtEl>
                                          <p:spTgt spid="88"/>
                                        </p:tgtEl>
                                        <p:attrNameLst>
                                          <p:attrName>style.visibility</p:attrName>
                                        </p:attrNameLst>
                                      </p:cBhvr>
                                      <p:to>
                                        <p:strVal val="visible"/>
                                      </p:to>
                                    </p:set>
                                    <p:anim calcmode="lin" valueType="num">
                                      <p:cBhvr>
                                        <p:cTn id="12" dur="1000" fill="hold"/>
                                        <p:tgtEl>
                                          <p:spTgt spid="88"/>
                                        </p:tgtEl>
                                        <p:attrNameLst>
                                          <p:attrName>ppt_w</p:attrName>
                                        </p:attrNameLst>
                                      </p:cBhvr>
                                      <p:tavLst>
                                        <p:tav tm="0">
                                          <p:val>
                                            <p:fltVal val="0"/>
                                          </p:val>
                                        </p:tav>
                                        <p:tav tm="100000">
                                          <p:val>
                                            <p:strVal val="#ppt_w"/>
                                          </p:val>
                                        </p:tav>
                                      </p:tavLst>
                                    </p:anim>
                                    <p:anim calcmode="lin" valueType="num">
                                      <p:cBhvr>
                                        <p:cTn id="13" dur="1000" fill="hold"/>
                                        <p:tgtEl>
                                          <p:spTgt spid="88"/>
                                        </p:tgtEl>
                                        <p:attrNameLst>
                                          <p:attrName>ppt_h</p:attrName>
                                        </p:attrNameLst>
                                      </p:cBhvr>
                                      <p:tavLst>
                                        <p:tav tm="0">
                                          <p:val>
                                            <p:fltVal val="0"/>
                                          </p:val>
                                        </p:tav>
                                        <p:tav tm="100000">
                                          <p:val>
                                            <p:strVal val="#ppt_h"/>
                                          </p:val>
                                        </p:tav>
                                      </p:tavLst>
                                    </p:anim>
                                    <p:anim calcmode="lin" valueType="num">
                                      <p:cBhvr>
                                        <p:cTn id="14" dur="1000" fill="hold"/>
                                        <p:tgtEl>
                                          <p:spTgt spid="88"/>
                                        </p:tgtEl>
                                        <p:attrNameLst>
                                          <p:attrName>style.rotation</p:attrName>
                                        </p:attrNameLst>
                                      </p:cBhvr>
                                      <p:tavLst>
                                        <p:tav tm="0">
                                          <p:val>
                                            <p:fltVal val="90"/>
                                          </p:val>
                                        </p:tav>
                                        <p:tav tm="100000">
                                          <p:val>
                                            <p:fltVal val="0"/>
                                          </p:val>
                                        </p:tav>
                                      </p:tavLst>
                                    </p:anim>
                                    <p:animEffect transition="in" filter="fade">
                                      <p:cBhvr>
                                        <p:cTn id="15"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19"/>
          <p:cNvSpPr txBox="1">
            <a:spLocks noChangeArrowheads="1"/>
          </p:cNvSpPr>
          <p:nvPr/>
        </p:nvSpPr>
        <p:spPr bwMode="auto">
          <a:xfrm rot="16200000">
            <a:off x="89168" y="5543774"/>
            <a:ext cx="1238603" cy="270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sp>
        <p:nvSpPr>
          <p:cNvPr id="83" name="TextBox 18"/>
          <p:cNvSpPr txBox="1">
            <a:spLocks noChangeArrowheads="1"/>
          </p:cNvSpPr>
          <p:nvPr/>
        </p:nvSpPr>
        <p:spPr bwMode="auto">
          <a:xfrm rot="16200000">
            <a:off x="-48485" y="2239237"/>
            <a:ext cx="1456839" cy="2708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sp>
        <p:nvSpPr>
          <p:cNvPr id="30" name="Title 1"/>
          <p:cNvSpPr txBox="1">
            <a:spLocks/>
          </p:cNvSpPr>
          <p:nvPr/>
        </p:nvSpPr>
        <p:spPr bwMode="auto">
          <a:xfrm>
            <a:off x="461962" y="46037"/>
            <a:ext cx="907415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0794" tIns="50397" rIns="100794" bIns="50397" numCol="1" anchor="ctr" anchorCtr="0" compatLnSpc="1">
            <a:prstTxWarp prst="textNoShape">
              <a:avLst/>
            </a:prstTxWarp>
          </a:bodyPr>
          <a:lstStyle>
            <a:lvl1pPr algn="ctr" defTabSz="503238" rtl="0" eaLnBrk="0" fontAlgn="base" hangingPunct="0">
              <a:spcBef>
                <a:spcPct val="0"/>
              </a:spcBef>
              <a:spcAft>
                <a:spcPct val="0"/>
              </a:spcAft>
              <a:defRPr sz="4400" kern="1200">
                <a:solidFill>
                  <a:schemeClr val="bg1"/>
                </a:solidFill>
                <a:latin typeface="+mj-lt"/>
                <a:ea typeface="ＭＳ Ｐゴシック" charset="-128"/>
                <a:cs typeface="ＭＳ Ｐゴシック" charset="-128"/>
              </a:defRPr>
            </a:lvl1pPr>
            <a:lvl2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3238" rtl="0" eaLnBrk="0" fontAlgn="base" hangingPunct="0">
              <a:spcBef>
                <a:spcPct val="0"/>
              </a:spcBef>
              <a:spcAft>
                <a:spcPct val="0"/>
              </a:spcAft>
              <a:defRPr sz="4900">
                <a:solidFill>
                  <a:schemeClr val="tx1"/>
                </a:solidFill>
                <a:latin typeface="Calibri" charset="0"/>
                <a:ea typeface="ＭＳ Ｐゴシック" charset="-128"/>
                <a:cs typeface="ＭＳ Ｐゴシック" charset="-128"/>
              </a:defRPr>
            </a:lvl5pPr>
            <a:lvl6pPr marL="4572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6pPr>
            <a:lvl7pPr marL="9144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7pPr>
            <a:lvl8pPr marL="13716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8pPr>
            <a:lvl9pPr marL="1828800" algn="ctr" defTabSz="503238" rtl="0" fontAlgn="base">
              <a:spcBef>
                <a:spcPct val="0"/>
              </a:spcBef>
              <a:spcAft>
                <a:spcPct val="0"/>
              </a:spcAft>
              <a:defRPr sz="4900">
                <a:solidFill>
                  <a:schemeClr val="tx1"/>
                </a:solidFill>
                <a:latin typeface="Calibri" charset="0"/>
                <a:ea typeface="ＭＳ Ｐゴシック" charset="-128"/>
                <a:cs typeface="ＭＳ Ｐゴシック" charset="-128"/>
              </a:defRPr>
            </a:lvl9pPr>
          </a:lstStyle>
          <a:p>
            <a:r>
              <a:rPr lang="en-US" sz="3600" dirty="0" smtClean="0"/>
              <a:t>H</a:t>
            </a:r>
            <a:r>
              <a:rPr lang="en-US" sz="3600" baseline="-25000" dirty="0" smtClean="0"/>
              <a:t>2</a:t>
            </a:r>
            <a:r>
              <a:rPr lang="en-US" sz="3600" dirty="0" smtClean="0"/>
              <a:t>O and O</a:t>
            </a:r>
            <a:r>
              <a:rPr lang="en-US" sz="3600" baseline="-25000" dirty="0" smtClean="0"/>
              <a:t>3</a:t>
            </a:r>
            <a:r>
              <a:rPr lang="en-US" sz="3600" dirty="0" smtClean="0"/>
              <a:t> are </a:t>
            </a:r>
            <a:r>
              <a:rPr lang="en-US" sz="3600" dirty="0" err="1" smtClean="0"/>
              <a:t>radiatively</a:t>
            </a:r>
            <a:r>
              <a:rPr lang="en-US" sz="3600" dirty="0" smtClean="0"/>
              <a:t> coupled</a:t>
            </a:r>
            <a:endParaRPr lang="en-US" sz="3600" dirty="0"/>
          </a:p>
        </p:txBody>
      </p:sp>
      <p:grpSp>
        <p:nvGrpSpPr>
          <p:cNvPr id="20" name="Group 19"/>
          <p:cNvGrpSpPr/>
          <p:nvPr/>
        </p:nvGrpSpPr>
        <p:grpSpPr>
          <a:xfrm>
            <a:off x="315912" y="1036637"/>
            <a:ext cx="4563981" cy="6446838"/>
            <a:chOff x="544512" y="1036637"/>
            <a:chExt cx="4563981" cy="6446838"/>
          </a:xfrm>
        </p:grpSpPr>
        <p:grpSp>
          <p:nvGrpSpPr>
            <p:cNvPr id="21" name="Group 20"/>
            <p:cNvGrpSpPr/>
            <p:nvPr/>
          </p:nvGrpSpPr>
          <p:grpSpPr>
            <a:xfrm>
              <a:off x="544512" y="1036637"/>
              <a:ext cx="4563981" cy="6446838"/>
              <a:chOff x="544512" y="1036637"/>
              <a:chExt cx="4563981" cy="6446838"/>
            </a:xfrm>
          </p:grpSpPr>
          <p:grpSp>
            <p:nvGrpSpPr>
              <p:cNvPr id="23" name="Group 26"/>
              <p:cNvGrpSpPr>
                <a:grpSpLocks/>
              </p:cNvGrpSpPr>
              <p:nvPr/>
            </p:nvGrpSpPr>
            <p:grpSpPr bwMode="auto">
              <a:xfrm>
                <a:off x="573376" y="4391792"/>
                <a:ext cx="4535117" cy="3091683"/>
                <a:chOff x="11396" y="3544883"/>
                <a:chExt cx="4649504" cy="3296861"/>
              </a:xfrm>
            </p:grpSpPr>
            <p:grpSp>
              <p:nvGrpSpPr>
                <p:cNvPr id="32" name="Group 22"/>
                <p:cNvGrpSpPr>
                  <a:grpSpLocks/>
                </p:cNvGrpSpPr>
                <p:nvPr/>
              </p:nvGrpSpPr>
              <p:grpSpPr bwMode="auto">
                <a:xfrm>
                  <a:off x="11396" y="3544883"/>
                  <a:ext cx="4649504" cy="3186112"/>
                  <a:chOff x="11396" y="3544883"/>
                  <a:chExt cx="4649504" cy="3186112"/>
                </a:xfrm>
              </p:grpSpPr>
              <p:pic>
                <p:nvPicPr>
                  <p:cNvPr id="35" name="Picture 6" descr="H2O_lnVMR_jacobian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3544883"/>
                    <a:ext cx="462597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9"/>
                  <p:cNvSpPr txBox="1">
                    <a:spLocks noChangeArrowheads="1"/>
                  </p:cNvSpPr>
                  <p:nvPr/>
                </p:nvSpPr>
                <p:spPr bwMode="auto">
                  <a:xfrm>
                    <a:off x="567786" y="3665536"/>
                    <a:ext cx="2524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H</a:t>
                    </a:r>
                    <a:r>
                      <a:rPr lang="en-US" sz="1800" baseline="-25000">
                        <a:solidFill>
                          <a:schemeClr val="bg1"/>
                        </a:solidFill>
                        <a:latin typeface="Calibri" charset="0"/>
                      </a:rPr>
                      <a:t>2</a:t>
                    </a:r>
                    <a:r>
                      <a:rPr lang="en-US" sz="1800">
                        <a:solidFill>
                          <a:schemeClr val="bg1"/>
                        </a:solidFill>
                        <a:latin typeface="Calibri" charset="0"/>
                      </a:rPr>
                      <a:t>O (lnVMR) Jacobians</a:t>
                    </a:r>
                  </a:p>
                </p:txBody>
              </p:sp>
              <p:sp>
                <p:nvSpPr>
                  <p:cNvPr id="37" name="TextBox 36"/>
                  <p:cNvSpPr txBox="1">
                    <a:spLocks noChangeArrowheads="1"/>
                  </p:cNvSpPr>
                  <p:nvPr/>
                </p:nvSpPr>
                <p:spPr bwMode="auto">
                  <a:xfrm>
                    <a:off x="1904998" y="6062255"/>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38" name="TextBox 19"/>
                  <p:cNvSpPr txBox="1">
                    <a:spLocks noChangeArrowheads="1"/>
                  </p:cNvSpPr>
                  <p:nvPr/>
                </p:nvSpPr>
                <p:spPr bwMode="auto">
                  <a:xfrm rot="-5400000">
                    <a:off x="-510505" y="4535103"/>
                    <a:ext cx="132080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Pressure (hPa)</a:t>
                    </a:r>
                  </a:p>
                </p:txBody>
              </p:sp>
            </p:grpSp>
            <p:sp>
              <p:nvSpPr>
                <p:cNvPr id="34" name="TextBox 23"/>
                <p:cNvSpPr txBox="1">
                  <a:spLocks noChangeArrowheads="1"/>
                </p:cNvSpPr>
                <p:nvPr/>
              </p:nvSpPr>
              <p:spPr bwMode="auto">
                <a:xfrm>
                  <a:off x="1752600" y="6595523"/>
                  <a:ext cx="160472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pSp>
            <p:nvGrpSpPr>
              <p:cNvPr id="24" name="Group 29"/>
              <p:cNvGrpSpPr>
                <a:grpSpLocks/>
              </p:cNvGrpSpPr>
              <p:nvPr/>
            </p:nvGrpSpPr>
            <p:grpSpPr bwMode="auto">
              <a:xfrm>
                <a:off x="544512" y="1036637"/>
                <a:ext cx="4563981" cy="3396643"/>
                <a:chOff x="-18723" y="-8467"/>
                <a:chExt cx="4679623" cy="3622626"/>
              </a:xfrm>
            </p:grpSpPr>
            <p:grpSp>
              <p:nvGrpSpPr>
                <p:cNvPr id="25" name="Group 21"/>
                <p:cNvGrpSpPr>
                  <a:grpSpLocks/>
                </p:cNvGrpSpPr>
                <p:nvPr/>
              </p:nvGrpSpPr>
              <p:grpSpPr bwMode="auto">
                <a:xfrm>
                  <a:off x="-18723" y="-8467"/>
                  <a:ext cx="4679623" cy="3517900"/>
                  <a:chOff x="-18723" y="0"/>
                  <a:chExt cx="4679623" cy="3517900"/>
                </a:xfrm>
              </p:grpSpPr>
              <p:pic>
                <p:nvPicPr>
                  <p:cNvPr id="27" name="Picture 3" descr="O3_lnVMR_jacobians.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0"/>
                    <a:ext cx="46259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8"/>
                  <p:cNvSpPr txBox="1">
                    <a:spLocks noChangeArrowheads="1"/>
                  </p:cNvSpPr>
                  <p:nvPr/>
                </p:nvSpPr>
                <p:spPr bwMode="auto">
                  <a:xfrm>
                    <a:off x="755650" y="85725"/>
                    <a:ext cx="222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latin typeface="Calibri" charset="0"/>
                      </a:rPr>
                      <a:t>O</a:t>
                    </a:r>
                    <a:r>
                      <a:rPr lang="en-US" sz="1800" baseline="-25000">
                        <a:solidFill>
                          <a:schemeClr val="bg1"/>
                        </a:solidFill>
                        <a:latin typeface="Calibri" charset="0"/>
                      </a:rPr>
                      <a:t>3</a:t>
                    </a:r>
                    <a:r>
                      <a:rPr lang="en-US" sz="1800">
                        <a:solidFill>
                          <a:schemeClr val="bg1"/>
                        </a:solidFill>
                        <a:latin typeface="Calibri" charset="0"/>
                      </a:rPr>
                      <a:t> (lnVMR) Jacobians</a:t>
                    </a:r>
                  </a:p>
                </p:txBody>
              </p:sp>
              <p:sp>
                <p:nvSpPr>
                  <p:cNvPr id="29" name="TextBox 16"/>
                  <p:cNvSpPr txBox="1">
                    <a:spLocks noChangeArrowheads="1"/>
                  </p:cNvSpPr>
                  <p:nvPr/>
                </p:nvSpPr>
                <p:spPr bwMode="auto">
                  <a:xfrm>
                    <a:off x="1904998" y="2793999"/>
                    <a:ext cx="131233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t>Frequency (cm</a:t>
                    </a:r>
                    <a:r>
                      <a:rPr lang="en-US" sz="1100" baseline="30000"/>
                      <a:t>-1</a:t>
                    </a:r>
                    <a:r>
                      <a:rPr lang="en-US" sz="1100"/>
                      <a:t>)</a:t>
                    </a:r>
                  </a:p>
                </p:txBody>
              </p:sp>
              <p:sp>
                <p:nvSpPr>
                  <p:cNvPr id="31" name="TextBox 18"/>
                  <p:cNvSpPr txBox="1">
                    <a:spLocks noChangeArrowheads="1"/>
                  </p:cNvSpPr>
                  <p:nvPr/>
                </p:nvSpPr>
                <p:spPr bwMode="auto">
                  <a:xfrm rot="16200000">
                    <a:off x="-656752" y="1044380"/>
                    <a:ext cx="1553764" cy="2777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Pressure (</a:t>
                    </a:r>
                    <a:r>
                      <a:rPr lang="en-US" sz="1200" dirty="0" err="1"/>
                      <a:t>hPa</a:t>
                    </a:r>
                    <a:r>
                      <a:rPr lang="en-US" sz="1200" dirty="0"/>
                      <a:t>)</a:t>
                    </a:r>
                  </a:p>
                </p:txBody>
              </p:sp>
            </p:grpSp>
            <p:sp>
              <p:nvSpPr>
                <p:cNvPr id="26" name="TextBox 28"/>
                <p:cNvSpPr txBox="1">
                  <a:spLocks noChangeArrowheads="1"/>
                </p:cNvSpPr>
                <p:nvPr/>
              </p:nvSpPr>
              <p:spPr bwMode="auto">
                <a:xfrm>
                  <a:off x="1752602" y="3357027"/>
                  <a:ext cx="1766215" cy="2571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grpSp>
        </p:grpSp>
        <p:sp>
          <p:nvSpPr>
            <p:cNvPr id="22" name="TextBox 21"/>
            <p:cNvSpPr txBox="1"/>
            <p:nvPr/>
          </p:nvSpPr>
          <p:spPr>
            <a:xfrm>
              <a:off x="4091758" y="4465637"/>
              <a:ext cx="872354" cy="449354"/>
            </a:xfrm>
            <a:prstGeom prst="rect">
              <a:avLst/>
            </a:prstGeom>
            <a:noFill/>
          </p:spPr>
          <p:txBody>
            <a:bodyPr wrap="none" rtlCol="0">
              <a:spAutoFit/>
            </a:bodyPr>
            <a:lstStyle/>
            <a:p>
              <a:r>
                <a:rPr lang="en-US" dirty="0" smtClean="0"/>
                <a:t>65°N</a:t>
              </a:r>
              <a:endParaRPr lang="en-US" dirty="0"/>
            </a:p>
          </p:txBody>
        </p:sp>
      </p:grpSp>
      <p:pic>
        <p:nvPicPr>
          <p:cNvPr id="6" name="Picture 5" descr="R4700_6.2lat_logO3_jac.tiff"/>
          <p:cNvPicPr>
            <a:picLocks noChangeAspect="1"/>
          </p:cNvPicPr>
          <p:nvPr/>
        </p:nvPicPr>
        <p:blipFill rotWithShape="1">
          <a:blip r:embed="rId5">
            <a:extLst>
              <a:ext uri="{28A0092B-C50C-407E-A947-70E740481C1C}">
                <a14:useLocalDpi xmlns:a14="http://schemas.microsoft.com/office/drawing/2010/main" val="0"/>
              </a:ext>
            </a:extLst>
          </a:blip>
          <a:srcRect l="5543"/>
          <a:stretch/>
        </p:blipFill>
        <p:spPr>
          <a:xfrm>
            <a:off x="5268912" y="1036637"/>
            <a:ext cx="4528548" cy="3276600"/>
          </a:xfrm>
          <a:prstGeom prst="rect">
            <a:avLst/>
          </a:prstGeom>
        </p:spPr>
      </p:pic>
      <p:sp>
        <p:nvSpPr>
          <p:cNvPr id="39" name="TextBox 28"/>
          <p:cNvSpPr txBox="1">
            <a:spLocks noChangeArrowheads="1"/>
          </p:cNvSpPr>
          <p:nvPr/>
        </p:nvSpPr>
        <p:spPr bwMode="auto">
          <a:xfrm>
            <a:off x="6792912" y="4148345"/>
            <a:ext cx="1722569" cy="2410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pic>
        <p:nvPicPr>
          <p:cNvPr id="7" name="Picture 6" descr="R4700_6.2lat_logH2O_jac.tiff"/>
          <p:cNvPicPr>
            <a:picLocks noChangeAspect="1"/>
          </p:cNvPicPr>
          <p:nvPr/>
        </p:nvPicPr>
        <p:blipFill rotWithShape="1">
          <a:blip r:embed="rId6">
            <a:extLst>
              <a:ext uri="{28A0092B-C50C-407E-A947-70E740481C1C}">
                <a14:useLocalDpi xmlns:a14="http://schemas.microsoft.com/office/drawing/2010/main" val="0"/>
              </a:ext>
            </a:extLst>
          </a:blip>
          <a:srcRect l="4284" t="2591"/>
          <a:stretch/>
        </p:blipFill>
        <p:spPr>
          <a:xfrm>
            <a:off x="5192712" y="4465637"/>
            <a:ext cx="4572000" cy="2967037"/>
          </a:xfrm>
          <a:prstGeom prst="rect">
            <a:avLst/>
          </a:prstGeom>
        </p:spPr>
      </p:pic>
      <p:sp>
        <p:nvSpPr>
          <p:cNvPr id="40" name="TextBox 23"/>
          <p:cNvSpPr txBox="1">
            <a:spLocks noChangeArrowheads="1"/>
          </p:cNvSpPr>
          <p:nvPr/>
        </p:nvSpPr>
        <p:spPr bwMode="auto">
          <a:xfrm>
            <a:off x="6792912" y="7282739"/>
            <a:ext cx="1565243" cy="2308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a:t>
            </a:r>
            <a:r>
              <a:rPr lang="en-US" sz="1000" dirty="0" err="1"/>
              <a:t>nW</a:t>
            </a:r>
            <a:r>
              <a:rPr lang="en-US" sz="1000" dirty="0"/>
              <a:t>/cm</a:t>
            </a:r>
            <a:r>
              <a:rPr lang="en-US" sz="1000" baseline="30000" dirty="0"/>
              <a:t>2</a:t>
            </a:r>
            <a:r>
              <a:rPr lang="en-US" sz="1000" dirty="0"/>
              <a:t>/</a:t>
            </a:r>
            <a:r>
              <a:rPr lang="en-US" sz="1000" dirty="0" err="1"/>
              <a:t>sr</a:t>
            </a:r>
            <a:r>
              <a:rPr lang="en-US" sz="1000" dirty="0"/>
              <a:t>/cm</a:t>
            </a:r>
            <a:r>
              <a:rPr lang="en-US" sz="1000" baseline="30000" dirty="0"/>
              <a:t>-1</a:t>
            </a:r>
            <a:r>
              <a:rPr lang="en-US" sz="1000" dirty="0"/>
              <a:t>/</a:t>
            </a:r>
            <a:r>
              <a:rPr lang="en-US" sz="1000" dirty="0" err="1"/>
              <a:t>ln</a:t>
            </a:r>
            <a:r>
              <a:rPr lang="en-US" sz="1000" dirty="0"/>
              <a:t>(VMR)</a:t>
            </a:r>
          </a:p>
        </p:txBody>
      </p:sp>
      <p:sp>
        <p:nvSpPr>
          <p:cNvPr id="41" name="TextBox 40"/>
          <p:cNvSpPr txBox="1"/>
          <p:nvPr/>
        </p:nvSpPr>
        <p:spPr>
          <a:xfrm>
            <a:off x="8654448" y="4465637"/>
            <a:ext cx="957864" cy="449354"/>
          </a:xfrm>
          <a:prstGeom prst="rect">
            <a:avLst/>
          </a:prstGeom>
          <a:noFill/>
        </p:spPr>
        <p:txBody>
          <a:bodyPr wrap="none" rtlCol="0">
            <a:spAutoFit/>
          </a:bodyPr>
          <a:lstStyle/>
          <a:p>
            <a:r>
              <a:rPr lang="en-US" dirty="0" smtClean="0"/>
              <a:t>6.2°N</a:t>
            </a:r>
            <a:endParaRPr lang="en-US" dirty="0"/>
          </a:p>
        </p:txBody>
      </p:sp>
    </p:spTree>
    <p:extLst>
      <p:ext uri="{BB962C8B-B14F-4D97-AF65-F5344CB8AC3E}">
        <p14:creationId xmlns:p14="http://schemas.microsoft.com/office/powerpoint/2010/main" val="245551193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Potential Feedbacks to O</a:t>
            </a:r>
            <a:r>
              <a:rPr lang="en-US" sz="3600" baseline="-25000" dirty="0" smtClean="0"/>
              <a:t>3</a:t>
            </a:r>
            <a:r>
              <a:rPr lang="en-US" sz="3600" dirty="0" smtClean="0"/>
              <a:t> RF from H</a:t>
            </a:r>
            <a:r>
              <a:rPr lang="en-US" sz="3600" baseline="-25000" dirty="0" smtClean="0"/>
              <a:t>2</a:t>
            </a:r>
            <a:r>
              <a:rPr lang="en-US" sz="3600" dirty="0" smtClean="0"/>
              <a:t>O</a:t>
            </a:r>
            <a:endParaRPr lang="en-US" sz="3600" dirty="0"/>
          </a:p>
        </p:txBody>
      </p:sp>
      <p:sp>
        <p:nvSpPr>
          <p:cNvPr id="4" name="TextBox 3"/>
          <p:cNvSpPr txBox="1"/>
          <p:nvPr/>
        </p:nvSpPr>
        <p:spPr>
          <a:xfrm>
            <a:off x="239712" y="6142037"/>
            <a:ext cx="9629911" cy="980781"/>
          </a:xfrm>
          <a:prstGeom prst="rect">
            <a:avLst/>
          </a:prstGeom>
          <a:solidFill>
            <a:schemeClr val="bg2">
              <a:lumMod val="75000"/>
              <a:alpha val="60000"/>
            </a:schemeClr>
          </a:solidFill>
          <a:ln>
            <a:solidFill>
              <a:schemeClr val="tx2"/>
            </a:solidFill>
          </a:ln>
        </p:spPr>
        <p:txBody>
          <a:bodyPr wrap="square" rtlCol="0">
            <a:spAutoFit/>
          </a:bodyPr>
          <a:lstStyle/>
          <a:p>
            <a:r>
              <a:rPr lang="en-US" sz="2000" dirty="0" smtClean="0">
                <a:solidFill>
                  <a:schemeClr val="tx1"/>
                </a:solidFill>
              </a:rPr>
              <a:t>Understanding the feedback of water vapor on ozone RF (more water = less O</a:t>
            </a:r>
            <a:r>
              <a:rPr lang="en-US" sz="2000" baseline="-25000" dirty="0" smtClean="0">
                <a:solidFill>
                  <a:schemeClr val="tx1"/>
                </a:solidFill>
              </a:rPr>
              <a:t>3</a:t>
            </a:r>
            <a:r>
              <a:rPr lang="en-US" sz="2000" dirty="0" smtClean="0">
                <a:solidFill>
                  <a:schemeClr val="tx1"/>
                </a:solidFill>
              </a:rPr>
              <a:t> RF) due to changes in the hydrological cycle from climate change will require the long-term measurements of IASI (A,B,</a:t>
            </a:r>
            <a:r>
              <a:rPr lang="en-US" sz="2000" dirty="0" smtClean="0">
                <a:solidFill>
                  <a:schemeClr val="tx1"/>
                </a:solidFill>
              </a:rPr>
              <a:t>C-2016) </a:t>
            </a:r>
            <a:r>
              <a:rPr lang="en-US" sz="2000" dirty="0" smtClean="0">
                <a:solidFill>
                  <a:schemeClr val="tx1"/>
                </a:solidFill>
              </a:rPr>
              <a:t>and IASI-</a:t>
            </a:r>
            <a:r>
              <a:rPr lang="en-US" sz="2000" dirty="0" smtClean="0">
                <a:solidFill>
                  <a:schemeClr val="tx1"/>
                </a:solidFill>
              </a:rPr>
              <a:t>NG (2021,2028,2035)</a:t>
            </a:r>
            <a:endParaRPr lang="en-US" sz="2000" dirty="0">
              <a:solidFill>
                <a:schemeClr val="tx1"/>
              </a:solidFill>
            </a:endParaRPr>
          </a:p>
        </p:txBody>
      </p:sp>
      <p:pic>
        <p:nvPicPr>
          <p:cNvPr id="7" name="Picture 6" descr="AVG06_H2O_radfrc_in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2" y="1570038"/>
            <a:ext cx="6096000" cy="4038600"/>
          </a:xfrm>
          <a:prstGeom prst="rect">
            <a:avLst/>
          </a:prstGeom>
        </p:spPr>
      </p:pic>
      <p:sp>
        <p:nvSpPr>
          <p:cNvPr id="8" name="TextBox 7"/>
          <p:cNvSpPr txBox="1"/>
          <p:nvPr/>
        </p:nvSpPr>
        <p:spPr>
          <a:xfrm>
            <a:off x="239712" y="1036637"/>
            <a:ext cx="5727349" cy="449354"/>
          </a:xfrm>
          <a:prstGeom prst="rect">
            <a:avLst/>
          </a:prstGeom>
          <a:noFill/>
        </p:spPr>
        <p:txBody>
          <a:bodyPr wrap="none" rtlCol="0">
            <a:spAutoFit/>
          </a:bodyPr>
          <a:lstStyle/>
          <a:p>
            <a:r>
              <a:rPr lang="en-US" dirty="0" smtClean="0">
                <a:solidFill>
                  <a:schemeClr val="tx1"/>
                </a:solidFill>
              </a:rPr>
              <a:t>Water vapor LWRE in the IR ozone band</a:t>
            </a:r>
            <a:endParaRPr lang="en-US" dirty="0">
              <a:solidFill>
                <a:schemeClr val="tx1"/>
              </a:solidFill>
            </a:endParaRPr>
          </a:p>
        </p:txBody>
      </p:sp>
      <p:sp>
        <p:nvSpPr>
          <p:cNvPr id="9" name="TextBox 8"/>
          <p:cNvSpPr txBox="1"/>
          <p:nvPr/>
        </p:nvSpPr>
        <p:spPr>
          <a:xfrm rot="10800000" flipV="1">
            <a:off x="1001712" y="5644413"/>
            <a:ext cx="2835895" cy="300595"/>
          </a:xfrm>
          <a:prstGeom prst="rect">
            <a:avLst/>
          </a:prstGeom>
          <a:noFill/>
        </p:spPr>
        <p:txBody>
          <a:bodyPr wrap="none" rtlCol="0">
            <a:spAutoFit/>
          </a:bodyPr>
          <a:lstStyle/>
          <a:p>
            <a:r>
              <a:rPr lang="en-US" sz="1400" dirty="0" smtClean="0">
                <a:solidFill>
                  <a:schemeClr val="tx1"/>
                </a:solidFill>
              </a:rPr>
              <a:t>Worden et al., Nature GEO, 2008</a:t>
            </a:r>
            <a:endParaRPr lang="en-US" sz="1400" dirty="0">
              <a:solidFill>
                <a:schemeClr val="tx1"/>
              </a:solidFill>
            </a:endParaRPr>
          </a:p>
        </p:txBody>
      </p:sp>
      <p:pic>
        <p:nvPicPr>
          <p:cNvPr id="3" name="Picture 2" descr="WV_feedback.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512" y="1417637"/>
            <a:ext cx="3685442" cy="3551238"/>
          </a:xfrm>
          <a:prstGeom prst="rect">
            <a:avLst/>
          </a:prstGeom>
        </p:spPr>
      </p:pic>
      <p:sp>
        <p:nvSpPr>
          <p:cNvPr id="10" name="TextBox 9"/>
          <p:cNvSpPr txBox="1"/>
          <p:nvPr/>
        </p:nvSpPr>
        <p:spPr>
          <a:xfrm rot="10800000" flipV="1">
            <a:off x="6335712" y="5075237"/>
            <a:ext cx="3677710" cy="566719"/>
          </a:xfrm>
          <a:prstGeom prst="rect">
            <a:avLst/>
          </a:prstGeom>
          <a:noFill/>
        </p:spPr>
        <p:txBody>
          <a:bodyPr wrap="none" rtlCol="0">
            <a:spAutoFit/>
          </a:bodyPr>
          <a:lstStyle/>
          <a:p>
            <a:r>
              <a:rPr lang="en-US" sz="1600" dirty="0" smtClean="0">
                <a:solidFill>
                  <a:schemeClr val="tx1"/>
                </a:solidFill>
              </a:rPr>
              <a:t>IPCC AR5 FAQ 8.1 Fig. 1: Water cycle</a:t>
            </a:r>
          </a:p>
          <a:p>
            <a:r>
              <a:rPr lang="en-US" sz="1600" dirty="0">
                <a:solidFill>
                  <a:schemeClr val="tx1"/>
                </a:solidFill>
              </a:rPr>
              <a:t>w</a:t>
            </a:r>
            <a:r>
              <a:rPr lang="en-US" sz="1600" dirty="0" smtClean="0">
                <a:solidFill>
                  <a:schemeClr val="tx1"/>
                </a:solidFill>
              </a:rPr>
              <a:t>ith water </a:t>
            </a:r>
            <a:r>
              <a:rPr lang="en-US" sz="1600" dirty="0" err="1" smtClean="0">
                <a:solidFill>
                  <a:schemeClr val="tx1"/>
                </a:solidFill>
              </a:rPr>
              <a:t>vapour</a:t>
            </a:r>
            <a:r>
              <a:rPr lang="en-US" sz="1600" dirty="0" smtClean="0">
                <a:solidFill>
                  <a:schemeClr val="tx1"/>
                </a:solidFill>
              </a:rPr>
              <a:t> feedback ~7%/°C</a:t>
            </a:r>
            <a:endParaRPr lang="en-US" sz="1600" dirty="0">
              <a:solidFill>
                <a:schemeClr val="tx1"/>
              </a:solidFill>
            </a:endParaRPr>
          </a:p>
        </p:txBody>
      </p:sp>
    </p:spTree>
    <p:extLst>
      <p:ext uri="{BB962C8B-B14F-4D97-AF65-F5344CB8AC3E}">
        <p14:creationId xmlns:p14="http://schemas.microsoft.com/office/powerpoint/2010/main" val="15627039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Results:</a:t>
            </a:r>
            <a:r>
              <a:rPr lang="en-US" dirty="0" smtClean="0"/>
              <a:t> O</a:t>
            </a:r>
            <a:r>
              <a:rPr lang="en-US" baseline="-25000" dirty="0" smtClean="0"/>
              <a:t>3</a:t>
            </a:r>
            <a:r>
              <a:rPr lang="en-US" dirty="0" smtClean="0"/>
              <a:t> band </a:t>
            </a:r>
            <a:r>
              <a:rPr lang="en-US" dirty="0" smtClean="0"/>
              <a:t>TOA</a:t>
            </a:r>
            <a:r>
              <a:rPr lang="en-US" dirty="0" smtClean="0"/>
              <a:t> </a:t>
            </a:r>
            <a:r>
              <a:rPr lang="en-US" dirty="0" smtClean="0"/>
              <a:t>Flux</a:t>
            </a:r>
            <a:endParaRPr lang="en-US" dirty="0"/>
          </a:p>
        </p:txBody>
      </p:sp>
      <p:pic>
        <p:nvPicPr>
          <p:cNvPr id="3" name="Picture 2"/>
          <p:cNvPicPr/>
          <p:nvPr/>
        </p:nvPicPr>
        <p:blipFill rotWithShape="1">
          <a:blip r:embed="rId2">
            <a:extLst>
              <a:ext uri="{28A0092B-C50C-407E-A947-70E740481C1C}">
                <a14:useLocalDpi xmlns:a14="http://schemas.microsoft.com/office/drawing/2010/main" val="0"/>
              </a:ext>
            </a:extLst>
          </a:blip>
          <a:srcRect t="7076" b="-4744"/>
          <a:stretch/>
        </p:blipFill>
        <p:spPr bwMode="auto">
          <a:xfrm>
            <a:off x="1154112" y="1189037"/>
            <a:ext cx="7848600" cy="5181600"/>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rot="16200000">
            <a:off x="-1225232" y="2983660"/>
            <a:ext cx="4191000" cy="449354"/>
          </a:xfrm>
          <a:prstGeom prst="rect">
            <a:avLst/>
          </a:prstGeom>
          <a:noFill/>
        </p:spPr>
        <p:txBody>
          <a:bodyPr wrap="square" rtlCol="0">
            <a:spAutoFit/>
          </a:bodyPr>
          <a:lstStyle/>
          <a:p>
            <a:r>
              <a:rPr lang="en-US" dirty="0" smtClean="0">
                <a:solidFill>
                  <a:schemeClr val="tx1"/>
                </a:solidFill>
              </a:rPr>
              <a:t>All-sky August </a:t>
            </a:r>
            <a:r>
              <a:rPr lang="en-US" dirty="0" smtClean="0">
                <a:solidFill>
                  <a:schemeClr val="tx1"/>
                </a:solidFill>
              </a:rPr>
              <a:t>2006 Average</a:t>
            </a:r>
            <a:endParaRPr lang="en-US" dirty="0">
              <a:solidFill>
                <a:schemeClr val="tx1"/>
              </a:solidFill>
            </a:endParaRPr>
          </a:p>
        </p:txBody>
      </p:sp>
      <p:sp>
        <p:nvSpPr>
          <p:cNvPr id="5" name="TextBox 4"/>
          <p:cNvSpPr txBox="1"/>
          <p:nvPr/>
        </p:nvSpPr>
        <p:spPr>
          <a:xfrm>
            <a:off x="544512" y="5989637"/>
            <a:ext cx="9156273" cy="1158471"/>
          </a:xfrm>
          <a:prstGeom prst="rect">
            <a:avLst/>
          </a:prstGeom>
          <a:noFill/>
        </p:spPr>
        <p:txBody>
          <a:bodyPr wrap="square" rtlCol="0">
            <a:spAutoFit/>
          </a:bodyPr>
          <a:lstStyle/>
          <a:p>
            <a:pPr marL="342900" indent="-342900">
              <a:buFont typeface="Arial"/>
              <a:buChar char="•"/>
            </a:pPr>
            <a:r>
              <a:rPr lang="en-US" dirty="0" smtClean="0">
                <a:solidFill>
                  <a:schemeClr val="tx1"/>
                </a:solidFill>
              </a:rPr>
              <a:t>Similar to OLR but only for the IR ozone band</a:t>
            </a:r>
          </a:p>
          <a:p>
            <a:pPr marL="342900" indent="-342900">
              <a:buFont typeface="Arial"/>
              <a:buChar char="•"/>
            </a:pPr>
            <a:r>
              <a:rPr lang="en-US" dirty="0" smtClean="0">
                <a:solidFill>
                  <a:schemeClr val="tx1"/>
                </a:solidFill>
              </a:rPr>
              <a:t>This </a:t>
            </a:r>
            <a:r>
              <a:rPr lang="en-US" dirty="0" smtClean="0">
                <a:solidFill>
                  <a:schemeClr val="tx1"/>
                </a:solidFill>
              </a:rPr>
              <a:t>is a fundamental quantity, predicted by climate models, but never tested against observations.  </a:t>
            </a:r>
            <a:endParaRPr lang="en-US" dirty="0">
              <a:solidFill>
                <a:schemeClr val="tx1"/>
              </a:solidFill>
            </a:endParaRPr>
          </a:p>
        </p:txBody>
      </p:sp>
    </p:spTree>
    <p:extLst>
      <p:ext uri="{BB962C8B-B14F-4D97-AF65-F5344CB8AC3E}">
        <p14:creationId xmlns:p14="http://schemas.microsoft.com/office/powerpoint/2010/main" val="38815621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33122</TotalTime>
  <Words>1570</Words>
  <Application>Microsoft Macintosh PowerPoint</Application>
  <PresentationFormat>Custom</PresentationFormat>
  <Paragraphs>199</Paragraphs>
  <Slides>21</Slides>
  <Notes>11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21</vt:i4>
      </vt:variant>
    </vt:vector>
  </HeadingPairs>
  <TitlesOfParts>
    <vt:vector size="24" baseType="lpstr">
      <vt:lpstr>Office Theme</vt:lpstr>
      <vt:lpstr>Microsoft Equation</vt:lpstr>
      <vt:lpstr>Equation</vt:lpstr>
      <vt:lpstr>Benchmarking climate model top-of-atmosphere radiance in the 9.6mm ozone band compared to TES and IASI observations</vt:lpstr>
      <vt:lpstr>Benchmarking O3 band TOA flux</vt:lpstr>
      <vt:lpstr>IPCC AR5 Radiative Forcing Definitions</vt:lpstr>
      <vt:lpstr>Trade-offs for air-quality controls  and climate benefits</vt:lpstr>
      <vt:lpstr>Satellite IR O3 observations</vt:lpstr>
      <vt:lpstr>Spectral sensitivity of TOA flux to ozone and water vapor </vt:lpstr>
      <vt:lpstr>PowerPoint Presentation</vt:lpstr>
      <vt:lpstr>Potential Feedbacks to O3 RF from H2O</vt:lpstr>
      <vt:lpstr>Initial Results: O3 band TOA Flux</vt:lpstr>
      <vt:lpstr>Initial Results: O3 band TOA Flux</vt:lpstr>
      <vt:lpstr>Initial Results: Tropos. O3 LWRE</vt:lpstr>
      <vt:lpstr>Initial Results: Tropos. O3 LWRE</vt:lpstr>
      <vt:lpstr>Initial Results: Tropos. O3 LWRE</vt:lpstr>
      <vt:lpstr>Conclusions</vt:lpstr>
      <vt:lpstr>Backup</vt:lpstr>
      <vt:lpstr>Role of ozone in  chemistry-carbon-climate coupling</vt:lpstr>
      <vt:lpstr>H2O and O3 are radiatively coupled</vt:lpstr>
      <vt:lpstr>Flux Estimate and Anisotropy</vt:lpstr>
      <vt:lpstr>Anisotropy Results</vt:lpstr>
      <vt:lpstr>ANISOTROPY ESTIMATE</vt:lpstr>
      <vt:lpstr>Spectral Anisotropy Estimate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Helen Worden</cp:lastModifiedBy>
  <cp:revision>367</cp:revision>
  <cp:lastPrinted>1601-01-01T00:00:00Z</cp:lastPrinted>
  <dcterms:created xsi:type="dcterms:W3CDTF">2014-08-27T17:13:15Z</dcterms:created>
  <dcterms:modified xsi:type="dcterms:W3CDTF">2014-09-10T20:41:28Z</dcterms:modified>
</cp:coreProperties>
</file>