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7654"/>
  </p:normalViewPr>
  <p:slideViewPr>
    <p:cSldViewPr snapToGrid="0" snapToObjects="1">
      <p:cViewPr varScale="1">
        <p:scale>
          <a:sx n="156" d="100"/>
          <a:sy n="156" d="100"/>
        </p:scale>
        <p:origin x="200"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8348F-EE97-EA4F-B314-710F74B3FDB9}" type="datetimeFigureOut">
              <a:rPr lang="en-US" smtClean="0"/>
              <a:t>7/18/16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0B05B-C9D0-C245-B52C-12F75560FA84}" type="slidenum">
              <a:rPr lang="en-US" smtClean="0"/>
              <a:t>‹#›</a:t>
            </a:fld>
            <a:endParaRPr lang="en-US"/>
          </a:p>
        </p:txBody>
      </p:sp>
    </p:spTree>
    <p:extLst>
      <p:ext uri="{BB962C8B-B14F-4D97-AF65-F5344CB8AC3E}">
        <p14:creationId xmlns:p14="http://schemas.microsoft.com/office/powerpoint/2010/main" val="28921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0B05B-C9D0-C245-B52C-12F75560FA84}" type="slidenum">
              <a:rPr lang="en-US" smtClean="0"/>
              <a:t>1</a:t>
            </a:fld>
            <a:endParaRPr lang="en-US"/>
          </a:p>
        </p:txBody>
      </p:sp>
    </p:spTree>
    <p:extLst>
      <p:ext uri="{BB962C8B-B14F-4D97-AF65-F5344CB8AC3E}">
        <p14:creationId xmlns:p14="http://schemas.microsoft.com/office/powerpoint/2010/main" val="110714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4BB24-A280-5D4F-B793-8130F68F5CA8}" type="datetime1">
              <a:rPr lang="en-US" smtClean="0"/>
              <a:t>7/18/16</a:t>
            </a:fld>
            <a:endParaRPr lang="en-US"/>
          </a:p>
        </p:txBody>
      </p:sp>
      <p:sp>
        <p:nvSpPr>
          <p:cNvPr id="5" name="Footer Placeholder 4"/>
          <p:cNvSpPr>
            <a:spLocks noGrp="1"/>
          </p:cNvSpPr>
          <p:nvPr>
            <p:ph type="ftr" sz="quarter" idx="11"/>
          </p:nvPr>
        </p:nvSpPr>
        <p:spPr/>
        <p:txBody>
          <a:bodyPr/>
          <a:lstStyle/>
          <a:p>
            <a:r>
              <a:rPr lang="en-US" smtClean="0"/>
              <a:t>NCAR/ASP Summer Colloquium 2016</a:t>
            </a:r>
            <a:endParaRPr lang="en-US"/>
          </a:p>
        </p:txBody>
      </p:sp>
      <p:sp>
        <p:nvSpPr>
          <p:cNvPr id="6" name="Slide Number Placeholder 5"/>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21365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EDE7E-3846-594F-B7D2-3EB69D111D2D}" type="datetime1">
              <a:rPr lang="en-US" smtClean="0"/>
              <a:t>7/18/16</a:t>
            </a:fld>
            <a:endParaRPr lang="en-US"/>
          </a:p>
        </p:txBody>
      </p:sp>
      <p:sp>
        <p:nvSpPr>
          <p:cNvPr id="5" name="Footer Placeholder 4"/>
          <p:cNvSpPr>
            <a:spLocks noGrp="1"/>
          </p:cNvSpPr>
          <p:nvPr>
            <p:ph type="ftr" sz="quarter" idx="11"/>
          </p:nvPr>
        </p:nvSpPr>
        <p:spPr/>
        <p:txBody>
          <a:bodyPr/>
          <a:lstStyle/>
          <a:p>
            <a:r>
              <a:rPr lang="en-US" smtClean="0"/>
              <a:t>NCAR/ASP Summer Colloquium 2016</a:t>
            </a:r>
            <a:endParaRPr lang="en-US"/>
          </a:p>
        </p:txBody>
      </p:sp>
      <p:sp>
        <p:nvSpPr>
          <p:cNvPr id="6" name="Slide Number Placeholder 5"/>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162252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2EE26-7AAD-7C4D-93FD-2D3DB9BC59DB}" type="datetime1">
              <a:rPr lang="en-US" smtClean="0"/>
              <a:t>7/18/16</a:t>
            </a:fld>
            <a:endParaRPr lang="en-US"/>
          </a:p>
        </p:txBody>
      </p:sp>
      <p:sp>
        <p:nvSpPr>
          <p:cNvPr id="5" name="Footer Placeholder 4"/>
          <p:cNvSpPr>
            <a:spLocks noGrp="1"/>
          </p:cNvSpPr>
          <p:nvPr>
            <p:ph type="ftr" sz="quarter" idx="11"/>
          </p:nvPr>
        </p:nvSpPr>
        <p:spPr/>
        <p:txBody>
          <a:bodyPr/>
          <a:lstStyle/>
          <a:p>
            <a:r>
              <a:rPr lang="en-US" smtClean="0"/>
              <a:t>NCAR/ASP Summer Colloquium 2016</a:t>
            </a:r>
            <a:endParaRPr lang="en-US"/>
          </a:p>
        </p:txBody>
      </p:sp>
      <p:sp>
        <p:nvSpPr>
          <p:cNvPr id="6" name="Slide Number Placeholder 5"/>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95432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4AEEE-E2AA-A64D-B95F-60D364A70FF2}" type="datetime1">
              <a:rPr lang="en-US" smtClean="0"/>
              <a:t>7/18/16</a:t>
            </a:fld>
            <a:endParaRPr lang="en-US"/>
          </a:p>
        </p:txBody>
      </p:sp>
      <p:sp>
        <p:nvSpPr>
          <p:cNvPr id="5" name="Footer Placeholder 4"/>
          <p:cNvSpPr>
            <a:spLocks noGrp="1"/>
          </p:cNvSpPr>
          <p:nvPr>
            <p:ph type="ftr" sz="quarter" idx="11"/>
          </p:nvPr>
        </p:nvSpPr>
        <p:spPr/>
        <p:txBody>
          <a:bodyPr/>
          <a:lstStyle/>
          <a:p>
            <a:r>
              <a:rPr lang="en-US" smtClean="0"/>
              <a:t>NCAR/ASP Summer Colloquium 2016</a:t>
            </a:r>
            <a:endParaRPr lang="en-US"/>
          </a:p>
        </p:txBody>
      </p:sp>
      <p:sp>
        <p:nvSpPr>
          <p:cNvPr id="6" name="Slide Number Placeholder 5"/>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57033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F2B7C2-8A6F-D34E-9756-EEAEB1E1EB6F}" type="datetime1">
              <a:rPr lang="en-US" smtClean="0"/>
              <a:t>7/18/16</a:t>
            </a:fld>
            <a:endParaRPr lang="en-US"/>
          </a:p>
        </p:txBody>
      </p:sp>
      <p:sp>
        <p:nvSpPr>
          <p:cNvPr id="5" name="Footer Placeholder 4"/>
          <p:cNvSpPr>
            <a:spLocks noGrp="1"/>
          </p:cNvSpPr>
          <p:nvPr>
            <p:ph type="ftr" sz="quarter" idx="11"/>
          </p:nvPr>
        </p:nvSpPr>
        <p:spPr/>
        <p:txBody>
          <a:bodyPr/>
          <a:lstStyle/>
          <a:p>
            <a:r>
              <a:rPr lang="en-US" smtClean="0"/>
              <a:t>NCAR/ASP Summer Colloquium 2016</a:t>
            </a:r>
            <a:endParaRPr lang="en-US"/>
          </a:p>
        </p:txBody>
      </p:sp>
      <p:sp>
        <p:nvSpPr>
          <p:cNvPr id="6" name="Slide Number Placeholder 5"/>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145382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E52DA-4933-9D4A-8FCB-A1EE11034447}" type="datetime1">
              <a:rPr lang="en-US" smtClean="0"/>
              <a:t>7/18/16</a:t>
            </a:fld>
            <a:endParaRPr lang="en-US"/>
          </a:p>
        </p:txBody>
      </p:sp>
      <p:sp>
        <p:nvSpPr>
          <p:cNvPr id="6" name="Footer Placeholder 5"/>
          <p:cNvSpPr>
            <a:spLocks noGrp="1"/>
          </p:cNvSpPr>
          <p:nvPr>
            <p:ph type="ftr" sz="quarter" idx="11"/>
          </p:nvPr>
        </p:nvSpPr>
        <p:spPr/>
        <p:txBody>
          <a:bodyPr/>
          <a:lstStyle/>
          <a:p>
            <a:r>
              <a:rPr lang="en-US" smtClean="0"/>
              <a:t>NCAR/ASP Summer Colloquium 2016</a:t>
            </a:r>
            <a:endParaRPr lang="en-US"/>
          </a:p>
        </p:txBody>
      </p:sp>
      <p:sp>
        <p:nvSpPr>
          <p:cNvPr id="7" name="Slide Number Placeholder 6"/>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29909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1CBC8-63C2-D744-8712-BC981CA97314}" type="datetime1">
              <a:rPr lang="en-US" smtClean="0"/>
              <a:t>7/18/16</a:t>
            </a:fld>
            <a:endParaRPr lang="en-US"/>
          </a:p>
        </p:txBody>
      </p:sp>
      <p:sp>
        <p:nvSpPr>
          <p:cNvPr id="8" name="Footer Placeholder 7"/>
          <p:cNvSpPr>
            <a:spLocks noGrp="1"/>
          </p:cNvSpPr>
          <p:nvPr>
            <p:ph type="ftr" sz="quarter" idx="11"/>
          </p:nvPr>
        </p:nvSpPr>
        <p:spPr/>
        <p:txBody>
          <a:bodyPr/>
          <a:lstStyle/>
          <a:p>
            <a:r>
              <a:rPr lang="en-US" smtClean="0"/>
              <a:t>NCAR/ASP Summer Colloquium 2016</a:t>
            </a:r>
            <a:endParaRPr lang="en-US"/>
          </a:p>
        </p:txBody>
      </p:sp>
      <p:sp>
        <p:nvSpPr>
          <p:cNvPr id="9" name="Slide Number Placeholder 8"/>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184186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A0EC74-EC45-E446-8543-6EC029215D0B}" type="datetime1">
              <a:rPr lang="en-US" smtClean="0"/>
              <a:t>7/18/16</a:t>
            </a:fld>
            <a:endParaRPr lang="en-US"/>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sp>
        <p:nvSpPr>
          <p:cNvPr id="5" name="Slide Number Placeholder 4"/>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24572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F9E2-7296-1A45-9FD3-781229207B59}" type="datetime1">
              <a:rPr lang="en-US" smtClean="0"/>
              <a:t>7/18/16</a:t>
            </a:fld>
            <a:endParaRPr lang="en-US"/>
          </a:p>
        </p:txBody>
      </p:sp>
      <p:sp>
        <p:nvSpPr>
          <p:cNvPr id="3" name="Footer Placeholder 2"/>
          <p:cNvSpPr>
            <a:spLocks noGrp="1"/>
          </p:cNvSpPr>
          <p:nvPr>
            <p:ph type="ftr" sz="quarter" idx="11"/>
          </p:nvPr>
        </p:nvSpPr>
        <p:spPr/>
        <p:txBody>
          <a:bodyPr/>
          <a:lstStyle/>
          <a:p>
            <a:r>
              <a:rPr lang="en-US" smtClean="0"/>
              <a:t>NCAR/ASP Summer Colloquium 2016</a:t>
            </a:r>
            <a:endParaRPr lang="en-US"/>
          </a:p>
        </p:txBody>
      </p:sp>
      <p:sp>
        <p:nvSpPr>
          <p:cNvPr id="4" name="Slide Number Placeholder 3"/>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35340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DF44-7633-014C-856B-279D92561FC3}" type="datetime1">
              <a:rPr lang="en-US" smtClean="0"/>
              <a:t>7/18/16</a:t>
            </a:fld>
            <a:endParaRPr lang="en-US"/>
          </a:p>
        </p:txBody>
      </p:sp>
      <p:sp>
        <p:nvSpPr>
          <p:cNvPr id="6" name="Footer Placeholder 5"/>
          <p:cNvSpPr>
            <a:spLocks noGrp="1"/>
          </p:cNvSpPr>
          <p:nvPr>
            <p:ph type="ftr" sz="quarter" idx="11"/>
          </p:nvPr>
        </p:nvSpPr>
        <p:spPr/>
        <p:txBody>
          <a:bodyPr/>
          <a:lstStyle/>
          <a:p>
            <a:r>
              <a:rPr lang="en-US" smtClean="0"/>
              <a:t>NCAR/ASP Summer Colloquium 2016</a:t>
            </a:r>
            <a:endParaRPr lang="en-US"/>
          </a:p>
        </p:txBody>
      </p:sp>
      <p:sp>
        <p:nvSpPr>
          <p:cNvPr id="7" name="Slide Number Placeholder 6"/>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196010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C7CA9-5220-FA4B-BD46-0271DEEC5714}" type="datetime1">
              <a:rPr lang="en-US" smtClean="0"/>
              <a:t>7/18/16</a:t>
            </a:fld>
            <a:endParaRPr lang="en-US"/>
          </a:p>
        </p:txBody>
      </p:sp>
      <p:sp>
        <p:nvSpPr>
          <p:cNvPr id="6" name="Footer Placeholder 5"/>
          <p:cNvSpPr>
            <a:spLocks noGrp="1"/>
          </p:cNvSpPr>
          <p:nvPr>
            <p:ph type="ftr" sz="quarter" idx="11"/>
          </p:nvPr>
        </p:nvSpPr>
        <p:spPr/>
        <p:txBody>
          <a:bodyPr/>
          <a:lstStyle/>
          <a:p>
            <a:r>
              <a:rPr lang="en-US" smtClean="0"/>
              <a:t>NCAR/ASP Summer Colloquium 2016</a:t>
            </a:r>
            <a:endParaRPr lang="en-US"/>
          </a:p>
        </p:txBody>
      </p:sp>
      <p:sp>
        <p:nvSpPr>
          <p:cNvPr id="7" name="Slide Number Placeholder 6"/>
          <p:cNvSpPr>
            <a:spLocks noGrp="1"/>
          </p:cNvSpPr>
          <p:nvPr>
            <p:ph type="sldNum" sz="quarter" idx="12"/>
          </p:nvPr>
        </p:nvSpPr>
        <p:spPr/>
        <p:txBody>
          <a:bodyPr/>
          <a:lstStyle/>
          <a:p>
            <a:fld id="{EC82A70A-5912-7E4E-A226-51C1316D8070}" type="slidenum">
              <a:rPr lang="en-US" smtClean="0"/>
              <a:t>‹#›</a:t>
            </a:fld>
            <a:endParaRPr lang="en-US"/>
          </a:p>
        </p:txBody>
      </p:sp>
    </p:spTree>
    <p:extLst>
      <p:ext uri="{BB962C8B-B14F-4D97-AF65-F5344CB8AC3E}">
        <p14:creationId xmlns:p14="http://schemas.microsoft.com/office/powerpoint/2010/main" val="1117472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E2CCB-B701-FA4E-A962-40EE3CB9E5D9}" type="datetime1">
              <a:rPr lang="en-US" smtClean="0"/>
              <a:t>7/18/16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NCAR/ASP Summer Colloquium 2016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2A70A-5912-7E4E-A226-51C1316D8070}" type="slidenum">
              <a:rPr lang="en-US" smtClean="0"/>
              <a:t>‹#›</a:t>
            </a:fld>
            <a:endParaRPr lang="en-US"/>
          </a:p>
        </p:txBody>
      </p:sp>
    </p:spTree>
    <p:extLst>
      <p:ext uri="{BB962C8B-B14F-4D97-AF65-F5344CB8AC3E}">
        <p14:creationId xmlns:p14="http://schemas.microsoft.com/office/powerpoint/2010/main" val="22155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es.jpl.nasa.gov/uploadedfiles/TESQuickStartGuide.htm" TargetMode="External"/><Relationship Id="rId4" Type="http://schemas.openxmlformats.org/officeDocument/2006/relationships/hyperlink" Target="http://tes.jpl.nasa.gov/visualization/SCIENCE_PLOTS/R12/browse_run3277.html" TargetMode="External"/><Relationship Id="rId5" Type="http://schemas.openxmlformats.org/officeDocument/2006/relationships/hyperlink" Target="http://tes.jpl.nasa.gov/visualization/SCIENCE_PLOTS/TES_L3_Daily.htm" TargetMode="External"/><Relationship Id="rId6" Type="http://schemas.openxmlformats.org/officeDocument/2006/relationships/hyperlink" Target="http://ready.arl.noaa.gov/HYSPLIT.php" TargetMode="External"/><Relationship Id="rId7" Type="http://schemas.openxmlformats.org/officeDocument/2006/relationships/hyperlink" Target="http://www.pole-ether.fr/etherTypo/index.php?id=1585&amp;L=1" TargetMode="External"/><Relationship Id="rId8" Type="http://schemas.openxmlformats.org/officeDocument/2006/relationships/hyperlink" Target="https://www2.acom.ucar.edu/mopitt" TargetMode="External"/><Relationship Id="rId1" Type="http://schemas.openxmlformats.org/officeDocument/2006/relationships/slideLayout" Target="../slideLayouts/slideLayout2.xml"/><Relationship Id="rId2" Type="http://schemas.openxmlformats.org/officeDocument/2006/relationships/hyperlink" Target="http://tes.jpl.nasa.gov/dat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5478" y="351064"/>
            <a:ext cx="7004958" cy="1412422"/>
          </a:xfrm>
        </p:spPr>
        <p:txBody>
          <a:bodyPr>
            <a:normAutofit/>
          </a:bodyPr>
          <a:lstStyle/>
          <a:p>
            <a:r>
              <a:rPr lang="en-US" dirty="0" smtClean="0"/>
              <a:t>Satellite Data Tutorial</a:t>
            </a:r>
            <a:endParaRPr lang="en-US" dirty="0"/>
          </a:p>
        </p:txBody>
      </p:sp>
      <p:sp>
        <p:nvSpPr>
          <p:cNvPr id="3" name="Subtitle 2"/>
          <p:cNvSpPr>
            <a:spLocks noGrp="1"/>
          </p:cNvSpPr>
          <p:nvPr>
            <p:ph type="subTitle" idx="1"/>
          </p:nvPr>
        </p:nvSpPr>
        <p:spPr>
          <a:xfrm>
            <a:off x="4882242" y="1951264"/>
            <a:ext cx="5785757" cy="547007"/>
          </a:xfrm>
        </p:spPr>
        <p:txBody>
          <a:bodyPr/>
          <a:lstStyle/>
          <a:p>
            <a:r>
              <a:rPr lang="en-US" dirty="0" smtClean="0"/>
              <a:t>Helen Worden (NCAR</a:t>
            </a:r>
            <a:r>
              <a:rPr lang="en-US" dirty="0"/>
              <a:t>), Kevin </a:t>
            </a:r>
            <a:r>
              <a:rPr lang="en-US" dirty="0" smtClean="0"/>
              <a:t>Bowman (JPL)</a:t>
            </a:r>
            <a:endParaRPr lang="en-US"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540148" cy="3559628"/>
          </a:xfrm>
          <a:prstGeom prst="rect">
            <a:avLst/>
          </a:prstGeom>
        </p:spPr>
      </p:pic>
    </p:spTree>
    <p:extLst>
      <p:ext uri="{BB962C8B-B14F-4D97-AF65-F5344CB8AC3E}">
        <p14:creationId xmlns:p14="http://schemas.microsoft.com/office/powerpoint/2010/main" val="1189423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1559"/>
          </a:xfrm>
        </p:spPr>
        <p:txBody>
          <a:bodyPr>
            <a:normAutofit fontScale="90000"/>
          </a:bodyPr>
          <a:lstStyle/>
          <a:p>
            <a:r>
              <a:rPr lang="en-US" dirty="0" smtClean="0"/>
              <a:t>Perform comparison for TES and </a:t>
            </a:r>
            <a:r>
              <a:rPr lang="en-US" dirty="0" err="1" smtClean="0"/>
              <a:t>ozonesonde</a:t>
            </a:r>
            <a:r>
              <a:rPr lang="en-US" dirty="0" smtClean="0"/>
              <a:t> from San Cristobal (Galapagos) </a:t>
            </a:r>
            <a:endParaRPr lang="en-US" dirty="0"/>
          </a:p>
        </p:txBody>
      </p:sp>
      <p:sp>
        <p:nvSpPr>
          <p:cNvPr id="3" name="Content Placeholder 2"/>
          <p:cNvSpPr>
            <a:spLocks noGrp="1"/>
          </p:cNvSpPr>
          <p:nvPr>
            <p:ph idx="1"/>
          </p:nvPr>
        </p:nvSpPr>
        <p:spPr/>
        <p:txBody>
          <a:bodyPr>
            <a:normAutofit/>
          </a:bodyPr>
          <a:lstStyle/>
          <a:p>
            <a:r>
              <a:rPr lang="en-US" sz="3200" dirty="0" smtClean="0"/>
              <a:t>Use IDL, </a:t>
            </a:r>
            <a:r>
              <a:rPr lang="en-US" sz="3200" dirty="0" err="1" smtClean="0"/>
              <a:t>Matlab</a:t>
            </a:r>
            <a:r>
              <a:rPr lang="en-US" sz="3200" dirty="0" smtClean="0"/>
              <a:t>, etc. – your preference. Modify for different date and location.</a:t>
            </a:r>
          </a:p>
          <a:p>
            <a:r>
              <a:rPr lang="en-US" sz="3200" dirty="0" err="1" smtClean="0"/>
              <a:t>Sonde</a:t>
            </a:r>
            <a:r>
              <a:rPr lang="en-US" sz="3200" dirty="0" smtClean="0"/>
              <a:t> file and reader (IDL) provided.</a:t>
            </a:r>
          </a:p>
          <a:p>
            <a:r>
              <a:rPr lang="en-US" sz="3200" dirty="0" smtClean="0"/>
              <a:t>Find file on TES data website but use TES data file provided (too much bandwidth needed for everyone to download TES files).</a:t>
            </a:r>
          </a:p>
          <a:p>
            <a:r>
              <a:rPr lang="en-US" sz="3200" dirty="0" smtClean="0"/>
              <a:t>Produce plots showing TES AK and TES/</a:t>
            </a:r>
            <a:r>
              <a:rPr lang="en-US" sz="3200" dirty="0" err="1" smtClean="0"/>
              <a:t>Sonde</a:t>
            </a:r>
            <a:r>
              <a:rPr lang="en-US" sz="3200" dirty="0" smtClean="0"/>
              <a:t> comparison.</a:t>
            </a:r>
          </a:p>
          <a:p>
            <a:r>
              <a:rPr lang="en-US" sz="3200" dirty="0" smtClean="0"/>
              <a:t>Run back trajectories (if time).</a:t>
            </a:r>
          </a:p>
          <a:p>
            <a:endParaRPr lang="en-US" sz="3200" dirty="0"/>
          </a:p>
          <a:p>
            <a:pPr marL="0" indent="0">
              <a:buNone/>
            </a:pPr>
            <a:endParaRPr lang="en-US" sz="3200" dirty="0" smtClean="0"/>
          </a:p>
          <a:p>
            <a:endParaRPr lang="en-US" sz="3200" dirty="0" smtClean="0"/>
          </a:p>
          <a:p>
            <a:endParaRPr lang="en-US" sz="3200" dirty="0" smtClean="0"/>
          </a:p>
          <a:p>
            <a:endParaRPr lang="en-US" sz="3200"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spTree>
    <p:extLst>
      <p:ext uri="{BB962C8B-B14F-4D97-AF65-F5344CB8AC3E}">
        <p14:creationId xmlns:p14="http://schemas.microsoft.com/office/powerpoint/2010/main" val="83443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1"/>
            <a:ext cx="10515600" cy="1118506"/>
          </a:xfrm>
        </p:spPr>
        <p:txBody>
          <a:bodyPr>
            <a:normAutofit/>
          </a:bodyPr>
          <a:lstStyle/>
          <a:p>
            <a:r>
              <a:rPr lang="en-US" sz="4800" dirty="0" smtClean="0"/>
              <a:t>Objectives</a:t>
            </a:r>
            <a:endParaRPr lang="en-US" sz="4800" dirty="0"/>
          </a:p>
        </p:txBody>
      </p:sp>
      <p:sp>
        <p:nvSpPr>
          <p:cNvPr id="3" name="Content Placeholder 2"/>
          <p:cNvSpPr>
            <a:spLocks noGrp="1"/>
          </p:cNvSpPr>
          <p:nvPr>
            <p:ph idx="1"/>
          </p:nvPr>
        </p:nvSpPr>
        <p:spPr>
          <a:xfrm>
            <a:off x="449036" y="1289957"/>
            <a:ext cx="11430000" cy="4887006"/>
          </a:xfrm>
        </p:spPr>
        <p:txBody>
          <a:bodyPr>
            <a:normAutofit/>
          </a:bodyPr>
          <a:lstStyle/>
          <a:p>
            <a:r>
              <a:rPr lang="en-US" sz="3200" dirty="0" smtClean="0"/>
              <a:t>Learn how to find and download satellite data.</a:t>
            </a:r>
          </a:p>
          <a:p>
            <a:r>
              <a:rPr lang="en-US" sz="3200" dirty="0" smtClean="0"/>
              <a:t>Learn differences between in situ data and remotely sensed data.</a:t>
            </a:r>
          </a:p>
          <a:p>
            <a:r>
              <a:rPr lang="en-US" sz="3200" dirty="0" smtClean="0"/>
              <a:t>Learn how to apply a satellite instrument operator to data with finer vertical resolution.</a:t>
            </a:r>
          </a:p>
          <a:p>
            <a:r>
              <a:rPr lang="en-US" sz="3200" dirty="0" smtClean="0"/>
              <a:t>Learn error characterization for remotely sensed data.</a:t>
            </a:r>
          </a:p>
          <a:p>
            <a:r>
              <a:rPr lang="en-US" sz="3200" dirty="0" smtClean="0"/>
              <a:t>Examine comparison of satellite data with in situ measurements.</a:t>
            </a:r>
          </a:p>
          <a:p>
            <a:endParaRPr lang="en-US" sz="3200"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spTree>
    <p:extLst>
      <p:ext uri="{BB962C8B-B14F-4D97-AF65-F5344CB8AC3E}">
        <p14:creationId xmlns:p14="http://schemas.microsoft.com/office/powerpoint/2010/main" val="115214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40970"/>
          </a:xfrm>
        </p:spPr>
        <p:txBody>
          <a:bodyPr/>
          <a:lstStyle/>
          <a:p>
            <a:r>
              <a:rPr lang="en-US" dirty="0" smtClean="0"/>
              <a:t>Exercise</a:t>
            </a:r>
            <a:endParaRPr lang="en-US" dirty="0"/>
          </a:p>
        </p:txBody>
      </p:sp>
      <p:sp>
        <p:nvSpPr>
          <p:cNvPr id="3" name="Content Placeholder 2"/>
          <p:cNvSpPr>
            <a:spLocks noGrp="1"/>
          </p:cNvSpPr>
          <p:nvPr>
            <p:ph idx="1"/>
          </p:nvPr>
        </p:nvSpPr>
        <p:spPr>
          <a:xfrm>
            <a:off x="838200" y="1110344"/>
            <a:ext cx="10515600" cy="4642077"/>
          </a:xfrm>
        </p:spPr>
        <p:txBody>
          <a:bodyPr>
            <a:noAutofit/>
          </a:bodyPr>
          <a:lstStyle/>
          <a:p>
            <a:r>
              <a:rPr lang="en-US" dirty="0" smtClean="0"/>
              <a:t>Given data from an ozone </a:t>
            </a:r>
            <a:r>
              <a:rPr lang="en-US" dirty="0" err="1" smtClean="0"/>
              <a:t>sonde</a:t>
            </a:r>
            <a:r>
              <a:rPr lang="en-US" dirty="0" smtClean="0"/>
              <a:t> launch, (single day) perform the following:</a:t>
            </a:r>
          </a:p>
          <a:p>
            <a:pPr lvl="1"/>
            <a:r>
              <a:rPr lang="en-US" dirty="0" smtClean="0"/>
              <a:t>Download the appropriate TES data (e.g. TES Lite data in </a:t>
            </a:r>
            <a:r>
              <a:rPr lang="en-US" dirty="0" err="1" smtClean="0"/>
              <a:t>netCDF</a:t>
            </a:r>
            <a:r>
              <a:rPr lang="en-US" dirty="0" smtClean="0"/>
              <a:t> format)</a:t>
            </a:r>
          </a:p>
          <a:p>
            <a:pPr lvl="1"/>
            <a:r>
              <a:rPr lang="en-US" dirty="0" smtClean="0"/>
              <a:t>Find the nearest cloud-free, good quality observation in the TES data</a:t>
            </a:r>
          </a:p>
          <a:p>
            <a:pPr lvl="1"/>
            <a:r>
              <a:rPr lang="en-US" dirty="0" smtClean="0"/>
              <a:t>Add model or </a:t>
            </a:r>
            <a:r>
              <a:rPr lang="en-US" dirty="0" err="1" smtClean="0"/>
              <a:t>apriori</a:t>
            </a:r>
            <a:r>
              <a:rPr lang="en-US" dirty="0" smtClean="0"/>
              <a:t> to fill in at top where </a:t>
            </a:r>
            <a:r>
              <a:rPr lang="en-US" dirty="0" err="1" smtClean="0"/>
              <a:t>sonde</a:t>
            </a:r>
            <a:r>
              <a:rPr lang="en-US" dirty="0" smtClean="0"/>
              <a:t> data cuts off</a:t>
            </a:r>
          </a:p>
          <a:p>
            <a:pPr lvl="1"/>
            <a:r>
              <a:rPr lang="en-US" dirty="0" smtClean="0"/>
              <a:t>Initial mapping of </a:t>
            </a:r>
            <a:r>
              <a:rPr lang="en-US" dirty="0" err="1" smtClean="0"/>
              <a:t>sonde</a:t>
            </a:r>
            <a:r>
              <a:rPr lang="en-US" dirty="0" smtClean="0"/>
              <a:t> data to the TES pressure grid</a:t>
            </a:r>
          </a:p>
          <a:p>
            <a:pPr lvl="1"/>
            <a:r>
              <a:rPr lang="en-US" dirty="0" smtClean="0"/>
              <a:t>Check the TES O3 averaging kernel (AK)</a:t>
            </a:r>
          </a:p>
          <a:p>
            <a:pPr lvl="1"/>
            <a:r>
              <a:rPr lang="en-US" dirty="0" smtClean="0"/>
              <a:t>Apply the TES O3 instrument operator (AK and a priori profile) to the </a:t>
            </a:r>
            <a:r>
              <a:rPr lang="en-US" dirty="0" err="1" smtClean="0"/>
              <a:t>sonde</a:t>
            </a:r>
            <a:r>
              <a:rPr lang="en-US" dirty="0" smtClean="0"/>
              <a:t> data</a:t>
            </a:r>
          </a:p>
          <a:p>
            <a:pPr lvl="1"/>
            <a:r>
              <a:rPr lang="en-US" dirty="0" smtClean="0"/>
              <a:t>Compare transformed </a:t>
            </a:r>
            <a:r>
              <a:rPr lang="en-US" dirty="0" err="1" smtClean="0"/>
              <a:t>sonde</a:t>
            </a:r>
            <a:r>
              <a:rPr lang="en-US" dirty="0" smtClean="0"/>
              <a:t> profile to TES O3 observation using the TES observation error covariance.</a:t>
            </a:r>
          </a:p>
          <a:p>
            <a:pPr lvl="1"/>
            <a:r>
              <a:rPr lang="en-US" dirty="0" smtClean="0"/>
              <a:t>Diagnose coincidence of observations using back trajectories (if there is time)</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spTree>
    <p:extLst>
      <p:ext uri="{BB962C8B-B14F-4D97-AF65-F5344CB8AC3E}">
        <p14:creationId xmlns:p14="http://schemas.microsoft.com/office/powerpoint/2010/main" val="93311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7631"/>
          </a:xfrm>
        </p:spPr>
        <p:txBody>
          <a:bodyPr>
            <a:normAutofit fontScale="90000"/>
          </a:bodyPr>
          <a:lstStyle/>
          <a:p>
            <a:r>
              <a:rPr lang="en-US" dirty="0" smtClean="0"/>
              <a:t>Websites to help</a:t>
            </a:r>
            <a:endParaRPr lang="en-US" dirty="0"/>
          </a:p>
        </p:txBody>
      </p:sp>
      <p:sp>
        <p:nvSpPr>
          <p:cNvPr id="3" name="Content Placeholder 2"/>
          <p:cNvSpPr>
            <a:spLocks noGrp="1"/>
          </p:cNvSpPr>
          <p:nvPr>
            <p:ph idx="1"/>
          </p:nvPr>
        </p:nvSpPr>
        <p:spPr>
          <a:xfrm>
            <a:off x="838200" y="955218"/>
            <a:ext cx="10515600" cy="1110343"/>
          </a:xfrm>
        </p:spPr>
        <p:txBody>
          <a:bodyPr>
            <a:normAutofit/>
          </a:bodyPr>
          <a:lstStyle/>
          <a:p>
            <a:pPr marL="0" indent="0">
              <a:buNone/>
            </a:pPr>
            <a:r>
              <a:rPr lang="en-US" sz="2000" dirty="0" smtClean="0">
                <a:hlinkClick r:id="rId2"/>
              </a:rPr>
              <a:t>http://tes.jpl.nasa.gov/data/</a:t>
            </a:r>
            <a:endParaRPr lang="en-US" sz="2000" dirty="0" smtClean="0"/>
          </a:p>
          <a:p>
            <a:pPr marL="0" indent="0">
              <a:buNone/>
            </a:pPr>
            <a:r>
              <a:rPr lang="en-US" sz="2000" dirty="0" smtClean="0">
                <a:hlinkClick r:id="rId3"/>
              </a:rPr>
              <a:t>http://tes.jpl.nasa.gov/uploadedfiles/TESQuickStartGuide.htm</a:t>
            </a:r>
            <a:endParaRPr lang="en-US" sz="2000" dirty="0" smtClean="0"/>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sp>
        <p:nvSpPr>
          <p:cNvPr id="5" name="TextBox 4"/>
          <p:cNvSpPr txBox="1"/>
          <p:nvPr/>
        </p:nvSpPr>
        <p:spPr>
          <a:xfrm>
            <a:off x="764720" y="1869622"/>
            <a:ext cx="11130643" cy="3631763"/>
          </a:xfrm>
          <a:prstGeom prst="rect">
            <a:avLst/>
          </a:prstGeom>
          <a:noFill/>
        </p:spPr>
        <p:txBody>
          <a:bodyPr wrap="square" rtlCol="0">
            <a:spAutoFit/>
          </a:bodyPr>
          <a:lstStyle/>
          <a:p>
            <a:r>
              <a:rPr lang="en-US" sz="2800" dirty="0" smtClean="0"/>
              <a:t>TES Data Visualization:</a:t>
            </a:r>
          </a:p>
          <a:p>
            <a:endParaRPr lang="en-US" sz="300" dirty="0"/>
          </a:p>
          <a:p>
            <a:r>
              <a:rPr lang="en-US" sz="2000" dirty="0" smtClean="0">
                <a:hlinkClick r:id="rId4"/>
              </a:rPr>
              <a:t>http://tes.jpl.nasa.gov/visualization/SCIENCE_PLOTS/R12/browse_run3277.html</a:t>
            </a:r>
            <a:endParaRPr lang="en-US" sz="2000" dirty="0" smtClean="0"/>
          </a:p>
          <a:p>
            <a:r>
              <a:rPr lang="en-US" sz="2000" dirty="0">
                <a:hlinkClick r:id="rId5"/>
              </a:rPr>
              <a:t>http://</a:t>
            </a:r>
            <a:r>
              <a:rPr lang="en-US" sz="2000" dirty="0" smtClean="0">
                <a:hlinkClick r:id="rId5"/>
              </a:rPr>
              <a:t>tes.jpl.nasa.gov/visualization/SCIENCE_PLOTS/TES_L3_Daily.htm</a:t>
            </a:r>
            <a:endParaRPr lang="en-US" sz="2000" dirty="0" smtClean="0"/>
          </a:p>
          <a:p>
            <a:endParaRPr lang="en-US" sz="1200" dirty="0"/>
          </a:p>
          <a:p>
            <a:r>
              <a:rPr lang="en-US" sz="2800" dirty="0" smtClean="0"/>
              <a:t>Other Tools:</a:t>
            </a:r>
          </a:p>
          <a:p>
            <a:r>
              <a:rPr lang="en-US" sz="2000" dirty="0">
                <a:hlinkClick r:id="rId6"/>
              </a:rPr>
              <a:t>http://</a:t>
            </a:r>
            <a:r>
              <a:rPr lang="en-US" sz="2000" dirty="0" smtClean="0">
                <a:hlinkClick r:id="rId6"/>
              </a:rPr>
              <a:t>ready.arl.noaa.gov/HYSPLIT.php</a:t>
            </a:r>
            <a:r>
              <a:rPr lang="en-US" sz="2000" dirty="0" smtClean="0"/>
              <a:t>  (back trajectories)</a:t>
            </a:r>
          </a:p>
          <a:p>
            <a:endParaRPr lang="en-US" sz="700" dirty="0" smtClean="0"/>
          </a:p>
          <a:p>
            <a:r>
              <a:rPr lang="en-US" sz="2800" dirty="0" smtClean="0"/>
              <a:t>Other Data:</a:t>
            </a:r>
          </a:p>
          <a:p>
            <a:r>
              <a:rPr lang="en-US" sz="2000" dirty="0">
                <a:hlinkClick r:id="rId7"/>
              </a:rPr>
              <a:t>http://</a:t>
            </a:r>
            <a:r>
              <a:rPr lang="en-US" sz="2000" dirty="0" smtClean="0">
                <a:hlinkClick r:id="rId7"/>
              </a:rPr>
              <a:t>www.pole-ether.fr/etherTypo/index.php?id=1585&amp;L=1</a:t>
            </a:r>
            <a:r>
              <a:rPr lang="en-US" sz="2000" dirty="0" smtClean="0"/>
              <a:t> (IASI CO data &amp; daily plots)</a:t>
            </a:r>
          </a:p>
          <a:p>
            <a:r>
              <a:rPr lang="en-US" sz="2000" dirty="0">
                <a:hlinkClick r:id="rId8"/>
              </a:rPr>
              <a:t>https://</a:t>
            </a:r>
            <a:r>
              <a:rPr lang="en-US" sz="2000" dirty="0" smtClean="0">
                <a:hlinkClick r:id="rId8"/>
              </a:rPr>
              <a:t>www2.acom.ucar.edu/mopitt</a:t>
            </a:r>
            <a:r>
              <a:rPr lang="en-US" sz="2000" dirty="0" smtClean="0"/>
              <a:t> (MOPITT CO data &amp; visualization options)</a:t>
            </a:r>
          </a:p>
          <a:p>
            <a:endParaRPr lang="en-US" sz="2400" dirty="0" smtClean="0"/>
          </a:p>
        </p:txBody>
      </p:sp>
    </p:spTree>
    <p:extLst>
      <p:ext uri="{BB962C8B-B14F-4D97-AF65-F5344CB8AC3E}">
        <p14:creationId xmlns:p14="http://schemas.microsoft.com/office/powerpoint/2010/main" val="49885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14" y="177347"/>
            <a:ext cx="10515600" cy="794204"/>
          </a:xfrm>
        </p:spPr>
        <p:txBody>
          <a:bodyPr>
            <a:noAutofit/>
          </a:bodyPr>
          <a:lstStyle/>
          <a:p>
            <a:r>
              <a:rPr lang="en-US" sz="3600" dirty="0" smtClean="0"/>
              <a:t>Ascension Island O3 </a:t>
            </a:r>
            <a:r>
              <a:rPr lang="en-US" sz="3600" dirty="0" err="1" smtClean="0"/>
              <a:t>sonde</a:t>
            </a:r>
            <a:r>
              <a:rPr lang="en-US" sz="3600" dirty="0" smtClean="0"/>
              <a:t> &amp;</a:t>
            </a:r>
            <a:br>
              <a:rPr lang="en-US" sz="3600" dirty="0" smtClean="0"/>
            </a:br>
            <a:r>
              <a:rPr lang="en-US" sz="3600" dirty="0" err="1" smtClean="0"/>
              <a:t>sonde</a:t>
            </a:r>
            <a:r>
              <a:rPr lang="en-US" sz="3600" dirty="0" smtClean="0"/>
              <a:t> mapped to TES pressure levels</a:t>
            </a:r>
            <a:endParaRPr lang="en-US" sz="3600"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48" y="1110343"/>
            <a:ext cx="8095004" cy="4469442"/>
          </a:xfrm>
          <a:prstGeom prst="rect">
            <a:avLst/>
          </a:prstGeom>
        </p:spPr>
      </p:pic>
    </p:spTree>
    <p:extLst>
      <p:ext uri="{BB962C8B-B14F-4D97-AF65-F5344CB8AC3E}">
        <p14:creationId xmlns:p14="http://schemas.microsoft.com/office/powerpoint/2010/main" val="1557812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72" y="177346"/>
            <a:ext cx="11306218" cy="328839"/>
          </a:xfrm>
        </p:spPr>
        <p:txBody>
          <a:bodyPr>
            <a:normAutofit fontScale="90000"/>
          </a:bodyPr>
          <a:lstStyle/>
          <a:p>
            <a:r>
              <a:rPr lang="en-US" dirty="0" smtClean="0"/>
              <a:t>TES Averaging </a:t>
            </a:r>
            <a:r>
              <a:rPr lang="en-US" smtClean="0"/>
              <a:t>Kernel (AK) for </a:t>
            </a:r>
            <a:r>
              <a:rPr lang="en-US" dirty="0" smtClean="0"/>
              <a:t>closest clear observation</a:t>
            </a:r>
            <a:endParaRPr lang="en-US"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83643" y="-351063"/>
            <a:ext cx="4895701" cy="6858000"/>
          </a:xfrm>
          <a:prstGeom prst="rect">
            <a:avLst/>
          </a:prstGeom>
        </p:spPr>
      </p:pic>
    </p:spTree>
    <p:extLst>
      <p:ext uri="{BB962C8B-B14F-4D97-AF65-F5344CB8AC3E}">
        <p14:creationId xmlns:p14="http://schemas.microsoft.com/office/powerpoint/2010/main" val="172310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30"/>
            <a:ext cx="10515600" cy="571499"/>
          </a:xfrm>
        </p:spPr>
        <p:txBody>
          <a:bodyPr>
            <a:normAutofit fontScale="90000"/>
          </a:bodyPr>
          <a:lstStyle/>
          <a:p>
            <a:r>
              <a:rPr lang="en-US" dirty="0" smtClean="0"/>
              <a:t>TES/</a:t>
            </a:r>
            <a:r>
              <a:rPr lang="en-US" dirty="0" err="1" smtClean="0"/>
              <a:t>Sonde</a:t>
            </a:r>
            <a:r>
              <a:rPr lang="en-US" dirty="0" smtClean="0"/>
              <a:t> Comparison</a:t>
            </a:r>
            <a:endParaRPr lang="en-US" dirty="0"/>
          </a:p>
        </p:txBody>
      </p:sp>
      <p:sp>
        <p:nvSpPr>
          <p:cNvPr id="4" name="Footer Placeholder 3"/>
          <p:cNvSpPr>
            <a:spLocks noGrp="1"/>
          </p:cNvSpPr>
          <p:nvPr>
            <p:ph type="ftr" sz="quarter" idx="11"/>
          </p:nvPr>
        </p:nvSpPr>
        <p:spPr/>
        <p:txBody>
          <a:bodyPr/>
          <a:lstStyle/>
          <a:p>
            <a:r>
              <a:rPr lang="en-US" smtClean="0"/>
              <a:t>NCAR/ASP Summer Colloquium 2016</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18379" y="-328004"/>
            <a:ext cx="4895701" cy="6858000"/>
          </a:xfrm>
          <a:prstGeom prst="rect">
            <a:avLst/>
          </a:prstGeom>
        </p:spPr>
      </p:pic>
      <p:grpSp>
        <p:nvGrpSpPr>
          <p:cNvPr id="9" name="Group 8"/>
          <p:cNvGrpSpPr/>
          <p:nvPr/>
        </p:nvGrpSpPr>
        <p:grpSpPr>
          <a:xfrm>
            <a:off x="4490357" y="4188279"/>
            <a:ext cx="3647210" cy="923330"/>
            <a:chOff x="4490357" y="4188279"/>
            <a:chExt cx="3647210" cy="923330"/>
          </a:xfrm>
        </p:grpSpPr>
        <p:sp>
          <p:nvSpPr>
            <p:cNvPr id="6" name="TextBox 5"/>
            <p:cNvSpPr txBox="1"/>
            <p:nvPr/>
          </p:nvSpPr>
          <p:spPr>
            <a:xfrm>
              <a:off x="6155871" y="4188279"/>
              <a:ext cx="1981696" cy="923330"/>
            </a:xfrm>
            <a:prstGeom prst="rect">
              <a:avLst/>
            </a:prstGeom>
            <a:noFill/>
          </p:spPr>
          <p:txBody>
            <a:bodyPr wrap="none" rtlCol="0">
              <a:spAutoFit/>
            </a:bodyPr>
            <a:lstStyle/>
            <a:p>
              <a:r>
                <a:rPr lang="en-US" dirty="0" smtClean="0"/>
                <a:t>Low TES sensitivity,</a:t>
              </a:r>
            </a:p>
            <a:p>
              <a:r>
                <a:rPr lang="en-US" dirty="0" err="1"/>
                <a:t>s</a:t>
              </a:r>
              <a:r>
                <a:rPr lang="en-US" dirty="0" err="1" smtClean="0"/>
                <a:t>onde</a:t>
              </a:r>
              <a:r>
                <a:rPr lang="en-US" dirty="0" smtClean="0"/>
                <a:t> with TES op</a:t>
              </a:r>
            </a:p>
            <a:p>
              <a:r>
                <a:rPr lang="en-US" dirty="0" smtClean="0"/>
                <a:t>moves to a priori</a:t>
              </a:r>
              <a:endParaRPr lang="en-US" dirty="0"/>
            </a:p>
          </p:txBody>
        </p:sp>
        <p:cxnSp>
          <p:nvCxnSpPr>
            <p:cNvPr id="8" name="Straight Arrow Connector 7"/>
            <p:cNvCxnSpPr/>
            <p:nvPr/>
          </p:nvCxnSpPr>
          <p:spPr>
            <a:xfrm flipH="1">
              <a:off x="4490357" y="4482193"/>
              <a:ext cx="1616529" cy="489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76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7825"/>
          </a:xfrm>
        </p:spPr>
        <p:txBody>
          <a:bodyPr>
            <a:normAutofit fontScale="90000"/>
          </a:bodyPr>
          <a:lstStyle/>
          <a:p>
            <a:r>
              <a:rPr lang="en-US" dirty="0" smtClean="0"/>
              <a:t>Optimal Estimation Retrieval Errors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996043"/>
                <a:ext cx="10515600" cy="5180920"/>
              </a:xfrm>
            </p:spPr>
            <p:txBody>
              <a:bodyPr>
                <a:normAutofit fontScale="55000" lnSpcReduction="20000"/>
              </a:bodyPr>
              <a:lstStyle/>
              <a:p>
                <a:pPr marL="0" indent="0">
                  <a:buNone/>
                </a:pPr>
                <a:r>
                  <a:rPr lang="en-US" sz="4500" b="1" dirty="0" err="1" smtClean="0"/>
                  <a:t>S</a:t>
                </a:r>
                <a:r>
                  <a:rPr lang="en-US" sz="4500" baseline="-25000" dirty="0" err="1" smtClean="0"/>
                  <a:t>x</a:t>
                </a:r>
                <a:r>
                  <a:rPr lang="en-US" sz="4500" dirty="0" smtClean="0"/>
                  <a:t> </a:t>
                </a:r>
                <a:r>
                  <a:rPr lang="en-US" sz="4500" dirty="0"/>
                  <a:t>= </a:t>
                </a:r>
                <a:r>
                  <a:rPr lang="en-US" sz="4500" dirty="0" smtClean="0"/>
                  <a:t>                                      		(</a:t>
                </a:r>
                <a:r>
                  <a:rPr lang="en-US" sz="4500" dirty="0"/>
                  <a:t>Total error covariance) </a:t>
                </a:r>
                <a:endParaRPr lang="en-US" sz="4500" dirty="0" smtClean="0"/>
              </a:p>
              <a:p>
                <a:pPr marL="0" indent="0">
                  <a:buNone/>
                </a:pPr>
                <a:r>
                  <a:rPr lang="en-US" sz="4500" dirty="0"/>
                  <a:t>(</a:t>
                </a:r>
                <a:r>
                  <a:rPr lang="en-US" sz="4500" b="1" dirty="0" err="1"/>
                  <a:t>A</a:t>
                </a:r>
                <a:r>
                  <a:rPr lang="en-US" sz="4500" baseline="-25000" dirty="0" err="1"/>
                  <a:t>xx</a:t>
                </a:r>
                <a:r>
                  <a:rPr lang="en-US" sz="4500" dirty="0"/>
                  <a:t> −</a:t>
                </a:r>
                <a:r>
                  <a:rPr lang="en-US" sz="4500" b="1" dirty="0"/>
                  <a:t>I</a:t>
                </a:r>
                <a:r>
                  <a:rPr lang="en-US" sz="4500" dirty="0"/>
                  <a:t>)</a:t>
                </a:r>
                <a:r>
                  <a:rPr lang="en-US" sz="4500" b="1" dirty="0"/>
                  <a:t>S</a:t>
                </a:r>
                <a:r>
                  <a:rPr lang="en-US" sz="4500" baseline="-25000" dirty="0"/>
                  <a:t>a</a:t>
                </a:r>
                <a:r>
                  <a:rPr lang="en-US" sz="4500" dirty="0"/>
                  <a:t>(</a:t>
                </a:r>
                <a:r>
                  <a:rPr lang="en-US" sz="4500" b="1" dirty="0" err="1"/>
                  <a:t>A</a:t>
                </a:r>
                <a:r>
                  <a:rPr lang="en-US" sz="4500" baseline="-25000" dirty="0" err="1"/>
                  <a:t>xx</a:t>
                </a:r>
                <a:r>
                  <a:rPr lang="en-US" sz="4500" dirty="0"/>
                  <a:t> −</a:t>
                </a:r>
                <a:r>
                  <a:rPr lang="en-US" sz="4500" b="1" dirty="0"/>
                  <a:t>I</a:t>
                </a:r>
                <a:r>
                  <a:rPr lang="en-US" sz="4500" dirty="0"/>
                  <a:t>)</a:t>
                </a:r>
                <a:r>
                  <a:rPr lang="en-US" sz="4500" baseline="30000" dirty="0" err="1"/>
                  <a:t>Τ</a:t>
                </a:r>
                <a:r>
                  <a:rPr lang="en-US" sz="4500" dirty="0"/>
                  <a:t> + </a:t>
                </a:r>
                <a:r>
                  <a:rPr lang="en-US" sz="4500" dirty="0" smtClean="0"/>
                  <a:t>           		(Smoothing error</a:t>
                </a:r>
                <a:r>
                  <a:rPr lang="en-US" sz="4500" dirty="0"/>
                  <a:t>) </a:t>
                </a:r>
                <a:endParaRPr lang="en-US" sz="4500" dirty="0" smtClean="0"/>
              </a:p>
              <a:p>
                <a:pPr marL="0" indent="0">
                  <a:buNone/>
                </a:pPr>
                <a:r>
                  <a:rPr lang="en-US" sz="4500" dirty="0"/>
                  <a:t>(</a:t>
                </a:r>
                <a:r>
                  <a:rPr lang="en-US" sz="4500" b="1" dirty="0" err="1" smtClean="0"/>
                  <a:t>A</a:t>
                </a:r>
                <a:r>
                  <a:rPr lang="en-US" sz="4500" baseline="-25000" dirty="0" err="1" smtClean="0"/>
                  <a:t>XXcs</a:t>
                </a:r>
                <a:r>
                  <a:rPr lang="en-US" sz="4500" dirty="0" smtClean="0"/>
                  <a:t>)</a:t>
                </a:r>
                <a:r>
                  <a:rPr lang="en-US" sz="4500" b="1" dirty="0" err="1" smtClean="0"/>
                  <a:t>S</a:t>
                </a:r>
                <a:r>
                  <a:rPr lang="en-US" sz="4500" baseline="-25000" dirty="0" err="1" smtClean="0"/>
                  <a:t>a</a:t>
                </a:r>
                <a:r>
                  <a:rPr lang="en-US" sz="4500" baseline="30000" dirty="0" err="1" smtClean="0"/>
                  <a:t>XcsXcs</a:t>
                </a:r>
                <a:r>
                  <a:rPr lang="en-US" sz="4500" dirty="0" smtClean="0"/>
                  <a:t>(</a:t>
                </a:r>
                <a:r>
                  <a:rPr lang="en-US" sz="4500" b="1" dirty="0" err="1" smtClean="0"/>
                  <a:t>A</a:t>
                </a:r>
                <a:r>
                  <a:rPr lang="en-US" sz="4500" baseline="-25000" dirty="0" err="1" smtClean="0"/>
                  <a:t>XXcs</a:t>
                </a:r>
                <a:r>
                  <a:rPr lang="en-US" sz="4500" dirty="0" smtClean="0"/>
                  <a:t>)</a:t>
                </a:r>
                <a:r>
                  <a:rPr lang="en-US" sz="4500" baseline="30000" dirty="0" err="1" smtClean="0"/>
                  <a:t>Τ</a:t>
                </a:r>
                <a:r>
                  <a:rPr lang="en-US" sz="4500" dirty="0" smtClean="0"/>
                  <a:t> </a:t>
                </a:r>
                <a:r>
                  <a:rPr lang="en-US" sz="4500" dirty="0"/>
                  <a:t>+ </a:t>
                </a:r>
                <a:r>
                  <a:rPr lang="en-US" sz="4500" dirty="0" smtClean="0"/>
                  <a:t>      		(</a:t>
                </a:r>
                <a:r>
                  <a:rPr lang="en-US" sz="4500" dirty="0"/>
                  <a:t>Cross-state error, includes T,H</a:t>
                </a:r>
                <a:r>
                  <a:rPr lang="en-US" sz="4500" baseline="-25000" dirty="0"/>
                  <a:t>2</a:t>
                </a:r>
                <a:r>
                  <a:rPr lang="en-US" sz="4500" dirty="0"/>
                  <a:t>O ) </a:t>
                </a:r>
                <a:endParaRPr lang="en-US" sz="4500" dirty="0" smtClean="0"/>
              </a:p>
              <a:p>
                <a:pPr marL="0" indent="0">
                  <a:buNone/>
                </a:pPr>
                <a:r>
                  <a:rPr lang="en-US" sz="4500" b="1" dirty="0" err="1" smtClean="0"/>
                  <a:t>MG</a:t>
                </a:r>
                <a:r>
                  <a:rPr lang="en-US" sz="4500" baseline="-25000" dirty="0" err="1" smtClean="0"/>
                  <a:t>z</a:t>
                </a:r>
                <a:r>
                  <a:rPr lang="en-US" sz="4500" b="1" dirty="0" smtClean="0"/>
                  <a:t> S</a:t>
                </a:r>
                <a:r>
                  <a:rPr lang="en-US" sz="4500" baseline="-25000" dirty="0" smtClean="0"/>
                  <a:t>n</a:t>
                </a:r>
                <a:r>
                  <a:rPr lang="en-US" sz="4500" b="1" dirty="0" smtClean="0"/>
                  <a:t> </a:t>
                </a:r>
                <a:r>
                  <a:rPr lang="en-US" sz="4500" b="1" dirty="0" err="1" smtClean="0"/>
                  <a:t>G</a:t>
                </a:r>
                <a:r>
                  <a:rPr lang="en-US" sz="4500" baseline="-25000" dirty="0" err="1" smtClean="0"/>
                  <a:t>z</a:t>
                </a:r>
                <a:r>
                  <a:rPr lang="en-US" sz="4500" baseline="30000" dirty="0" err="1" smtClean="0"/>
                  <a:t>T</a:t>
                </a:r>
                <a:r>
                  <a:rPr lang="en-US" sz="4500" b="1" dirty="0" err="1" smtClean="0"/>
                  <a:t>M</a:t>
                </a:r>
                <a:r>
                  <a:rPr lang="en-US" sz="4500" baseline="30000" dirty="0" err="1" smtClean="0"/>
                  <a:t>Τ</a:t>
                </a:r>
                <a:r>
                  <a:rPr lang="en-US" sz="4500" dirty="0" smtClean="0"/>
                  <a:t> </a:t>
                </a:r>
                <a:r>
                  <a:rPr lang="en-US" sz="4500" dirty="0"/>
                  <a:t>+ </a:t>
                </a:r>
                <a:r>
                  <a:rPr lang="en-US" sz="4500" dirty="0" smtClean="0"/>
                  <a:t>			(</a:t>
                </a:r>
                <a:r>
                  <a:rPr lang="en-US" sz="4500" dirty="0"/>
                  <a:t>Measurement error) </a:t>
                </a:r>
                <a:endParaRPr lang="en-US" sz="4500" dirty="0" smtClean="0"/>
              </a:p>
              <a:p>
                <a:pPr marL="0" indent="0">
                  <a:buNone/>
                </a:pPr>
                <a:r>
                  <a:rPr lang="en-US" sz="4500" dirty="0" smtClean="0"/>
                  <a:t>∑</a:t>
                </a:r>
                <a:r>
                  <a:rPr lang="en-US" sz="4500" b="1" dirty="0" err="1" smtClean="0"/>
                  <a:t>MG</a:t>
                </a:r>
                <a:r>
                  <a:rPr lang="en-US" sz="4500" baseline="-25000" dirty="0" err="1" smtClean="0"/>
                  <a:t>z</a:t>
                </a:r>
                <a:r>
                  <a:rPr lang="en-US" sz="4500" b="1" dirty="0" err="1" smtClean="0"/>
                  <a:t>K</a:t>
                </a:r>
                <a:r>
                  <a:rPr lang="en-US" sz="4500" baseline="-25000" dirty="0" err="1" smtClean="0"/>
                  <a:t>b</a:t>
                </a:r>
                <a:r>
                  <a:rPr lang="en-US" sz="4500" baseline="30000" dirty="0" err="1" smtClean="0"/>
                  <a:t>i</a:t>
                </a:r>
                <a:r>
                  <a:rPr lang="en-US" sz="4500" b="1" dirty="0" err="1" smtClean="0"/>
                  <a:t>S</a:t>
                </a:r>
                <a:r>
                  <a:rPr lang="en-US" sz="4500" baseline="-25000" dirty="0" err="1" smtClean="0"/>
                  <a:t>b</a:t>
                </a:r>
                <a:r>
                  <a:rPr lang="en-US" sz="4500" baseline="30000" dirty="0" err="1" smtClean="0"/>
                  <a:t>i</a:t>
                </a:r>
                <a:r>
                  <a:rPr lang="en-US" sz="4500" dirty="0" smtClean="0"/>
                  <a:t> </a:t>
                </a:r>
                <a:r>
                  <a:rPr lang="en-US" sz="4500" dirty="0"/>
                  <a:t>(</a:t>
                </a:r>
                <a:r>
                  <a:rPr lang="en-US" sz="4500" b="1" dirty="0" err="1" smtClean="0"/>
                  <a:t>MG</a:t>
                </a:r>
                <a:r>
                  <a:rPr lang="en-US" sz="4500" baseline="-25000" dirty="0" err="1" smtClean="0"/>
                  <a:t>z</a:t>
                </a:r>
                <a:r>
                  <a:rPr lang="en-US" sz="4500" b="1" dirty="0" err="1" smtClean="0"/>
                  <a:t>K</a:t>
                </a:r>
                <a:r>
                  <a:rPr lang="en-US" sz="4500" baseline="-25000" dirty="0" err="1" smtClean="0"/>
                  <a:t>b</a:t>
                </a:r>
                <a:r>
                  <a:rPr lang="en-US" sz="4500" baseline="30000" dirty="0" err="1" smtClean="0"/>
                  <a:t>i</a:t>
                </a:r>
                <a:r>
                  <a:rPr lang="en-US" sz="4500" dirty="0" smtClean="0"/>
                  <a:t> </a:t>
                </a:r>
                <a:r>
                  <a:rPr lang="en-US" sz="4500" dirty="0"/>
                  <a:t>)</a:t>
                </a:r>
                <a:r>
                  <a:rPr lang="en-US" sz="4500" baseline="30000" dirty="0"/>
                  <a:t>T</a:t>
                </a:r>
                <a:r>
                  <a:rPr lang="en-US" sz="4500" dirty="0"/>
                  <a:t> </a:t>
                </a:r>
                <a:r>
                  <a:rPr lang="en-US" sz="4500" dirty="0" smtClean="0"/>
                  <a:t>		(</a:t>
                </a:r>
                <a:r>
                  <a:rPr lang="en-US" sz="4500" dirty="0"/>
                  <a:t>Systematic errors) </a:t>
                </a:r>
                <a:endParaRPr lang="en-US" sz="4500" dirty="0" smtClean="0"/>
              </a:p>
              <a:p>
                <a:endParaRPr lang="en-US" dirty="0" smtClean="0"/>
              </a:p>
              <a:p>
                <a:r>
                  <a:rPr lang="en-US" sz="2900" b="1" dirty="0" smtClean="0"/>
                  <a:t>x </a:t>
                </a:r>
                <a:r>
                  <a:rPr lang="en-US" sz="2900" dirty="0" smtClean="0"/>
                  <a:t>= estimated state parameters (e.g. ozone)</a:t>
                </a:r>
                <a:endParaRPr lang="en-US" sz="2900" dirty="0"/>
              </a:p>
              <a:p>
                <a:r>
                  <a:rPr lang="en-US" sz="2900" b="1" dirty="0" smtClean="0"/>
                  <a:t>M </a:t>
                </a:r>
                <a:r>
                  <a:rPr lang="en-US" sz="2900" dirty="0"/>
                  <a:t>= </a:t>
                </a:r>
                <a:r>
                  <a:rPr lang="en-US" sz="2900" dirty="0" smtClean="0"/>
                  <a:t>linear mapping matrix </a:t>
                </a:r>
                <a:r>
                  <a:rPr lang="en-US" sz="2900" dirty="0"/>
                  <a:t>on pressure levels from retrieval parameters (</a:t>
                </a:r>
                <a:r>
                  <a:rPr lang="en-US" sz="2900" b="1" dirty="0"/>
                  <a:t>z</a:t>
                </a:r>
                <a:r>
                  <a:rPr lang="en-US" sz="2900" dirty="0"/>
                  <a:t>) to state parameters (</a:t>
                </a:r>
                <a:r>
                  <a:rPr lang="en-US" sz="2900" b="1" dirty="0"/>
                  <a:t>x</a:t>
                </a:r>
                <a:r>
                  <a:rPr lang="en-US" sz="2900" dirty="0"/>
                  <a:t>). </a:t>
                </a:r>
                <a:endParaRPr lang="en-US" sz="2900" dirty="0" smtClean="0"/>
              </a:p>
              <a:p>
                <a:r>
                  <a:rPr lang="en-US" sz="2900" dirty="0"/>
                  <a:t>G</a:t>
                </a:r>
                <a:r>
                  <a:rPr lang="en-US" sz="2900" dirty="0" smtClean="0"/>
                  <a:t>ain matrix: </a:t>
                </a:r>
                <a14:m>
                  <m:oMath xmlns:m="http://schemas.openxmlformats.org/officeDocument/2006/math">
                    <m:sSub>
                      <m:sSubPr>
                        <m:ctrlPr>
                          <a:rPr lang="en-US" sz="2900" b="1" i="1" smtClean="0">
                            <a:latin typeface="Cambria Math" charset="0"/>
                          </a:rPr>
                        </m:ctrlPr>
                      </m:sSubPr>
                      <m:e>
                        <m:r>
                          <m:rPr>
                            <m:nor/>
                          </m:rPr>
                          <a:rPr lang="en-US" sz="2900" b="1" i="0" smtClean="0">
                            <a:latin typeface="Cambria Math" charset="0"/>
                          </a:rPr>
                          <m:t>G</m:t>
                        </m:r>
                      </m:e>
                      <m:sub>
                        <m:r>
                          <a:rPr lang="en-US" sz="2900" b="1" i="1" smtClean="0">
                            <a:latin typeface="Cambria Math" charset="0"/>
                          </a:rPr>
                          <m:t>𝒛</m:t>
                        </m:r>
                      </m:sub>
                    </m:sSub>
                    <m:r>
                      <a:rPr lang="en-US" sz="2900" b="1" i="1" smtClean="0">
                        <a:latin typeface="Cambria Math" charset="0"/>
                      </a:rPr>
                      <m:t>=</m:t>
                    </m:r>
                    <m:sSup>
                      <m:sSupPr>
                        <m:ctrlPr>
                          <a:rPr lang="is-IS" sz="2900" b="1" i="1" smtClean="0">
                            <a:latin typeface="Cambria Math" charset="0"/>
                          </a:rPr>
                        </m:ctrlPr>
                      </m:sSupPr>
                      <m:e>
                        <m:d>
                          <m:dPr>
                            <m:ctrlPr>
                              <a:rPr lang="is-IS" sz="2900" b="1" i="1" smtClean="0">
                                <a:latin typeface="Cambria Math" charset="0"/>
                              </a:rPr>
                            </m:ctrlPr>
                          </m:dPr>
                          <m:e>
                            <m:sSubSup>
                              <m:sSubSupPr>
                                <m:ctrlPr>
                                  <a:rPr lang="en-US" sz="2900" b="1" i="1" smtClean="0">
                                    <a:latin typeface="Cambria Math" charset="0"/>
                                  </a:rPr>
                                </m:ctrlPr>
                              </m:sSubSupPr>
                              <m:e>
                                <m:r>
                                  <m:rPr>
                                    <m:nor/>
                                  </m:rPr>
                                  <a:rPr lang="en-US" sz="2900" b="1" i="0" smtClean="0">
                                    <a:latin typeface="Cambria Math" charset="0"/>
                                  </a:rPr>
                                  <m:t>K</m:t>
                                </m:r>
                              </m:e>
                              <m:sub>
                                <m:r>
                                  <a:rPr lang="en-US" sz="2900" b="1" i="1" smtClean="0">
                                    <a:latin typeface="Cambria Math" charset="0"/>
                                  </a:rPr>
                                  <m:t>𝒛</m:t>
                                </m:r>
                              </m:sub>
                              <m:sup>
                                <m:r>
                                  <a:rPr lang="en-US" sz="2900" b="1" i="1" smtClean="0">
                                    <a:latin typeface="Cambria Math" charset="0"/>
                                  </a:rPr>
                                  <m:t>𝑻</m:t>
                                </m:r>
                              </m:sup>
                            </m:sSubSup>
                            <m:sSub>
                              <m:sSubPr>
                                <m:ctrlPr>
                                  <a:rPr lang="en-US" sz="2900" b="1" i="1" smtClean="0">
                                    <a:latin typeface="Cambria Math" charset="0"/>
                                    <a:ea typeface="Cambria Math" charset="0"/>
                                    <a:cs typeface="Cambria Math" charset="0"/>
                                  </a:rPr>
                                </m:ctrlPr>
                              </m:sSubPr>
                              <m:e>
                                <m:sSub>
                                  <m:sSubPr>
                                    <m:ctrlPr>
                                      <a:rPr lang="en-US" sz="2900" b="1" i="1" smtClean="0">
                                        <a:latin typeface="Cambria Math" charset="0"/>
                                      </a:rPr>
                                    </m:ctrlPr>
                                  </m:sSubPr>
                                  <m:e>
                                    <m:sSubSup>
                                      <m:sSubSupPr>
                                        <m:ctrlPr>
                                          <a:rPr lang="en-US" sz="2900" b="1" i="1" smtClean="0">
                                            <a:latin typeface="Cambria Math" charset="0"/>
                                          </a:rPr>
                                        </m:ctrlPr>
                                      </m:sSubSupPr>
                                      <m:e>
                                        <m:r>
                                          <m:rPr>
                                            <m:nor/>
                                          </m:rPr>
                                          <a:rPr lang="en-US" sz="2900" b="1" i="0" smtClean="0">
                                            <a:latin typeface="Cambria Math" charset="0"/>
                                          </a:rPr>
                                          <m:t>S</m:t>
                                        </m:r>
                                      </m:e>
                                      <m:sub>
                                        <m:r>
                                          <a:rPr lang="en-US" sz="2900" b="1" i="1" smtClean="0">
                                            <a:latin typeface="Cambria Math" charset="0"/>
                                          </a:rPr>
                                          <m:t>𝒏</m:t>
                                        </m:r>
                                      </m:sub>
                                      <m:sup>
                                        <m:r>
                                          <a:rPr lang="en-US" sz="2900" b="1" i="1" smtClean="0">
                                            <a:latin typeface="Cambria Math" charset="0"/>
                                          </a:rPr>
                                          <m:t>−</m:t>
                                        </m:r>
                                        <m:r>
                                          <a:rPr lang="en-US" sz="2900" b="1" i="1" smtClean="0">
                                            <a:latin typeface="Cambria Math" charset="0"/>
                                          </a:rPr>
                                          <m:t>𝟏</m:t>
                                        </m:r>
                                      </m:sup>
                                    </m:sSubSup>
                                    <m:r>
                                      <m:rPr>
                                        <m:nor/>
                                      </m:rPr>
                                      <a:rPr lang="en-US" sz="2900" b="1" i="0" smtClean="0">
                                        <a:latin typeface="Cambria Math" charset="0"/>
                                      </a:rPr>
                                      <m:t>K</m:t>
                                    </m:r>
                                  </m:e>
                                  <m:sub>
                                    <m:r>
                                      <a:rPr lang="en-US" sz="2900" b="1" i="1" smtClean="0">
                                        <a:latin typeface="Cambria Math" charset="0"/>
                                      </a:rPr>
                                      <m:t>𝒛</m:t>
                                    </m:r>
                                  </m:sub>
                                </m:sSub>
                                <m:r>
                                  <a:rPr lang="en-US" sz="2900" b="1" i="1" smtClean="0">
                                    <a:latin typeface="Cambria Math" charset="0"/>
                                  </a:rPr>
                                  <m:t>+ </m:t>
                                </m:r>
                                <m:r>
                                  <a:rPr lang="el-GR" sz="2900" b="1" i="0" smtClean="0">
                                    <a:latin typeface="Cambria Math" charset="0"/>
                                    <a:ea typeface="Cambria Math" charset="0"/>
                                    <a:cs typeface="Cambria Math" charset="0"/>
                                  </a:rPr>
                                  <m:t>𝚲</m:t>
                                </m:r>
                              </m:e>
                              <m:sub>
                                <m:r>
                                  <a:rPr lang="en-US" sz="2900" b="1" i="1" smtClean="0">
                                    <a:latin typeface="Cambria Math" charset="0"/>
                                  </a:rPr>
                                  <m:t>𝒛</m:t>
                                </m:r>
                              </m:sub>
                            </m:sSub>
                          </m:e>
                        </m:d>
                      </m:e>
                      <m:sup>
                        <m:r>
                          <a:rPr lang="en-US" sz="2900" b="1" i="1" smtClean="0">
                            <a:latin typeface="Cambria Math" charset="0"/>
                          </a:rPr>
                          <m:t>−</m:t>
                        </m:r>
                        <m:r>
                          <a:rPr lang="en-US" sz="2900" b="1" i="1" smtClean="0">
                            <a:latin typeface="Cambria Math" charset="0"/>
                          </a:rPr>
                          <m:t>𝟏</m:t>
                        </m:r>
                      </m:sup>
                    </m:sSup>
                    <m:sSubSup>
                      <m:sSubSupPr>
                        <m:ctrlPr>
                          <a:rPr lang="en-US" sz="2900" b="1" i="1" smtClean="0">
                            <a:latin typeface="Cambria Math" charset="0"/>
                          </a:rPr>
                        </m:ctrlPr>
                      </m:sSubSupPr>
                      <m:e>
                        <m:sSubSup>
                          <m:sSubSupPr>
                            <m:ctrlPr>
                              <a:rPr lang="en-US" sz="2900" b="1" i="1" smtClean="0">
                                <a:latin typeface="Cambria Math" charset="0"/>
                              </a:rPr>
                            </m:ctrlPr>
                          </m:sSubSupPr>
                          <m:e>
                            <m:r>
                              <m:rPr>
                                <m:nor/>
                              </m:rPr>
                              <a:rPr lang="en-US" sz="2900" b="1" i="0" smtClean="0">
                                <a:latin typeface="Cambria Math" charset="0"/>
                              </a:rPr>
                              <m:t>K</m:t>
                            </m:r>
                          </m:e>
                          <m:sub>
                            <m:r>
                              <a:rPr lang="en-US" sz="2900" b="1" i="1" smtClean="0">
                                <a:latin typeface="Cambria Math" charset="0"/>
                              </a:rPr>
                              <m:t>𝒛</m:t>
                            </m:r>
                          </m:sub>
                          <m:sup>
                            <m:r>
                              <a:rPr lang="en-US" sz="2900" b="1" i="1" smtClean="0">
                                <a:latin typeface="Cambria Math" charset="0"/>
                              </a:rPr>
                              <m:t>𝑻</m:t>
                            </m:r>
                          </m:sup>
                        </m:sSubSup>
                        <m:r>
                          <m:rPr>
                            <m:nor/>
                          </m:rPr>
                          <a:rPr lang="en-US" sz="2900" b="1" i="0" smtClean="0">
                            <a:latin typeface="Cambria Math" charset="0"/>
                          </a:rPr>
                          <m:t>S</m:t>
                        </m:r>
                      </m:e>
                      <m:sub>
                        <m:r>
                          <a:rPr lang="en-US" sz="2900" b="1" i="1" smtClean="0">
                            <a:latin typeface="Cambria Math" charset="0"/>
                          </a:rPr>
                          <m:t>𝒏</m:t>
                        </m:r>
                      </m:sub>
                      <m:sup>
                        <m:r>
                          <a:rPr lang="en-US" sz="2900" b="1" i="1" smtClean="0">
                            <a:latin typeface="Cambria Math" charset="0"/>
                          </a:rPr>
                          <m:t>−</m:t>
                        </m:r>
                        <m:r>
                          <a:rPr lang="en-US" sz="2900" b="1" i="1" smtClean="0">
                            <a:latin typeface="Cambria Math" charset="0"/>
                          </a:rPr>
                          <m:t>𝟏</m:t>
                        </m:r>
                      </m:sup>
                    </m:sSubSup>
                  </m:oMath>
                </a14:m>
                <a:r>
                  <a:rPr lang="en-US" sz="2900" b="1" dirty="0" smtClean="0"/>
                  <a:t> </a:t>
                </a:r>
              </a:p>
              <a:p>
                <a:r>
                  <a:rPr lang="en-US" sz="2900" b="1" dirty="0" smtClean="0"/>
                  <a:t>F </a:t>
                </a:r>
                <a:r>
                  <a:rPr lang="en-US" sz="2900" dirty="0" smtClean="0"/>
                  <a:t>= forward </a:t>
                </a:r>
                <a:r>
                  <a:rPr lang="en-US" sz="2900" dirty="0"/>
                  <a:t>model </a:t>
                </a:r>
                <a:r>
                  <a:rPr lang="en-US" sz="2900" dirty="0" smtClean="0"/>
                  <a:t>radiance; </a:t>
                </a:r>
                <a:r>
                  <a:rPr lang="en-US" sz="2900" b="1" dirty="0" err="1"/>
                  <a:t>K</a:t>
                </a:r>
                <a:r>
                  <a:rPr lang="en-US" sz="2900" baseline="-25000" dirty="0" err="1"/>
                  <a:t>z</a:t>
                </a:r>
                <a:r>
                  <a:rPr lang="en-US" sz="2900" dirty="0"/>
                  <a:t> </a:t>
                </a:r>
                <a:r>
                  <a:rPr lang="en-US" sz="2900" dirty="0" smtClean="0"/>
                  <a:t>= </a:t>
                </a:r>
                <a:r>
                  <a:rPr lang="en-US" sz="2900" dirty="0" err="1" smtClean="0"/>
                  <a:t>Jacobian</a:t>
                </a:r>
                <a:r>
                  <a:rPr lang="en-US" sz="2900" dirty="0" smtClean="0"/>
                  <a:t> matrix:   </a:t>
                </a:r>
                <a14:m>
                  <m:oMath xmlns:m="http://schemas.openxmlformats.org/officeDocument/2006/math">
                    <m:f>
                      <m:fPr>
                        <m:ctrlPr>
                          <a:rPr lang="en-US" sz="2900" b="1" i="1" smtClean="0">
                            <a:latin typeface="Cambria Math" charset="0"/>
                          </a:rPr>
                        </m:ctrlPr>
                      </m:fPr>
                      <m:num>
                        <m:r>
                          <a:rPr lang="en-US" sz="2900" b="1" i="1" smtClean="0">
                            <a:latin typeface="Cambria Math" charset="0"/>
                          </a:rPr>
                          <m:t>𝝏</m:t>
                        </m:r>
                        <m:r>
                          <a:rPr lang="en-US" sz="2900" b="1" i="1" smtClean="0">
                            <a:latin typeface="Cambria Math" charset="0"/>
                          </a:rPr>
                          <m:t>𝑭</m:t>
                        </m:r>
                      </m:num>
                      <m:den>
                        <m:r>
                          <a:rPr lang="en-US" sz="2900" b="1" i="1" smtClean="0">
                            <a:latin typeface="Cambria Math" charset="0"/>
                          </a:rPr>
                          <m:t>𝝏</m:t>
                        </m:r>
                        <m:r>
                          <a:rPr lang="en-US" sz="2900" b="1" i="1" smtClean="0">
                            <a:latin typeface="Cambria Math" charset="0"/>
                          </a:rPr>
                          <m:t>𝒛</m:t>
                        </m:r>
                      </m:den>
                    </m:f>
                    <m:r>
                      <a:rPr lang="en-US" sz="2900" b="0" i="0" smtClean="0">
                        <a:latin typeface="Cambria Math" charset="0"/>
                      </a:rPr>
                      <m:t>; </m:t>
                    </m:r>
                  </m:oMath>
                </a14:m>
                <a:r>
                  <a:rPr lang="en-US" sz="2900" b="1" dirty="0" smtClean="0"/>
                  <a:t>S</a:t>
                </a:r>
                <a:r>
                  <a:rPr lang="en-US" sz="2900" b="1" baseline="-25000" dirty="0" smtClean="0"/>
                  <a:t>n</a:t>
                </a:r>
                <a:r>
                  <a:rPr lang="en-US" sz="2900" b="1" dirty="0" smtClean="0"/>
                  <a:t> </a:t>
                </a:r>
                <a:r>
                  <a:rPr lang="en-US" sz="2900" dirty="0" smtClean="0"/>
                  <a:t>= measurement covariance; </a:t>
                </a:r>
                <a:r>
                  <a:rPr lang="en-US" sz="2900" dirty="0" err="1" smtClean="0"/>
                  <a:t>Λ</a:t>
                </a:r>
                <a:r>
                  <a:rPr lang="en-US" sz="2900" baseline="-25000" dirty="0" err="1" smtClean="0"/>
                  <a:t>z</a:t>
                </a:r>
                <a:r>
                  <a:rPr lang="en-US" sz="2900" dirty="0" smtClean="0"/>
                  <a:t> = constraint matrix.</a:t>
                </a:r>
              </a:p>
              <a:p>
                <a:r>
                  <a:rPr lang="en-US" sz="2900" dirty="0"/>
                  <a:t>A</a:t>
                </a:r>
                <a:r>
                  <a:rPr lang="en-US" sz="2900" dirty="0" smtClean="0"/>
                  <a:t>veraging </a:t>
                </a:r>
                <a:r>
                  <a:rPr lang="en-US" sz="2900" dirty="0"/>
                  <a:t>kernel </a:t>
                </a:r>
                <a:r>
                  <a:rPr lang="en-US" sz="2900" b="1" dirty="0" err="1"/>
                  <a:t>A</a:t>
                </a:r>
                <a:r>
                  <a:rPr lang="en-US" sz="2900" baseline="-25000" dirty="0" err="1"/>
                  <a:t>xx</a:t>
                </a:r>
                <a:r>
                  <a:rPr lang="en-US" sz="2900" dirty="0"/>
                  <a:t> = </a:t>
                </a:r>
                <a:r>
                  <a:rPr lang="en-US" sz="2900" b="1" dirty="0"/>
                  <a:t>MG</a:t>
                </a:r>
                <a:r>
                  <a:rPr lang="en-US" sz="2900" baseline="-25000" dirty="0"/>
                  <a:t>z</a:t>
                </a:r>
                <a:r>
                  <a:rPr lang="en-US" sz="2900" b="1" dirty="0"/>
                  <a:t>K</a:t>
                </a:r>
                <a:r>
                  <a:rPr lang="en-US" sz="2900" baseline="-25000" dirty="0"/>
                  <a:t>z</a:t>
                </a:r>
                <a:r>
                  <a:rPr lang="en-US" sz="2900" b="1" dirty="0"/>
                  <a:t>M</a:t>
                </a:r>
                <a:r>
                  <a:rPr lang="en-US" sz="2900" baseline="30000" dirty="0"/>
                  <a:t>−1</a:t>
                </a:r>
                <a:r>
                  <a:rPr lang="en-US" sz="2900" dirty="0"/>
                  <a:t>, which is the sensitivity of the retrieval to the true state. </a:t>
                </a:r>
                <a:endParaRPr lang="en-US" sz="2900" dirty="0" smtClean="0"/>
              </a:p>
              <a:p>
                <a:r>
                  <a:rPr lang="en-US" sz="2900" b="1" dirty="0"/>
                  <a:t>S</a:t>
                </a:r>
                <a:r>
                  <a:rPr lang="en-US" sz="2900" b="1" baseline="-25000" dirty="0"/>
                  <a:t>a</a:t>
                </a:r>
                <a:r>
                  <a:rPr lang="en-US" sz="2900" b="1" dirty="0"/>
                  <a:t> </a:t>
                </a:r>
                <a:r>
                  <a:rPr lang="en-US" sz="2900" dirty="0" smtClean="0"/>
                  <a:t>= a </a:t>
                </a:r>
                <a:r>
                  <a:rPr lang="en-US" sz="2900" dirty="0"/>
                  <a:t>priori covariance </a:t>
                </a:r>
                <a:endParaRPr lang="en-US" sz="2900" dirty="0" smtClean="0"/>
              </a:p>
              <a:p>
                <a:r>
                  <a:rPr lang="en-US" sz="2900" b="1" dirty="0" err="1" smtClean="0"/>
                  <a:t>S</a:t>
                </a:r>
                <a:r>
                  <a:rPr lang="en-US" sz="2900" b="1" baseline="-25000" dirty="0" err="1" smtClean="0"/>
                  <a:t>a</a:t>
                </a:r>
                <a:r>
                  <a:rPr lang="en-US" sz="2900" b="1" baseline="30000" dirty="0" err="1" smtClean="0"/>
                  <a:t>XcsXcs</a:t>
                </a:r>
                <a:r>
                  <a:rPr lang="en-US" sz="2900" b="1" dirty="0" smtClean="0"/>
                  <a:t> </a:t>
                </a:r>
                <a:r>
                  <a:rPr lang="en-US" sz="2900" dirty="0"/>
                  <a:t> </a:t>
                </a:r>
                <a:r>
                  <a:rPr lang="en-US" sz="2900" dirty="0" smtClean="0"/>
                  <a:t>= covariance of </a:t>
                </a:r>
                <a:r>
                  <a:rPr lang="en-US" sz="2900" dirty="0"/>
                  <a:t>cross state parameters that are retrieved </a:t>
                </a:r>
                <a:r>
                  <a:rPr lang="en-US" sz="2900" dirty="0" smtClean="0"/>
                  <a:t>concurrently, i.e., atmospheric </a:t>
                </a:r>
                <a:r>
                  <a:rPr lang="en-US" sz="2900" dirty="0"/>
                  <a:t>temperature and water </a:t>
                </a:r>
                <a:r>
                  <a:rPr lang="en-US" sz="2900" dirty="0" smtClean="0"/>
                  <a:t>vapor. </a:t>
                </a:r>
              </a:p>
              <a:p>
                <a:r>
                  <a:rPr lang="en-US" sz="2900" b="1" dirty="0" err="1" smtClean="0"/>
                  <a:t>S</a:t>
                </a:r>
                <a:r>
                  <a:rPr lang="en-US" sz="2900" b="1" baseline="-25000" dirty="0" err="1" smtClean="0"/>
                  <a:t>b</a:t>
                </a:r>
                <a:r>
                  <a:rPr lang="en-US" sz="2900" baseline="30000" dirty="0" err="1"/>
                  <a:t>i</a:t>
                </a:r>
                <a:r>
                  <a:rPr lang="en-US" sz="2900" dirty="0" smtClean="0"/>
                  <a:t> = covariance </a:t>
                </a:r>
                <a:r>
                  <a:rPr lang="en-US" sz="2900" dirty="0"/>
                  <a:t>for the </a:t>
                </a:r>
                <a:r>
                  <a:rPr lang="en-US" sz="2900" dirty="0" err="1"/>
                  <a:t>ith</a:t>
                </a:r>
                <a:r>
                  <a:rPr lang="en-US" sz="2900" dirty="0"/>
                  <a:t> forward model systematic error, such as spectroscopic uncertainties, </a:t>
                </a:r>
                <a:r>
                  <a:rPr lang="en-US" sz="2900" dirty="0" smtClean="0"/>
                  <a:t>with </a:t>
                </a:r>
                <a:r>
                  <a:rPr lang="en-US" sz="2900" dirty="0" err="1" smtClean="0"/>
                  <a:t>Jacobian</a:t>
                </a:r>
                <a:r>
                  <a:rPr lang="en-US" sz="2900" dirty="0" smtClean="0"/>
                  <a:t> </a:t>
                </a:r>
                <a:r>
                  <a:rPr lang="en-US" sz="2900" b="1" dirty="0" err="1" smtClean="0"/>
                  <a:t>K</a:t>
                </a:r>
                <a:r>
                  <a:rPr lang="en-US" sz="2900" b="1" baseline="-25000" dirty="0" err="1" smtClean="0"/>
                  <a:t>b</a:t>
                </a:r>
                <a:r>
                  <a:rPr lang="en-US" sz="2900" baseline="30000" dirty="0" err="1" smtClean="0"/>
                  <a:t>i</a:t>
                </a:r>
                <a:r>
                  <a:rPr lang="en-US" sz="2900" baseline="30000" dirty="0" smtClean="0"/>
                  <a:t> </a:t>
                </a:r>
                <a:r>
                  <a:rPr lang="en-US" sz="2900" dirty="0" smtClean="0"/>
                  <a:t>giving </a:t>
                </a:r>
                <a:r>
                  <a:rPr lang="en-US" sz="2900" dirty="0"/>
                  <a:t>the sensitivity of the forward model radiance to these non-retrieved forward model parameters. </a:t>
                </a:r>
                <a:endParaRPr lang="en-US" sz="2900"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996043"/>
                <a:ext cx="10515600" cy="5180920"/>
              </a:xfrm>
              <a:blipFill rotWithShape="0">
                <a:blip r:embed="rId2"/>
                <a:stretch>
                  <a:fillRect l="-986" t="-2706" r="-6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NCAR/ASP Summer Colloquium 2016</a:t>
            </a:r>
            <a:endParaRPr lang="en-US"/>
          </a:p>
        </p:txBody>
      </p:sp>
      <p:grpSp>
        <p:nvGrpSpPr>
          <p:cNvPr id="9" name="Group 8"/>
          <p:cNvGrpSpPr/>
          <p:nvPr/>
        </p:nvGrpSpPr>
        <p:grpSpPr>
          <a:xfrm>
            <a:off x="216310" y="167145"/>
            <a:ext cx="11405418" cy="2349913"/>
            <a:chOff x="216310" y="167145"/>
            <a:chExt cx="11405418" cy="2349913"/>
          </a:xfrm>
        </p:grpSpPr>
        <p:sp>
          <p:nvSpPr>
            <p:cNvPr id="5" name="Rectangle 4"/>
            <p:cNvSpPr/>
            <p:nvPr/>
          </p:nvSpPr>
          <p:spPr>
            <a:xfrm>
              <a:off x="216310" y="1691148"/>
              <a:ext cx="10687664" cy="825910"/>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96283" y="167145"/>
              <a:ext cx="2025445" cy="1477328"/>
            </a:xfrm>
            <a:prstGeom prst="rect">
              <a:avLst/>
            </a:prstGeom>
            <a:noFill/>
          </p:spPr>
          <p:txBody>
            <a:bodyPr wrap="square" rtlCol="0">
              <a:spAutoFit/>
            </a:bodyPr>
            <a:lstStyle/>
            <a:p>
              <a:r>
                <a:rPr lang="en-US" dirty="0" smtClean="0"/>
                <a:t>Observation error </a:t>
              </a:r>
            </a:p>
            <a:p>
              <a:r>
                <a:rPr lang="en-US" dirty="0" smtClean="0"/>
                <a:t>used for comparisons</a:t>
              </a:r>
            </a:p>
            <a:p>
              <a:r>
                <a:rPr lang="en-US" dirty="0"/>
                <a:t>a</a:t>
              </a:r>
              <a:r>
                <a:rPr lang="en-US" dirty="0" smtClean="0"/>
                <a:t>fter applying the TES AK and </a:t>
              </a:r>
              <a:r>
                <a:rPr lang="en-US" dirty="0" err="1" smtClean="0"/>
                <a:t>apriori</a:t>
              </a:r>
              <a:r>
                <a:rPr lang="en-US" dirty="0" smtClean="0"/>
                <a:t> </a:t>
              </a:r>
              <a:endParaRPr lang="en-US" dirty="0"/>
            </a:p>
          </p:txBody>
        </p:sp>
        <p:cxnSp>
          <p:nvCxnSpPr>
            <p:cNvPr id="8" name="Straight Arrow Connector 7"/>
            <p:cNvCxnSpPr/>
            <p:nvPr/>
          </p:nvCxnSpPr>
          <p:spPr>
            <a:xfrm flipH="1">
              <a:off x="10196052" y="471948"/>
              <a:ext cx="481780" cy="1474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87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03" y="365126"/>
            <a:ext cx="11078497" cy="185480"/>
          </a:xfrm>
        </p:spPr>
        <p:txBody>
          <a:bodyPr>
            <a:normAutofit fontScale="90000"/>
          </a:bodyPr>
          <a:lstStyle/>
          <a:p>
            <a:r>
              <a:rPr lang="en-US" dirty="0" smtClean="0"/>
              <a:t>Back Trajectories </a:t>
            </a:r>
            <a:r>
              <a:rPr lang="en-US" smtClean="0"/>
              <a:t>(diagnostic)</a:t>
            </a:r>
            <a:endParaRPr lang="en-US"/>
          </a:p>
        </p:txBody>
      </p:sp>
      <p:sp>
        <p:nvSpPr>
          <p:cNvPr id="4" name="Footer Placeholder 3"/>
          <p:cNvSpPr>
            <a:spLocks noGrp="1"/>
          </p:cNvSpPr>
          <p:nvPr>
            <p:ph type="ftr" sz="quarter" idx="11"/>
          </p:nvPr>
        </p:nvSpPr>
        <p:spPr/>
        <p:txBody>
          <a:bodyPr/>
          <a:lstStyle/>
          <a:p>
            <a:r>
              <a:rPr lang="en-US" dirty="0" smtClean="0"/>
              <a:t>NCAR/ASP Summer Colloquium 2016</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30266" y="117615"/>
            <a:ext cx="3653386" cy="51177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270" y="177995"/>
            <a:ext cx="4968075" cy="6178355"/>
          </a:xfrm>
          <a:prstGeom prst="rect">
            <a:avLst/>
          </a:prstGeom>
        </p:spPr>
      </p:pic>
      <p:sp>
        <p:nvSpPr>
          <p:cNvPr id="7" name="TextBox 6"/>
          <p:cNvSpPr txBox="1"/>
          <p:nvPr/>
        </p:nvSpPr>
        <p:spPr>
          <a:xfrm>
            <a:off x="9370141" y="2123765"/>
            <a:ext cx="512833" cy="369332"/>
          </a:xfrm>
          <a:prstGeom prst="rect">
            <a:avLst/>
          </a:prstGeom>
          <a:noFill/>
        </p:spPr>
        <p:txBody>
          <a:bodyPr wrap="none" rtlCol="0">
            <a:spAutoFit/>
          </a:bodyPr>
          <a:lstStyle/>
          <a:p>
            <a:r>
              <a:rPr lang="en-US" smtClean="0"/>
              <a:t>TES</a:t>
            </a:r>
            <a:endParaRPr lang="en-US"/>
          </a:p>
        </p:txBody>
      </p:sp>
      <p:sp>
        <p:nvSpPr>
          <p:cNvPr id="8" name="TextBox 7"/>
          <p:cNvSpPr txBox="1"/>
          <p:nvPr/>
        </p:nvSpPr>
        <p:spPr>
          <a:xfrm>
            <a:off x="9266900" y="2689121"/>
            <a:ext cx="771365" cy="369332"/>
          </a:xfrm>
          <a:prstGeom prst="rect">
            <a:avLst/>
          </a:prstGeom>
          <a:noFill/>
        </p:spPr>
        <p:txBody>
          <a:bodyPr wrap="none" rtlCol="0">
            <a:spAutoFit/>
          </a:bodyPr>
          <a:lstStyle/>
          <a:p>
            <a:r>
              <a:rPr lang="en-US" dirty="0" err="1" smtClean="0"/>
              <a:t>Sonde</a:t>
            </a:r>
            <a:endParaRPr lang="en-US" dirty="0"/>
          </a:p>
        </p:txBody>
      </p:sp>
      <p:sp>
        <p:nvSpPr>
          <p:cNvPr id="9" name="TextBox 8"/>
          <p:cNvSpPr txBox="1"/>
          <p:nvPr/>
        </p:nvSpPr>
        <p:spPr>
          <a:xfrm>
            <a:off x="226143" y="4739149"/>
            <a:ext cx="6263150" cy="1938992"/>
          </a:xfrm>
          <a:prstGeom prst="rect">
            <a:avLst/>
          </a:prstGeom>
          <a:solidFill>
            <a:schemeClr val="accent2">
              <a:alpha val="39000"/>
            </a:schemeClr>
          </a:solidFill>
        </p:spPr>
        <p:txBody>
          <a:bodyPr wrap="square" rtlCol="0">
            <a:spAutoFit/>
          </a:bodyPr>
          <a:lstStyle/>
          <a:p>
            <a:r>
              <a:rPr lang="en-US" sz="2000" dirty="0" smtClean="0"/>
              <a:t>Back trajectories can only indicate if air is coming from </a:t>
            </a:r>
          </a:p>
          <a:p>
            <a:r>
              <a:rPr lang="en-US" sz="2000" dirty="0"/>
              <a:t>s</a:t>
            </a:r>
            <a:r>
              <a:rPr lang="en-US" sz="2000" dirty="0" smtClean="0"/>
              <a:t>imilar or different places. If air is coming from the same place, measurements should be similar. But if back trajectories are different, the diagnostic is less conclusive (ozone could be similar even if back trajectories are different)</a:t>
            </a:r>
            <a:endParaRPr lang="en-US" sz="2000" dirty="0"/>
          </a:p>
        </p:txBody>
      </p:sp>
    </p:spTree>
    <p:extLst>
      <p:ext uri="{BB962C8B-B14F-4D97-AF65-F5344CB8AC3E}">
        <p14:creationId xmlns:p14="http://schemas.microsoft.com/office/powerpoint/2010/main" val="14472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39623</TotalTime>
  <Words>471</Words>
  <Application>Microsoft Macintosh PowerPoint</Application>
  <PresentationFormat>Widescreen</PresentationFormat>
  <Paragraphs>81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Calibri Light</vt:lpstr>
      <vt:lpstr>Cambria Math</vt:lpstr>
      <vt:lpstr>Arial</vt:lpstr>
      <vt:lpstr>Office Theme</vt:lpstr>
      <vt:lpstr>Satellite Data Tutorial</vt:lpstr>
      <vt:lpstr>Objectives</vt:lpstr>
      <vt:lpstr>Exercise</vt:lpstr>
      <vt:lpstr>Websites to help</vt:lpstr>
      <vt:lpstr>Ascension Island O3 sonde &amp; sonde mapped to TES pressure levels</vt:lpstr>
      <vt:lpstr>TES Averaging Kernel (AK) for closest clear observation</vt:lpstr>
      <vt:lpstr>TES/Sonde Comparison</vt:lpstr>
      <vt:lpstr>Optimal Estimation Retrieval Errors</vt:lpstr>
      <vt:lpstr>Back Trajectories (diagnostic)</vt:lpstr>
      <vt:lpstr>Perform comparison for TES and ozonesonde from San Cristobal (Galapagos)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 Data Tutorial</dc:title>
  <dc:creator>Microsoft Office User</dc:creator>
  <cp:lastModifiedBy>Microsoft Office User</cp:lastModifiedBy>
  <cp:revision>40</cp:revision>
  <dcterms:created xsi:type="dcterms:W3CDTF">2016-06-10T21:11:30Z</dcterms:created>
  <dcterms:modified xsi:type="dcterms:W3CDTF">2016-07-18T23:13:09Z</dcterms:modified>
</cp:coreProperties>
</file>