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8"/>
  </p:notesMasterIdLst>
  <p:handoutMasterIdLst>
    <p:handoutMasterId r:id="rId49"/>
  </p:handoutMasterIdLst>
  <p:sldIdLst>
    <p:sldId id="256" r:id="rId2"/>
    <p:sldId id="270" r:id="rId3"/>
    <p:sldId id="263" r:id="rId4"/>
    <p:sldId id="272" r:id="rId5"/>
    <p:sldId id="261" r:id="rId6"/>
    <p:sldId id="260" r:id="rId7"/>
    <p:sldId id="259" r:id="rId8"/>
    <p:sldId id="274" r:id="rId9"/>
    <p:sldId id="258" r:id="rId10"/>
    <p:sldId id="257" r:id="rId11"/>
    <p:sldId id="262" r:id="rId12"/>
    <p:sldId id="264" r:id="rId13"/>
    <p:sldId id="273" r:id="rId14"/>
    <p:sldId id="266" r:id="rId15"/>
    <p:sldId id="269" r:id="rId16"/>
    <p:sldId id="271" r:id="rId17"/>
    <p:sldId id="277" r:id="rId18"/>
    <p:sldId id="278" r:id="rId19"/>
    <p:sldId id="275" r:id="rId20"/>
    <p:sldId id="279" r:id="rId21"/>
    <p:sldId id="280" r:id="rId22"/>
    <p:sldId id="281" r:id="rId23"/>
    <p:sldId id="282" r:id="rId24"/>
    <p:sldId id="283" r:id="rId25"/>
    <p:sldId id="284" r:id="rId26"/>
    <p:sldId id="285" r:id="rId27"/>
    <p:sldId id="286" r:id="rId28"/>
    <p:sldId id="287" r:id="rId29"/>
    <p:sldId id="288" r:id="rId30"/>
    <p:sldId id="289" r:id="rId31"/>
    <p:sldId id="292" r:id="rId32"/>
    <p:sldId id="299" r:id="rId33"/>
    <p:sldId id="298" r:id="rId34"/>
    <p:sldId id="291" r:id="rId35"/>
    <p:sldId id="300" r:id="rId36"/>
    <p:sldId id="301" r:id="rId37"/>
    <p:sldId id="302" r:id="rId38"/>
    <p:sldId id="296" r:id="rId39"/>
    <p:sldId id="304" r:id="rId40"/>
    <p:sldId id="303" r:id="rId41"/>
    <p:sldId id="305" r:id="rId42"/>
    <p:sldId id="297" r:id="rId43"/>
    <p:sldId id="306" r:id="rId44"/>
    <p:sldId id="307" r:id="rId45"/>
    <p:sldId id="308" r:id="rId46"/>
    <p:sldId id="309"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7" d="100"/>
          <a:sy n="127" d="100"/>
        </p:scale>
        <p:origin x="-72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E7F82A-618D-0E4A-BD97-45F8489DD671}" type="datetimeFigureOut">
              <a:rPr lang="en-US" smtClean="0"/>
              <a:t>2/4/16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4B637CE-10C3-1E4B-801C-0C8BCF99FA14}" type="slidenum">
              <a:rPr lang="en-US" smtClean="0"/>
              <a:t>‹#›</a:t>
            </a:fld>
            <a:endParaRPr lang="en-US"/>
          </a:p>
        </p:txBody>
      </p:sp>
    </p:spTree>
    <p:extLst>
      <p:ext uri="{BB962C8B-B14F-4D97-AF65-F5344CB8AC3E}">
        <p14:creationId xmlns:p14="http://schemas.microsoft.com/office/powerpoint/2010/main" val="4512707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6AD97C-F374-D24B-BC6B-2D80E4635FA0}" type="datetimeFigureOut">
              <a:rPr lang="en-US" smtClean="0"/>
              <a:t>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D688D7-07DD-D14A-8AC7-239B5868B716}" type="slidenum">
              <a:rPr lang="en-US" smtClean="0"/>
              <a:t>‹#›</a:t>
            </a:fld>
            <a:endParaRPr lang="en-US"/>
          </a:p>
        </p:txBody>
      </p:sp>
    </p:spTree>
    <p:extLst>
      <p:ext uri="{BB962C8B-B14F-4D97-AF65-F5344CB8AC3E}">
        <p14:creationId xmlns:p14="http://schemas.microsoft.com/office/powerpoint/2010/main" val="16359589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9F7B8E-1EE0-424A-B398-008FFF898AFD}" type="datetime1">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6AC18-ED40-7344-BB11-2ACEF2F8A86B}" type="slidenum">
              <a:rPr lang="en-US" smtClean="0"/>
              <a:t>‹#›</a:t>
            </a:fld>
            <a:endParaRPr lang="en-US"/>
          </a:p>
        </p:txBody>
      </p:sp>
    </p:spTree>
    <p:extLst>
      <p:ext uri="{BB962C8B-B14F-4D97-AF65-F5344CB8AC3E}">
        <p14:creationId xmlns:p14="http://schemas.microsoft.com/office/powerpoint/2010/main" val="547056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E705C6-A276-4D4B-8577-0C132A4345C8}" type="datetime1">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6AC18-ED40-7344-BB11-2ACEF2F8A86B}" type="slidenum">
              <a:rPr lang="en-US" smtClean="0"/>
              <a:t>‹#›</a:t>
            </a:fld>
            <a:endParaRPr lang="en-US"/>
          </a:p>
        </p:txBody>
      </p:sp>
    </p:spTree>
    <p:extLst>
      <p:ext uri="{BB962C8B-B14F-4D97-AF65-F5344CB8AC3E}">
        <p14:creationId xmlns:p14="http://schemas.microsoft.com/office/powerpoint/2010/main" val="1229082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271322-1382-0742-85E2-1B7401C0ACE8}" type="datetime1">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6AC18-ED40-7344-BB11-2ACEF2F8A86B}" type="slidenum">
              <a:rPr lang="en-US" smtClean="0"/>
              <a:t>‹#›</a:t>
            </a:fld>
            <a:endParaRPr lang="en-US"/>
          </a:p>
        </p:txBody>
      </p:sp>
    </p:spTree>
    <p:extLst>
      <p:ext uri="{BB962C8B-B14F-4D97-AF65-F5344CB8AC3E}">
        <p14:creationId xmlns:p14="http://schemas.microsoft.com/office/powerpoint/2010/main" val="181362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FECE6C-49B7-7D48-819C-9207F22C9E3B}" type="datetime1">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6AC18-ED40-7344-BB11-2ACEF2F8A86B}" type="slidenum">
              <a:rPr lang="en-US" smtClean="0"/>
              <a:t>‹#›</a:t>
            </a:fld>
            <a:endParaRPr lang="en-US"/>
          </a:p>
        </p:txBody>
      </p:sp>
    </p:spTree>
    <p:extLst>
      <p:ext uri="{BB962C8B-B14F-4D97-AF65-F5344CB8AC3E}">
        <p14:creationId xmlns:p14="http://schemas.microsoft.com/office/powerpoint/2010/main" val="3132566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F892D8-FAD5-3D45-8F07-FF8ABC6A3AC1}" type="datetime1">
              <a:rPr lang="en-US" smtClean="0"/>
              <a:t>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6AC18-ED40-7344-BB11-2ACEF2F8A86B}" type="slidenum">
              <a:rPr lang="en-US" smtClean="0"/>
              <a:t>‹#›</a:t>
            </a:fld>
            <a:endParaRPr lang="en-US"/>
          </a:p>
        </p:txBody>
      </p:sp>
    </p:spTree>
    <p:extLst>
      <p:ext uri="{BB962C8B-B14F-4D97-AF65-F5344CB8AC3E}">
        <p14:creationId xmlns:p14="http://schemas.microsoft.com/office/powerpoint/2010/main" val="2298270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D6737B-67F2-F347-BFDB-CBA323243296}" type="datetime1">
              <a:rPr lang="en-US" smtClean="0"/>
              <a:t>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6AC18-ED40-7344-BB11-2ACEF2F8A86B}" type="slidenum">
              <a:rPr lang="en-US" smtClean="0"/>
              <a:t>‹#›</a:t>
            </a:fld>
            <a:endParaRPr lang="en-US"/>
          </a:p>
        </p:txBody>
      </p:sp>
    </p:spTree>
    <p:extLst>
      <p:ext uri="{BB962C8B-B14F-4D97-AF65-F5344CB8AC3E}">
        <p14:creationId xmlns:p14="http://schemas.microsoft.com/office/powerpoint/2010/main" val="4145643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BE1114-67EE-3D4E-84B0-8D8D0C7DCDCE}" type="datetime1">
              <a:rPr lang="en-US" smtClean="0"/>
              <a:t>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36AC18-ED40-7344-BB11-2ACEF2F8A86B}" type="slidenum">
              <a:rPr lang="en-US" smtClean="0"/>
              <a:t>‹#›</a:t>
            </a:fld>
            <a:endParaRPr lang="en-US"/>
          </a:p>
        </p:txBody>
      </p:sp>
    </p:spTree>
    <p:extLst>
      <p:ext uri="{BB962C8B-B14F-4D97-AF65-F5344CB8AC3E}">
        <p14:creationId xmlns:p14="http://schemas.microsoft.com/office/powerpoint/2010/main" val="1619132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B0CED7-10A4-0B49-90B1-1F572BA43096}" type="datetime1">
              <a:rPr lang="en-US" smtClean="0"/>
              <a:t>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36AC18-ED40-7344-BB11-2ACEF2F8A86B}" type="slidenum">
              <a:rPr lang="en-US" smtClean="0"/>
              <a:t>‹#›</a:t>
            </a:fld>
            <a:endParaRPr lang="en-US"/>
          </a:p>
        </p:txBody>
      </p:sp>
    </p:spTree>
    <p:extLst>
      <p:ext uri="{BB962C8B-B14F-4D97-AF65-F5344CB8AC3E}">
        <p14:creationId xmlns:p14="http://schemas.microsoft.com/office/powerpoint/2010/main" val="3712284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854F8-2823-714B-9F40-697BE2CB59AF}" type="datetime1">
              <a:rPr lang="en-US" smtClean="0"/>
              <a:t>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36AC18-ED40-7344-BB11-2ACEF2F8A86B}" type="slidenum">
              <a:rPr lang="en-US" smtClean="0"/>
              <a:t>‹#›</a:t>
            </a:fld>
            <a:endParaRPr lang="en-US"/>
          </a:p>
        </p:txBody>
      </p:sp>
    </p:spTree>
    <p:extLst>
      <p:ext uri="{BB962C8B-B14F-4D97-AF65-F5344CB8AC3E}">
        <p14:creationId xmlns:p14="http://schemas.microsoft.com/office/powerpoint/2010/main" val="281760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C0C5F9-9FED-9249-BEC7-828457EED8A1}" type="datetime1">
              <a:rPr lang="en-US" smtClean="0"/>
              <a:t>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6AC18-ED40-7344-BB11-2ACEF2F8A86B}" type="slidenum">
              <a:rPr lang="en-US" smtClean="0"/>
              <a:t>‹#›</a:t>
            </a:fld>
            <a:endParaRPr lang="en-US"/>
          </a:p>
        </p:txBody>
      </p:sp>
    </p:spTree>
    <p:extLst>
      <p:ext uri="{BB962C8B-B14F-4D97-AF65-F5344CB8AC3E}">
        <p14:creationId xmlns:p14="http://schemas.microsoft.com/office/powerpoint/2010/main" val="296671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F1AA2A-5283-594E-A103-F3CAD0B22852}" type="datetime1">
              <a:rPr lang="en-US" smtClean="0"/>
              <a:t>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6AC18-ED40-7344-BB11-2ACEF2F8A86B}" type="slidenum">
              <a:rPr lang="en-US" smtClean="0"/>
              <a:t>‹#›</a:t>
            </a:fld>
            <a:endParaRPr lang="en-US"/>
          </a:p>
        </p:txBody>
      </p:sp>
    </p:spTree>
    <p:extLst>
      <p:ext uri="{BB962C8B-B14F-4D97-AF65-F5344CB8AC3E}">
        <p14:creationId xmlns:p14="http://schemas.microsoft.com/office/powerpoint/2010/main" val="41474617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7B431-F347-374C-B337-9DB14A02C54B}" type="datetime1">
              <a:rPr lang="en-US" smtClean="0"/>
              <a:t>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6AC18-ED40-7344-BB11-2ACEF2F8A86B}" type="slidenum">
              <a:rPr lang="en-US" smtClean="0"/>
              <a:t>‹#›</a:t>
            </a:fld>
            <a:endParaRPr lang="en-US"/>
          </a:p>
        </p:txBody>
      </p:sp>
    </p:spTree>
    <p:extLst>
      <p:ext uri="{BB962C8B-B14F-4D97-AF65-F5344CB8AC3E}">
        <p14:creationId xmlns:p14="http://schemas.microsoft.com/office/powerpoint/2010/main" val="78119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1.png"/><Relationship Id="rId3"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4.xml"/><Relationship Id="rId2"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4.xml"/><Relationship Id="rId2" Type="http://schemas.openxmlformats.org/officeDocument/2006/relationships/image" Target="../media/image132.png"/></Relationships>
</file>

<file path=ppt/slides/_rels/slide43.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44.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45.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Hydrometeors Comparison:</a:t>
            </a:r>
            <a:br>
              <a:rPr lang="en-US" dirty="0" smtClean="0"/>
            </a:br>
            <a:r>
              <a:rPr lang="en-US" dirty="0" smtClean="0"/>
              <a:t>WRF vs. DLA</a:t>
            </a:r>
            <a:endParaRPr lang="en-US" dirty="0"/>
          </a:p>
        </p:txBody>
      </p:sp>
      <p:sp>
        <p:nvSpPr>
          <p:cNvPr id="3" name="Subtitle 2"/>
          <p:cNvSpPr>
            <a:spLocks noGrp="1"/>
          </p:cNvSpPr>
          <p:nvPr>
            <p:ph type="subTitle" idx="1"/>
          </p:nvPr>
        </p:nvSpPr>
        <p:spPr/>
        <p:txBody>
          <a:bodyPr/>
          <a:lstStyle/>
          <a:p>
            <a:r>
              <a:rPr lang="en-US" dirty="0" smtClean="0"/>
              <a:t>Kristin Cummings</a:t>
            </a:r>
          </a:p>
          <a:p>
            <a:r>
              <a:rPr lang="en-US" dirty="0" smtClean="0"/>
              <a:t>31 January 2016</a:t>
            </a:r>
          </a:p>
        </p:txBody>
      </p:sp>
    </p:spTree>
    <p:extLst>
      <p:ext uri="{BB962C8B-B14F-4D97-AF65-F5344CB8AC3E}">
        <p14:creationId xmlns:p14="http://schemas.microsoft.com/office/powerpoint/2010/main" val="2143037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1-31 at 3.40.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955" y="12376"/>
            <a:ext cx="3286045" cy="4199726"/>
          </a:xfrm>
          <a:prstGeom prst="rect">
            <a:avLst/>
          </a:prstGeom>
        </p:spPr>
      </p:pic>
      <p:pic>
        <p:nvPicPr>
          <p:cNvPr id="11" name="Picture 10" descr="Screen shot 2016-01-31 at 3.36.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179" y="-9165"/>
            <a:ext cx="3331959" cy="4212201"/>
          </a:xfrm>
          <a:prstGeom prst="rect">
            <a:avLst/>
          </a:prstGeom>
        </p:spPr>
      </p:pic>
      <p:sp>
        <p:nvSpPr>
          <p:cNvPr id="9" name="TextBox 8"/>
          <p:cNvSpPr txBox="1"/>
          <p:nvPr/>
        </p:nvSpPr>
        <p:spPr>
          <a:xfrm>
            <a:off x="373543" y="4906131"/>
            <a:ext cx="8305086" cy="1754327"/>
          </a:xfrm>
          <a:prstGeom prst="rect">
            <a:avLst/>
          </a:prstGeom>
          <a:noFill/>
        </p:spPr>
        <p:txBody>
          <a:bodyPr wrap="square" rtlCol="0">
            <a:spAutoFit/>
          </a:bodyPr>
          <a:lstStyle/>
          <a:p>
            <a:pPr marL="285750" indent="-285750">
              <a:buFont typeface="Arial"/>
              <a:buChar char="•"/>
            </a:pPr>
            <a:r>
              <a:rPr lang="en-US" dirty="0" smtClean="0"/>
              <a:t>In DLA (slide 2) at 23:21Z, cloud ice/snow concentrations increased with altitude on the eastern edge of the bounded weak lightning region. </a:t>
            </a:r>
          </a:p>
          <a:p>
            <a:pPr marL="742950" lvl="1" indent="-285750">
              <a:buFont typeface="Arial"/>
              <a:buChar char="•"/>
            </a:pPr>
            <a:r>
              <a:rPr lang="en-US" dirty="0" smtClean="0"/>
              <a:t>Between 11.7 to 13.7 km the snow/ice were greater than or equal to 7.0 g kg</a:t>
            </a:r>
            <a:r>
              <a:rPr lang="en-US" baseline="30000" dirty="0" smtClean="0"/>
              <a:t>-1</a:t>
            </a:r>
            <a:r>
              <a:rPr lang="en-US" dirty="0" smtClean="0"/>
              <a:t>.</a:t>
            </a:r>
          </a:p>
          <a:p>
            <a:pPr marL="742950" lvl="1" indent="-285750">
              <a:buFont typeface="Arial"/>
              <a:buChar char="•"/>
            </a:pPr>
            <a:r>
              <a:rPr lang="en-US" dirty="0" smtClean="0"/>
              <a:t>Maximum snow/ice concentrations were between 8.0-9.0 g kg</a:t>
            </a:r>
            <a:r>
              <a:rPr lang="en-US" baseline="30000" dirty="0" smtClean="0"/>
              <a:t>-1</a:t>
            </a:r>
            <a:r>
              <a:rPr lang="en-US" dirty="0" smtClean="0"/>
              <a:t>.</a:t>
            </a:r>
          </a:p>
          <a:p>
            <a:pPr marL="285750" indent="-285750">
              <a:buFont typeface="Arial"/>
              <a:buChar char="•"/>
            </a:pPr>
            <a:r>
              <a:rPr lang="en-US" dirty="0" smtClean="0"/>
              <a:t>In WRF (above) at 23:20-00:00Z, cloud ice/snow appears in storm core with maximum values less than 4.5 g kg</a:t>
            </a:r>
            <a:r>
              <a:rPr lang="en-US" baseline="30000" dirty="0" smtClean="0"/>
              <a:t>-1</a:t>
            </a:r>
            <a:r>
              <a:rPr lang="en-US" dirty="0" smtClean="0"/>
              <a:t> at 13.2 km</a:t>
            </a:r>
          </a:p>
        </p:txBody>
      </p:sp>
      <p:pic>
        <p:nvPicPr>
          <p:cNvPr id="10" name="Picture 9" descr="Screen shot 2016-01-31 at 3.31.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5"/>
            <a:ext cx="3268940" cy="4221267"/>
          </a:xfrm>
          <a:prstGeom prst="rect">
            <a:avLst/>
          </a:prstGeom>
        </p:spPr>
      </p:pic>
      <p:sp>
        <p:nvSpPr>
          <p:cNvPr id="18" name="TextBox 17"/>
          <p:cNvSpPr txBox="1"/>
          <p:nvPr/>
        </p:nvSpPr>
        <p:spPr>
          <a:xfrm>
            <a:off x="373544" y="4180306"/>
            <a:ext cx="2789114" cy="307777"/>
          </a:xfrm>
          <a:prstGeom prst="rect">
            <a:avLst/>
          </a:prstGeom>
          <a:noFill/>
        </p:spPr>
        <p:txBody>
          <a:bodyPr wrap="square" rtlCol="0">
            <a:spAutoFit/>
          </a:bodyPr>
          <a:lstStyle/>
          <a:p>
            <a:r>
              <a:rPr lang="en-US" sz="1400" dirty="0" smtClean="0"/>
              <a:t>Max from 11.2-12.2km: 2.8 g kg</a:t>
            </a:r>
            <a:r>
              <a:rPr lang="en-US" sz="1400" baseline="30000" dirty="0" smtClean="0"/>
              <a:t>-1</a:t>
            </a:r>
            <a:endParaRPr lang="en-US" sz="1400" baseline="30000" dirty="0"/>
          </a:p>
        </p:txBody>
      </p:sp>
      <p:sp>
        <p:nvSpPr>
          <p:cNvPr id="19" name="TextBox 18"/>
          <p:cNvSpPr txBox="1"/>
          <p:nvPr/>
        </p:nvSpPr>
        <p:spPr>
          <a:xfrm>
            <a:off x="6233138" y="4180861"/>
            <a:ext cx="2789114" cy="307777"/>
          </a:xfrm>
          <a:prstGeom prst="rect">
            <a:avLst/>
          </a:prstGeom>
          <a:noFill/>
        </p:spPr>
        <p:txBody>
          <a:bodyPr wrap="square" rtlCol="0">
            <a:spAutoFit/>
          </a:bodyPr>
          <a:lstStyle/>
          <a:p>
            <a:r>
              <a:rPr lang="en-US" sz="1400" dirty="0" smtClean="0"/>
              <a:t>Max from 11.2-12.2km: 4.0 g kg</a:t>
            </a:r>
            <a:r>
              <a:rPr lang="en-US" sz="1400" baseline="30000" dirty="0" smtClean="0"/>
              <a:t>-1</a:t>
            </a:r>
            <a:endParaRPr lang="en-US" sz="1400" baseline="30000" dirty="0"/>
          </a:p>
        </p:txBody>
      </p:sp>
      <p:sp>
        <p:nvSpPr>
          <p:cNvPr id="20" name="TextBox 19"/>
          <p:cNvSpPr txBox="1"/>
          <p:nvPr/>
        </p:nvSpPr>
        <p:spPr>
          <a:xfrm>
            <a:off x="3315058" y="4193618"/>
            <a:ext cx="2789114" cy="307777"/>
          </a:xfrm>
          <a:prstGeom prst="rect">
            <a:avLst/>
          </a:prstGeom>
          <a:noFill/>
        </p:spPr>
        <p:txBody>
          <a:bodyPr wrap="square" rtlCol="0">
            <a:spAutoFit/>
          </a:bodyPr>
          <a:lstStyle/>
          <a:p>
            <a:r>
              <a:rPr lang="en-US" sz="1400" dirty="0" smtClean="0"/>
              <a:t>Max from 11.2-12.2km: 5.2 g kg</a:t>
            </a:r>
            <a:r>
              <a:rPr lang="en-US" sz="1400" baseline="30000" dirty="0" smtClean="0"/>
              <a:t>-1</a:t>
            </a:r>
            <a:endParaRPr lang="en-US" sz="1400" baseline="30000" dirty="0"/>
          </a:p>
        </p:txBody>
      </p:sp>
      <p:sp>
        <p:nvSpPr>
          <p:cNvPr id="21" name="TextBox 20"/>
          <p:cNvSpPr txBox="1"/>
          <p:nvPr/>
        </p:nvSpPr>
        <p:spPr>
          <a:xfrm>
            <a:off x="373543" y="4424025"/>
            <a:ext cx="2789114" cy="307777"/>
          </a:xfrm>
          <a:prstGeom prst="rect">
            <a:avLst/>
          </a:prstGeom>
          <a:noFill/>
        </p:spPr>
        <p:txBody>
          <a:bodyPr wrap="square" rtlCol="0">
            <a:spAutoFit/>
          </a:bodyPr>
          <a:lstStyle/>
          <a:p>
            <a:r>
              <a:rPr lang="en-US" sz="1400" dirty="0" smtClean="0"/>
              <a:t>Max from 11.7-13.7km: 2.7 g kg</a:t>
            </a:r>
            <a:r>
              <a:rPr lang="en-US" sz="1400" baseline="30000" dirty="0" smtClean="0"/>
              <a:t>-1</a:t>
            </a:r>
            <a:endParaRPr lang="en-US" sz="1400" baseline="30000" dirty="0"/>
          </a:p>
        </p:txBody>
      </p:sp>
      <p:sp>
        <p:nvSpPr>
          <p:cNvPr id="22" name="TextBox 21"/>
          <p:cNvSpPr txBox="1"/>
          <p:nvPr/>
        </p:nvSpPr>
        <p:spPr>
          <a:xfrm>
            <a:off x="6233137" y="4424580"/>
            <a:ext cx="2789114" cy="307777"/>
          </a:xfrm>
          <a:prstGeom prst="rect">
            <a:avLst/>
          </a:prstGeom>
          <a:noFill/>
        </p:spPr>
        <p:txBody>
          <a:bodyPr wrap="square" rtlCol="0">
            <a:spAutoFit/>
          </a:bodyPr>
          <a:lstStyle/>
          <a:p>
            <a:r>
              <a:rPr lang="en-US" sz="1400" dirty="0" smtClean="0"/>
              <a:t>Max from 11.7-13.7km: 3.9 g kg</a:t>
            </a:r>
            <a:r>
              <a:rPr lang="en-US" sz="1400" baseline="30000" dirty="0" smtClean="0"/>
              <a:t>-1</a:t>
            </a:r>
            <a:endParaRPr lang="en-US" sz="1400" baseline="30000" dirty="0"/>
          </a:p>
        </p:txBody>
      </p:sp>
      <p:sp>
        <p:nvSpPr>
          <p:cNvPr id="23" name="TextBox 22"/>
          <p:cNvSpPr txBox="1"/>
          <p:nvPr/>
        </p:nvSpPr>
        <p:spPr>
          <a:xfrm>
            <a:off x="3315057" y="4437337"/>
            <a:ext cx="2789114" cy="307777"/>
          </a:xfrm>
          <a:prstGeom prst="rect">
            <a:avLst/>
          </a:prstGeom>
          <a:noFill/>
        </p:spPr>
        <p:txBody>
          <a:bodyPr wrap="square" rtlCol="0">
            <a:spAutoFit/>
          </a:bodyPr>
          <a:lstStyle/>
          <a:p>
            <a:r>
              <a:rPr lang="en-US" sz="1400" dirty="0" smtClean="0"/>
              <a:t>Max from 11.7-13.7km: 5.2 g kg</a:t>
            </a:r>
            <a:r>
              <a:rPr lang="en-US" sz="1400" baseline="30000" dirty="0" smtClean="0"/>
              <a:t>-1</a:t>
            </a:r>
            <a:endParaRPr lang="en-US" sz="1400" baseline="30000" dirty="0"/>
          </a:p>
        </p:txBody>
      </p:sp>
      <p:sp>
        <p:nvSpPr>
          <p:cNvPr id="24" name="Slide Number Placeholder 23"/>
          <p:cNvSpPr>
            <a:spLocks noGrp="1"/>
          </p:cNvSpPr>
          <p:nvPr>
            <p:ph type="sldNum" sz="quarter" idx="12"/>
          </p:nvPr>
        </p:nvSpPr>
        <p:spPr/>
        <p:txBody>
          <a:bodyPr/>
          <a:lstStyle/>
          <a:p>
            <a:fld id="{4936AC18-ED40-7344-BB11-2ACEF2F8A86B}" type="slidenum">
              <a:rPr lang="en-US" smtClean="0"/>
              <a:t>10</a:t>
            </a:fld>
            <a:endParaRPr lang="en-US"/>
          </a:p>
        </p:txBody>
      </p:sp>
    </p:spTree>
    <p:extLst>
      <p:ext uri="{BB962C8B-B14F-4D97-AF65-F5344CB8AC3E}">
        <p14:creationId xmlns:p14="http://schemas.microsoft.com/office/powerpoint/2010/main" val="19337565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1-31 at 3.3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502" y="0"/>
            <a:ext cx="3528883" cy="3436783"/>
          </a:xfrm>
          <a:prstGeom prst="rect">
            <a:avLst/>
          </a:prstGeom>
        </p:spPr>
      </p:pic>
      <p:pic>
        <p:nvPicPr>
          <p:cNvPr id="4" name="Picture 3" descr="Screen shot 2016-01-31 at 3.31.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2" y="0"/>
            <a:ext cx="3630404" cy="3436783"/>
          </a:xfrm>
          <a:prstGeom prst="rect">
            <a:avLst/>
          </a:prstGeom>
        </p:spPr>
      </p:pic>
      <p:pic>
        <p:nvPicPr>
          <p:cNvPr id="6" name="Picture 5" descr="Screen shot 2016-01-31 at 3.40.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0202" y="3505491"/>
            <a:ext cx="3453798" cy="3368519"/>
          </a:xfrm>
          <a:prstGeom prst="rect">
            <a:avLst/>
          </a:prstGeom>
        </p:spPr>
      </p:pic>
      <p:sp>
        <p:nvSpPr>
          <p:cNvPr id="7" name="TextBox 6"/>
          <p:cNvSpPr txBox="1"/>
          <p:nvPr/>
        </p:nvSpPr>
        <p:spPr>
          <a:xfrm>
            <a:off x="373543" y="3835250"/>
            <a:ext cx="5017915" cy="2308324"/>
          </a:xfrm>
          <a:prstGeom prst="rect">
            <a:avLst/>
          </a:prstGeom>
          <a:noFill/>
        </p:spPr>
        <p:txBody>
          <a:bodyPr wrap="square" rtlCol="0">
            <a:spAutoFit/>
          </a:bodyPr>
          <a:lstStyle/>
          <a:p>
            <a:pPr marL="285750" indent="-285750">
              <a:buFont typeface="Arial"/>
              <a:buChar char="•"/>
            </a:pPr>
            <a:r>
              <a:rPr lang="en-US" dirty="0" smtClean="0"/>
              <a:t>In DLA at 23:21Z, cloud ice/snow concentrations </a:t>
            </a:r>
          </a:p>
          <a:p>
            <a:pPr marL="742950" lvl="1" indent="-285750">
              <a:buFont typeface="Arial"/>
              <a:buChar char="•"/>
            </a:pPr>
            <a:r>
              <a:rPr lang="en-US" dirty="0" smtClean="0"/>
              <a:t>First appear at 6.7 km</a:t>
            </a:r>
          </a:p>
          <a:p>
            <a:pPr marL="742950" lvl="1" indent="-285750">
              <a:buFont typeface="Arial"/>
              <a:buChar char="•"/>
            </a:pPr>
            <a:r>
              <a:rPr lang="en-US" dirty="0" smtClean="0"/>
              <a:t>Disappear above 15.7 km</a:t>
            </a:r>
          </a:p>
          <a:p>
            <a:pPr marL="285750" indent="-285750">
              <a:buFont typeface="Arial"/>
              <a:buChar char="•"/>
            </a:pPr>
            <a:r>
              <a:rPr lang="en-US" dirty="0" smtClean="0"/>
              <a:t>In WRF (above) at 23:20-00:00Z, cloud ice/snow concentrations </a:t>
            </a:r>
          </a:p>
          <a:p>
            <a:pPr marL="742950" lvl="1" indent="-285750">
              <a:buFont typeface="Arial"/>
              <a:buChar char="•"/>
            </a:pPr>
            <a:r>
              <a:rPr lang="en-US" dirty="0" smtClean="0"/>
              <a:t>First appear ~8.2 km, with a pocket around 6.0 km</a:t>
            </a:r>
          </a:p>
          <a:p>
            <a:pPr marL="742950" lvl="1" indent="-285750">
              <a:buFont typeface="Arial"/>
              <a:buChar char="•"/>
            </a:pPr>
            <a:r>
              <a:rPr lang="en-US" dirty="0" smtClean="0"/>
              <a:t>Disappear above ~15.4 km</a:t>
            </a:r>
          </a:p>
        </p:txBody>
      </p:sp>
      <p:sp>
        <p:nvSpPr>
          <p:cNvPr id="8" name="Slide Number Placeholder 7"/>
          <p:cNvSpPr>
            <a:spLocks noGrp="1"/>
          </p:cNvSpPr>
          <p:nvPr>
            <p:ph type="sldNum" sz="quarter" idx="12"/>
          </p:nvPr>
        </p:nvSpPr>
        <p:spPr/>
        <p:txBody>
          <a:bodyPr/>
          <a:lstStyle/>
          <a:p>
            <a:fld id="{4936AC18-ED40-7344-BB11-2ACEF2F8A86B}" type="slidenum">
              <a:rPr lang="en-US" smtClean="0"/>
              <a:t>11</a:t>
            </a:fld>
            <a:endParaRPr lang="en-US"/>
          </a:p>
        </p:txBody>
      </p:sp>
    </p:spTree>
    <p:extLst>
      <p:ext uri="{BB962C8B-B14F-4D97-AF65-F5344CB8AC3E}">
        <p14:creationId xmlns:p14="http://schemas.microsoft.com/office/powerpoint/2010/main" val="13897055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6-01-31 at 6.19.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112" y="0"/>
            <a:ext cx="3176946" cy="4109197"/>
          </a:xfrm>
          <a:prstGeom prst="rect">
            <a:avLst/>
          </a:prstGeom>
        </p:spPr>
      </p:pic>
      <p:pic>
        <p:nvPicPr>
          <p:cNvPr id="5" name="Picture 4" descr="Screen shot 2016-01-31 at 6.19.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817" y="0"/>
            <a:ext cx="3169218" cy="4109197"/>
          </a:xfrm>
          <a:prstGeom prst="rect">
            <a:avLst/>
          </a:prstGeom>
        </p:spPr>
      </p:pic>
      <p:sp>
        <p:nvSpPr>
          <p:cNvPr id="6" name="TextBox 5"/>
          <p:cNvSpPr txBox="1"/>
          <p:nvPr/>
        </p:nvSpPr>
        <p:spPr>
          <a:xfrm>
            <a:off x="373543" y="4906132"/>
            <a:ext cx="8305086" cy="1754327"/>
          </a:xfrm>
          <a:prstGeom prst="rect">
            <a:avLst/>
          </a:prstGeom>
          <a:noFill/>
        </p:spPr>
        <p:txBody>
          <a:bodyPr wrap="square" rtlCol="0">
            <a:spAutoFit/>
          </a:bodyPr>
          <a:lstStyle/>
          <a:p>
            <a:pPr marL="285750" indent="-285750">
              <a:buFont typeface="Arial"/>
              <a:buChar char="•"/>
            </a:pPr>
            <a:r>
              <a:rPr lang="en-US" dirty="0" smtClean="0"/>
              <a:t>In DLA (slide 2) at 23:21Z, higher values of graupel concentrations were noticeable with the high flash density on the southwest side of the bounded weak lightning region</a:t>
            </a:r>
          </a:p>
          <a:p>
            <a:pPr marL="742950" lvl="1" indent="-285750">
              <a:buFont typeface="Arial"/>
              <a:buChar char="•"/>
            </a:pPr>
            <a:r>
              <a:rPr lang="en-US" dirty="0" smtClean="0"/>
              <a:t>Contours appear to show concentrations up to 5.0 g kg</a:t>
            </a:r>
            <a:r>
              <a:rPr lang="en-US" baseline="30000" dirty="0" smtClean="0"/>
              <a:t>-1</a:t>
            </a:r>
            <a:endParaRPr lang="en-US" dirty="0" smtClean="0"/>
          </a:p>
          <a:p>
            <a:pPr marL="285750" indent="-285750">
              <a:buFont typeface="Arial"/>
              <a:buChar char="•"/>
            </a:pPr>
            <a:r>
              <a:rPr lang="en-US" dirty="0" smtClean="0"/>
              <a:t>In WRF (above) at 23:20-00:00Z, graupel appears in storm core with maximum values less than 9.9 g kg</a:t>
            </a:r>
            <a:r>
              <a:rPr lang="en-US" baseline="30000" dirty="0" smtClean="0"/>
              <a:t>-1</a:t>
            </a:r>
            <a:r>
              <a:rPr lang="en-US" dirty="0" smtClean="0"/>
              <a:t> at 7.2 km</a:t>
            </a:r>
            <a:endParaRPr lang="en-US" baseline="30000" dirty="0" smtClean="0"/>
          </a:p>
        </p:txBody>
      </p:sp>
      <p:pic>
        <p:nvPicPr>
          <p:cNvPr id="4" name="Picture 3" descr="Screen shot 2016-01-31 at 6.18.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202986" cy="4109197"/>
          </a:xfrm>
          <a:prstGeom prst="rect">
            <a:avLst/>
          </a:prstGeom>
        </p:spPr>
      </p:pic>
      <p:sp>
        <p:nvSpPr>
          <p:cNvPr id="18" name="Slide Number Placeholder 17"/>
          <p:cNvSpPr>
            <a:spLocks noGrp="1"/>
          </p:cNvSpPr>
          <p:nvPr>
            <p:ph type="sldNum" sz="quarter" idx="12"/>
          </p:nvPr>
        </p:nvSpPr>
        <p:spPr/>
        <p:txBody>
          <a:bodyPr/>
          <a:lstStyle/>
          <a:p>
            <a:fld id="{4936AC18-ED40-7344-BB11-2ACEF2F8A86B}" type="slidenum">
              <a:rPr lang="en-US" smtClean="0"/>
              <a:t>12</a:t>
            </a:fld>
            <a:endParaRPr lang="en-US"/>
          </a:p>
        </p:txBody>
      </p:sp>
    </p:spTree>
    <p:extLst>
      <p:ext uri="{BB962C8B-B14F-4D97-AF65-F5344CB8AC3E}">
        <p14:creationId xmlns:p14="http://schemas.microsoft.com/office/powerpoint/2010/main" val="21084576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1-31 at 7.22.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7601" y="0"/>
            <a:ext cx="3214536" cy="4109197"/>
          </a:xfrm>
          <a:prstGeom prst="rect">
            <a:avLst/>
          </a:prstGeom>
        </p:spPr>
      </p:pic>
      <p:pic>
        <p:nvPicPr>
          <p:cNvPr id="3" name="Picture 2" descr="Screen shot 2016-01-31 at 7.50.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046" y="0"/>
            <a:ext cx="3171284" cy="4109197"/>
          </a:xfrm>
          <a:prstGeom prst="rect">
            <a:avLst/>
          </a:prstGeom>
        </p:spPr>
      </p:pic>
      <p:pic>
        <p:nvPicPr>
          <p:cNvPr id="10" name="Picture 9" descr="Screen shot 2016-01-31 at 6.19.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3" y="0"/>
            <a:ext cx="3176946" cy="4109197"/>
          </a:xfrm>
          <a:prstGeom prst="rect">
            <a:avLst/>
          </a:prstGeom>
        </p:spPr>
      </p:pic>
      <p:sp>
        <p:nvSpPr>
          <p:cNvPr id="6" name="TextBox 5"/>
          <p:cNvSpPr txBox="1"/>
          <p:nvPr/>
        </p:nvSpPr>
        <p:spPr>
          <a:xfrm>
            <a:off x="373543" y="4906132"/>
            <a:ext cx="8305086" cy="1477328"/>
          </a:xfrm>
          <a:prstGeom prst="rect">
            <a:avLst/>
          </a:prstGeom>
          <a:noFill/>
        </p:spPr>
        <p:txBody>
          <a:bodyPr wrap="square" rtlCol="0">
            <a:spAutoFit/>
          </a:bodyPr>
          <a:lstStyle/>
          <a:p>
            <a:pPr marL="285750" indent="-285750">
              <a:buFont typeface="Arial"/>
              <a:buChar char="•"/>
            </a:pPr>
            <a:r>
              <a:rPr lang="en-US" dirty="0" smtClean="0"/>
              <a:t>In DLA (slide 3) at 00:00Z, higher values of graupel concentrations were noticeable within, west and northwest of the bounded weak lightning region</a:t>
            </a:r>
          </a:p>
          <a:p>
            <a:pPr marL="742950" lvl="1" indent="-285750">
              <a:buFont typeface="Arial"/>
              <a:buChar char="•"/>
            </a:pPr>
            <a:r>
              <a:rPr lang="en-US" dirty="0" smtClean="0"/>
              <a:t>Maximum concentrations at 7.2 km are 11.0-12.0 g kg</a:t>
            </a:r>
            <a:r>
              <a:rPr lang="en-US" baseline="30000" dirty="0" smtClean="0"/>
              <a:t>-1</a:t>
            </a:r>
            <a:endParaRPr lang="en-US" dirty="0" smtClean="0"/>
          </a:p>
          <a:p>
            <a:pPr marL="285750" indent="-285750">
              <a:buFont typeface="Arial"/>
              <a:buChar char="•"/>
            </a:pPr>
            <a:r>
              <a:rPr lang="en-US" dirty="0" smtClean="0"/>
              <a:t>In WRF (above) at 00:00-00:40Z, graupel appears in storm core with maximum values less than 9.5 g kg</a:t>
            </a:r>
            <a:r>
              <a:rPr lang="en-US" baseline="30000" dirty="0" smtClean="0"/>
              <a:t>-1</a:t>
            </a:r>
            <a:r>
              <a:rPr lang="en-US" dirty="0" smtClean="0"/>
              <a:t> at 7.2 km</a:t>
            </a:r>
            <a:endParaRPr lang="en-US" baseline="30000" dirty="0" smtClean="0"/>
          </a:p>
        </p:txBody>
      </p:sp>
      <p:sp>
        <p:nvSpPr>
          <p:cNvPr id="7" name="Slide Number Placeholder 6"/>
          <p:cNvSpPr>
            <a:spLocks noGrp="1"/>
          </p:cNvSpPr>
          <p:nvPr>
            <p:ph type="sldNum" sz="quarter" idx="12"/>
          </p:nvPr>
        </p:nvSpPr>
        <p:spPr/>
        <p:txBody>
          <a:bodyPr/>
          <a:lstStyle/>
          <a:p>
            <a:fld id="{4936AC18-ED40-7344-BB11-2ACEF2F8A86B}" type="slidenum">
              <a:rPr lang="en-US" smtClean="0"/>
              <a:t>13</a:t>
            </a:fld>
            <a:endParaRPr lang="en-US"/>
          </a:p>
        </p:txBody>
      </p:sp>
    </p:spTree>
    <p:extLst>
      <p:ext uri="{BB962C8B-B14F-4D97-AF65-F5344CB8AC3E}">
        <p14:creationId xmlns:p14="http://schemas.microsoft.com/office/powerpoint/2010/main" val="41009837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3543" y="4931036"/>
            <a:ext cx="8305086" cy="1754327"/>
          </a:xfrm>
          <a:prstGeom prst="rect">
            <a:avLst/>
          </a:prstGeom>
          <a:noFill/>
        </p:spPr>
        <p:txBody>
          <a:bodyPr wrap="square" rtlCol="0">
            <a:spAutoFit/>
          </a:bodyPr>
          <a:lstStyle/>
          <a:p>
            <a:pPr marL="285750" indent="-285750">
              <a:buFont typeface="Arial"/>
              <a:buChar char="•"/>
            </a:pPr>
            <a:r>
              <a:rPr lang="en-US" dirty="0" smtClean="0"/>
              <a:t>In DLA (slide 2) at 23:21Z, graupel concentrations are mainly</a:t>
            </a:r>
            <a:r>
              <a:rPr lang="en-US" dirty="0" smtClean="0">
                <a:latin typeface="Times New Roman"/>
                <a:cs typeface="Times New Roman"/>
              </a:rPr>
              <a:t> </a:t>
            </a:r>
            <a:r>
              <a:rPr lang="en-US" b="0" i="0" dirty="0" smtClean="0">
                <a:latin typeface="Times New Roman"/>
                <a:ea typeface="ＭＳ ゴシック"/>
                <a:cs typeface="Times New Roman"/>
              </a:rPr>
              <a:t>≥</a:t>
            </a:r>
            <a:r>
              <a:rPr lang="en-US" dirty="0">
                <a:latin typeface="Times New Roman"/>
                <a:cs typeface="Times New Roman"/>
              </a:rPr>
              <a:t> </a:t>
            </a:r>
            <a:r>
              <a:rPr lang="en-US" dirty="0" smtClean="0"/>
              <a:t>1.0 g kg</a:t>
            </a:r>
            <a:r>
              <a:rPr lang="en-US" baseline="30000" dirty="0" smtClean="0"/>
              <a:t>-1</a:t>
            </a:r>
            <a:endParaRPr lang="en-US" dirty="0" smtClean="0"/>
          </a:p>
          <a:p>
            <a:pPr marL="742950" lvl="1" indent="-285750">
              <a:buFont typeface="Arial"/>
              <a:buChar char="•"/>
            </a:pPr>
            <a:r>
              <a:rPr lang="en-US" dirty="0" smtClean="0"/>
              <a:t>Contours appear to show concentrations up to 7.0 g kg</a:t>
            </a:r>
            <a:r>
              <a:rPr lang="en-US" baseline="30000" dirty="0" smtClean="0"/>
              <a:t>-1</a:t>
            </a:r>
            <a:endParaRPr lang="en-US" dirty="0" smtClean="0"/>
          </a:p>
          <a:p>
            <a:pPr marL="285750" indent="-285750">
              <a:buFont typeface="Arial"/>
              <a:buChar char="•"/>
            </a:pPr>
            <a:r>
              <a:rPr lang="en-US" dirty="0" smtClean="0"/>
              <a:t>In WRF (above) at 23:20-00:00Z, graupel appears in storm core with maximum values less than 13.5 g kg</a:t>
            </a:r>
            <a:r>
              <a:rPr lang="en-US" baseline="30000" dirty="0" smtClean="0"/>
              <a:t>-1</a:t>
            </a:r>
            <a:r>
              <a:rPr lang="en-US" dirty="0" smtClean="0"/>
              <a:t> at 11.2 km</a:t>
            </a:r>
          </a:p>
          <a:p>
            <a:pPr marL="742950" lvl="1" indent="-285750">
              <a:buFont typeface="Arial"/>
              <a:buChar char="•"/>
            </a:pPr>
            <a:r>
              <a:rPr lang="en-US" dirty="0" smtClean="0"/>
              <a:t>Graupel values approach 15 g kg</a:t>
            </a:r>
            <a:r>
              <a:rPr lang="en-US" baseline="30000" dirty="0" smtClean="0"/>
              <a:t>-1 </a:t>
            </a:r>
            <a:r>
              <a:rPr lang="en-US" dirty="0" smtClean="0"/>
              <a:t>near 02:00Z model time between 11.7-13.7km</a:t>
            </a:r>
            <a:endParaRPr lang="en-US" dirty="0"/>
          </a:p>
        </p:txBody>
      </p:sp>
      <p:pic>
        <p:nvPicPr>
          <p:cNvPr id="2" name="Picture 1" descr="Screen shot 2016-01-31 at 6.14.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287" y="0"/>
            <a:ext cx="3233654" cy="4140335"/>
          </a:xfrm>
          <a:prstGeom prst="rect">
            <a:avLst/>
          </a:prstGeom>
        </p:spPr>
      </p:pic>
      <p:pic>
        <p:nvPicPr>
          <p:cNvPr id="3" name="Picture 2" descr="Screen shot 2016-01-31 at 6.14.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626" y="0"/>
            <a:ext cx="3181982" cy="4138144"/>
          </a:xfrm>
          <a:prstGeom prst="rect">
            <a:avLst/>
          </a:prstGeom>
        </p:spPr>
      </p:pic>
      <p:pic>
        <p:nvPicPr>
          <p:cNvPr id="6" name="Picture 5" descr="Screen shot 2016-01-31 at 6.13.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201721" cy="4140335"/>
          </a:xfrm>
          <a:prstGeom prst="rect">
            <a:avLst/>
          </a:prstGeom>
        </p:spPr>
      </p:pic>
      <p:sp>
        <p:nvSpPr>
          <p:cNvPr id="9" name="TextBox 8"/>
          <p:cNvSpPr txBox="1"/>
          <p:nvPr/>
        </p:nvSpPr>
        <p:spPr>
          <a:xfrm>
            <a:off x="373544" y="4180306"/>
            <a:ext cx="2789114" cy="307777"/>
          </a:xfrm>
          <a:prstGeom prst="rect">
            <a:avLst/>
          </a:prstGeom>
          <a:noFill/>
        </p:spPr>
        <p:txBody>
          <a:bodyPr wrap="square" rtlCol="0">
            <a:spAutoFit/>
          </a:bodyPr>
          <a:lstStyle/>
          <a:p>
            <a:r>
              <a:rPr lang="en-US" sz="1400" dirty="0" smtClean="0"/>
              <a:t>Max from 11.2-12.2km: 11.8 g kg</a:t>
            </a:r>
            <a:r>
              <a:rPr lang="en-US" sz="1400" baseline="30000" dirty="0" smtClean="0"/>
              <a:t>-1</a:t>
            </a:r>
            <a:endParaRPr lang="en-US" sz="1400" baseline="30000" dirty="0"/>
          </a:p>
        </p:txBody>
      </p:sp>
      <p:sp>
        <p:nvSpPr>
          <p:cNvPr id="14" name="TextBox 13"/>
          <p:cNvSpPr txBox="1"/>
          <p:nvPr/>
        </p:nvSpPr>
        <p:spPr>
          <a:xfrm>
            <a:off x="6233138" y="4180861"/>
            <a:ext cx="2789114" cy="307777"/>
          </a:xfrm>
          <a:prstGeom prst="rect">
            <a:avLst/>
          </a:prstGeom>
          <a:noFill/>
        </p:spPr>
        <p:txBody>
          <a:bodyPr wrap="square" rtlCol="0">
            <a:spAutoFit/>
          </a:bodyPr>
          <a:lstStyle/>
          <a:p>
            <a:r>
              <a:rPr lang="en-US" sz="1400" dirty="0" smtClean="0"/>
              <a:t>Max from 11.2-12.2km: 13.6 g kg</a:t>
            </a:r>
            <a:r>
              <a:rPr lang="en-US" sz="1400" baseline="30000" dirty="0" smtClean="0"/>
              <a:t>-1</a:t>
            </a:r>
            <a:endParaRPr lang="en-US" sz="1400" baseline="30000" dirty="0"/>
          </a:p>
        </p:txBody>
      </p:sp>
      <p:sp>
        <p:nvSpPr>
          <p:cNvPr id="15" name="TextBox 14"/>
          <p:cNvSpPr txBox="1"/>
          <p:nvPr/>
        </p:nvSpPr>
        <p:spPr>
          <a:xfrm>
            <a:off x="3315058" y="4193618"/>
            <a:ext cx="2789114" cy="307777"/>
          </a:xfrm>
          <a:prstGeom prst="rect">
            <a:avLst/>
          </a:prstGeom>
          <a:noFill/>
        </p:spPr>
        <p:txBody>
          <a:bodyPr wrap="square" rtlCol="0">
            <a:spAutoFit/>
          </a:bodyPr>
          <a:lstStyle/>
          <a:p>
            <a:r>
              <a:rPr lang="en-US" sz="1400" dirty="0" smtClean="0"/>
              <a:t>Max from 11.2-12.2km: 12.8 g kg</a:t>
            </a:r>
            <a:r>
              <a:rPr lang="en-US" sz="1400" baseline="30000" dirty="0" smtClean="0"/>
              <a:t>-1</a:t>
            </a:r>
            <a:endParaRPr lang="en-US" sz="1400" baseline="30000" dirty="0"/>
          </a:p>
        </p:txBody>
      </p:sp>
      <p:sp>
        <p:nvSpPr>
          <p:cNvPr id="16" name="TextBox 15"/>
          <p:cNvSpPr txBox="1"/>
          <p:nvPr/>
        </p:nvSpPr>
        <p:spPr>
          <a:xfrm>
            <a:off x="373543" y="4424025"/>
            <a:ext cx="2789114" cy="307777"/>
          </a:xfrm>
          <a:prstGeom prst="rect">
            <a:avLst/>
          </a:prstGeom>
          <a:noFill/>
        </p:spPr>
        <p:txBody>
          <a:bodyPr wrap="square" rtlCol="0">
            <a:spAutoFit/>
          </a:bodyPr>
          <a:lstStyle/>
          <a:p>
            <a:r>
              <a:rPr lang="en-US" sz="1400" dirty="0" smtClean="0"/>
              <a:t>Max from 11.7-13.7km: 11.8 g kg</a:t>
            </a:r>
            <a:r>
              <a:rPr lang="en-US" sz="1400" baseline="30000" dirty="0" smtClean="0"/>
              <a:t>-1</a:t>
            </a:r>
            <a:endParaRPr lang="en-US" sz="1400" baseline="30000" dirty="0"/>
          </a:p>
        </p:txBody>
      </p:sp>
      <p:sp>
        <p:nvSpPr>
          <p:cNvPr id="17" name="TextBox 16"/>
          <p:cNvSpPr txBox="1"/>
          <p:nvPr/>
        </p:nvSpPr>
        <p:spPr>
          <a:xfrm>
            <a:off x="6233137" y="4424580"/>
            <a:ext cx="2789114" cy="307777"/>
          </a:xfrm>
          <a:prstGeom prst="rect">
            <a:avLst/>
          </a:prstGeom>
          <a:noFill/>
        </p:spPr>
        <p:txBody>
          <a:bodyPr wrap="square" rtlCol="0">
            <a:spAutoFit/>
          </a:bodyPr>
          <a:lstStyle/>
          <a:p>
            <a:r>
              <a:rPr lang="en-US" sz="1400" dirty="0" smtClean="0"/>
              <a:t>Max from 11.7-13.7km: 13.5 g kg</a:t>
            </a:r>
            <a:r>
              <a:rPr lang="en-US" sz="1400" baseline="30000" dirty="0" smtClean="0"/>
              <a:t>-1</a:t>
            </a:r>
            <a:endParaRPr lang="en-US" sz="1400" baseline="30000" dirty="0"/>
          </a:p>
        </p:txBody>
      </p:sp>
      <p:sp>
        <p:nvSpPr>
          <p:cNvPr id="18" name="TextBox 17"/>
          <p:cNvSpPr txBox="1"/>
          <p:nvPr/>
        </p:nvSpPr>
        <p:spPr>
          <a:xfrm>
            <a:off x="3315057" y="4437337"/>
            <a:ext cx="2789114" cy="307777"/>
          </a:xfrm>
          <a:prstGeom prst="rect">
            <a:avLst/>
          </a:prstGeom>
          <a:noFill/>
        </p:spPr>
        <p:txBody>
          <a:bodyPr wrap="square" rtlCol="0">
            <a:spAutoFit/>
          </a:bodyPr>
          <a:lstStyle/>
          <a:p>
            <a:r>
              <a:rPr lang="en-US" sz="1400" dirty="0" smtClean="0"/>
              <a:t>Max from 11.7-13.7km: 12.9 g kg</a:t>
            </a:r>
            <a:r>
              <a:rPr lang="en-US" sz="1400" baseline="30000" dirty="0" smtClean="0"/>
              <a:t>-1</a:t>
            </a:r>
            <a:endParaRPr lang="en-US" sz="1400" baseline="30000" dirty="0"/>
          </a:p>
        </p:txBody>
      </p:sp>
      <p:sp>
        <p:nvSpPr>
          <p:cNvPr id="4" name="Slide Number Placeholder 3"/>
          <p:cNvSpPr>
            <a:spLocks noGrp="1"/>
          </p:cNvSpPr>
          <p:nvPr>
            <p:ph type="sldNum" sz="quarter" idx="12"/>
          </p:nvPr>
        </p:nvSpPr>
        <p:spPr/>
        <p:txBody>
          <a:bodyPr/>
          <a:lstStyle/>
          <a:p>
            <a:fld id="{4936AC18-ED40-7344-BB11-2ACEF2F8A86B}" type="slidenum">
              <a:rPr lang="en-US" smtClean="0"/>
              <a:t>14</a:t>
            </a:fld>
            <a:endParaRPr lang="en-US"/>
          </a:p>
        </p:txBody>
      </p:sp>
    </p:spTree>
    <p:extLst>
      <p:ext uri="{BB962C8B-B14F-4D97-AF65-F5344CB8AC3E}">
        <p14:creationId xmlns:p14="http://schemas.microsoft.com/office/powerpoint/2010/main" val="42929603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58" y="3441680"/>
            <a:ext cx="5466167" cy="3077765"/>
          </a:xfrm>
          <a:prstGeom prst="rect">
            <a:avLst/>
          </a:prstGeom>
          <a:noFill/>
        </p:spPr>
        <p:txBody>
          <a:bodyPr wrap="square" rtlCol="0">
            <a:spAutoFit/>
          </a:bodyPr>
          <a:lstStyle/>
          <a:p>
            <a:pPr marL="285750" indent="-285750">
              <a:buFont typeface="Arial"/>
              <a:buChar char="•"/>
            </a:pPr>
            <a:r>
              <a:rPr lang="en-US" sz="1600" dirty="0" smtClean="0"/>
              <a:t>In DLA at 23:21Z, graupel concentrations </a:t>
            </a:r>
          </a:p>
          <a:p>
            <a:pPr marL="742950" lvl="1" indent="-285750">
              <a:buFont typeface="Arial"/>
              <a:buChar char="•"/>
            </a:pPr>
            <a:r>
              <a:rPr lang="en-US" sz="1600" dirty="0" smtClean="0"/>
              <a:t>Existed from 0.2 to 15.2 km</a:t>
            </a:r>
          </a:p>
          <a:p>
            <a:pPr marL="742950" lvl="1" indent="-285750">
              <a:buFont typeface="Arial"/>
              <a:buChar char="•"/>
            </a:pPr>
            <a:r>
              <a:rPr lang="en-US" sz="1600" dirty="0" smtClean="0"/>
              <a:t>High values near at or near surface are likely hail</a:t>
            </a:r>
          </a:p>
          <a:p>
            <a:pPr marL="742950" lvl="1" indent="-285750">
              <a:buFont typeface="Arial"/>
              <a:buChar char="•"/>
            </a:pPr>
            <a:r>
              <a:rPr lang="en-US" sz="1600" dirty="0" smtClean="0"/>
              <a:t>Hail core eastern side of bounded weak lightning region from 0.7 to 2.2 km with maximum concentrations from 8.0-9.0 g kg</a:t>
            </a:r>
            <a:r>
              <a:rPr lang="en-US" sz="1600" baseline="30000" dirty="0" smtClean="0"/>
              <a:t>-1</a:t>
            </a:r>
            <a:r>
              <a:rPr lang="en-US" sz="1600" dirty="0" smtClean="0"/>
              <a:t> at 1.2 km</a:t>
            </a:r>
          </a:p>
          <a:p>
            <a:pPr marL="742950" lvl="1" indent="-285750">
              <a:buFont typeface="Arial"/>
              <a:buChar char="•"/>
            </a:pPr>
            <a:r>
              <a:rPr lang="en-US" sz="1600" dirty="0" smtClean="0"/>
              <a:t>High concentrations just above ~4.4 km (freezing level)</a:t>
            </a:r>
          </a:p>
          <a:p>
            <a:pPr marL="285750" indent="-285750">
              <a:buFont typeface="Arial"/>
              <a:buChar char="•"/>
            </a:pPr>
            <a:r>
              <a:rPr lang="en-US" sz="1600" dirty="0" smtClean="0"/>
              <a:t>In WRF (above) at 23:20-00:00Z, graupel concentrations</a:t>
            </a:r>
          </a:p>
          <a:p>
            <a:pPr marL="742950" lvl="1" indent="-285750">
              <a:buFont typeface="Arial"/>
              <a:buChar char="•"/>
            </a:pPr>
            <a:r>
              <a:rPr lang="en-US" sz="1600" i="1" dirty="0" smtClean="0"/>
              <a:t>Location of these vertical cross sections are not the same as those for cloud ice/snow </a:t>
            </a:r>
          </a:p>
          <a:p>
            <a:pPr marL="742950" lvl="1" indent="-285750">
              <a:buFont typeface="Arial"/>
              <a:buChar char="•"/>
            </a:pPr>
            <a:r>
              <a:rPr lang="en-US" sz="1600" dirty="0" smtClean="0"/>
              <a:t>First appear ~2.0 km</a:t>
            </a:r>
          </a:p>
          <a:p>
            <a:pPr marL="742950" lvl="1" indent="-285750">
              <a:buFont typeface="Arial"/>
              <a:buChar char="•"/>
            </a:pPr>
            <a:r>
              <a:rPr lang="en-US" sz="1600" dirty="0" smtClean="0"/>
              <a:t>Disappear above ~15.4 km</a:t>
            </a:r>
          </a:p>
        </p:txBody>
      </p:sp>
      <p:pic>
        <p:nvPicPr>
          <p:cNvPr id="2" name="Picture 1" descr="Screen shot 2016-01-31 at 6.13.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90165" cy="3437284"/>
          </a:xfrm>
          <a:prstGeom prst="rect">
            <a:avLst/>
          </a:prstGeom>
        </p:spPr>
      </p:pic>
      <p:pic>
        <p:nvPicPr>
          <p:cNvPr id="3" name="Picture 2" descr="Screen shot 2016-01-31 at 6.14.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711" y="0"/>
            <a:ext cx="3499693" cy="3437284"/>
          </a:xfrm>
          <a:prstGeom prst="rect">
            <a:avLst/>
          </a:prstGeom>
        </p:spPr>
      </p:pic>
      <p:pic>
        <p:nvPicPr>
          <p:cNvPr id="8" name="Picture 7" descr="Screen shot 2016-01-31 at 6.15.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9282" y="3420716"/>
            <a:ext cx="3528243" cy="3437284"/>
          </a:xfrm>
          <a:prstGeom prst="rect">
            <a:avLst/>
          </a:prstGeom>
        </p:spPr>
      </p:pic>
      <p:sp>
        <p:nvSpPr>
          <p:cNvPr id="9" name="Slide Number Placeholder 8"/>
          <p:cNvSpPr>
            <a:spLocks noGrp="1"/>
          </p:cNvSpPr>
          <p:nvPr>
            <p:ph type="sldNum" sz="quarter" idx="12"/>
          </p:nvPr>
        </p:nvSpPr>
        <p:spPr/>
        <p:txBody>
          <a:bodyPr/>
          <a:lstStyle/>
          <a:p>
            <a:fld id="{4936AC18-ED40-7344-BB11-2ACEF2F8A86B}" type="slidenum">
              <a:rPr lang="en-US" smtClean="0"/>
              <a:t>15</a:t>
            </a:fld>
            <a:endParaRPr lang="en-US"/>
          </a:p>
        </p:txBody>
      </p:sp>
    </p:spTree>
    <p:extLst>
      <p:ext uri="{BB962C8B-B14F-4D97-AF65-F5344CB8AC3E}">
        <p14:creationId xmlns:p14="http://schemas.microsoft.com/office/powerpoint/2010/main" val="19675266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182951"/>
            <a:ext cx="8229600" cy="5454023"/>
          </a:xfrm>
        </p:spPr>
        <p:txBody>
          <a:bodyPr>
            <a:normAutofit fontScale="62500" lnSpcReduction="20000"/>
          </a:bodyPr>
          <a:lstStyle/>
          <a:p>
            <a:r>
              <a:rPr lang="en-US" dirty="0" smtClean="0"/>
              <a:t>WRF cloud ice/snow </a:t>
            </a:r>
          </a:p>
          <a:p>
            <a:pPr lvl="1"/>
            <a:r>
              <a:rPr lang="en-US" dirty="0" smtClean="0"/>
              <a:t>Appears to be in the same location as the DLA</a:t>
            </a:r>
          </a:p>
          <a:p>
            <a:pPr lvl="1"/>
            <a:r>
              <a:rPr lang="en-US" dirty="0" smtClean="0"/>
              <a:t>Similar values at 6.7 km</a:t>
            </a:r>
          </a:p>
          <a:p>
            <a:pPr lvl="1"/>
            <a:r>
              <a:rPr lang="en-US" dirty="0" smtClean="0"/>
              <a:t>WRF concentrations are roughly half that of the DLA at altitudes above 10.2 km</a:t>
            </a:r>
          </a:p>
          <a:p>
            <a:pPr lvl="1"/>
            <a:r>
              <a:rPr lang="en-US" dirty="0" smtClean="0"/>
              <a:t>This is opposite of what the </a:t>
            </a:r>
            <a:r>
              <a:rPr lang="en-US" dirty="0" err="1" smtClean="0"/>
              <a:t>Precip</a:t>
            </a:r>
            <a:r>
              <a:rPr lang="en-US" dirty="0" smtClean="0"/>
              <a:t> Ice Mass plots showed, where the WRF PIM was triple the DLA PIM estimate (~800x10</a:t>
            </a:r>
            <a:r>
              <a:rPr lang="en-US" baseline="30000" dirty="0" smtClean="0"/>
              <a:t>6 </a:t>
            </a:r>
            <a:r>
              <a:rPr lang="en-US" dirty="0" smtClean="0"/>
              <a:t>kg vs. ~275x10</a:t>
            </a:r>
            <a:r>
              <a:rPr lang="en-US" baseline="30000" dirty="0" smtClean="0"/>
              <a:t>6 </a:t>
            </a:r>
            <a:r>
              <a:rPr lang="en-US" dirty="0" smtClean="0"/>
              <a:t>kg, respectively).</a:t>
            </a:r>
          </a:p>
          <a:p>
            <a:pPr lvl="2"/>
            <a:r>
              <a:rPr lang="en-US" dirty="0" smtClean="0"/>
              <a:t>Maybe the difference here is simply the application of the </a:t>
            </a:r>
            <a:r>
              <a:rPr lang="en-US" dirty="0" err="1" smtClean="0"/>
              <a:t>Deierling</a:t>
            </a:r>
            <a:r>
              <a:rPr lang="en-US" dirty="0" smtClean="0"/>
              <a:t> et al. (2008) PIM scheme in the output of the two models? Or differences in the two models and the non-hydrometeor variables/criteria that are being used in the PIM flash rate calculation?</a:t>
            </a:r>
          </a:p>
          <a:p>
            <a:pPr lvl="2"/>
            <a:endParaRPr lang="en-US" dirty="0" smtClean="0"/>
          </a:p>
          <a:p>
            <a:r>
              <a:rPr lang="en-US" dirty="0" smtClean="0"/>
              <a:t>WRF graupel</a:t>
            </a:r>
          </a:p>
          <a:p>
            <a:pPr lvl="1"/>
            <a:r>
              <a:rPr lang="en-US" dirty="0" smtClean="0"/>
              <a:t>Does not extend as low in altitude as the DLA</a:t>
            </a:r>
          </a:p>
          <a:p>
            <a:pPr lvl="1"/>
            <a:r>
              <a:rPr lang="en-US" dirty="0" smtClean="0"/>
              <a:t>At DLA time 23:21Z, the WRF concentrations from 23:20-00:00Z appear to be roughly twice that of the DLA (hard to count the contours in DLA plot)</a:t>
            </a:r>
          </a:p>
          <a:p>
            <a:pPr lvl="1"/>
            <a:r>
              <a:rPr lang="en-US" dirty="0" smtClean="0"/>
              <a:t>At DLA time 00:00Z, the WRF concentrations from 00:00-00:40Z appear to be 1.5 times that of the DLA concentrations </a:t>
            </a:r>
          </a:p>
          <a:p>
            <a:pPr lvl="1"/>
            <a:r>
              <a:rPr lang="en-US" dirty="0" smtClean="0"/>
              <a:t>This is similar to the Graupel Echo Volume plots, where the WRF GEV mass was similar to the DLA estimate of GEV mass (~220 km</a:t>
            </a:r>
            <a:r>
              <a:rPr lang="en-US" baseline="30000" dirty="0" smtClean="0"/>
              <a:t>3</a:t>
            </a:r>
            <a:r>
              <a:rPr lang="en-US" dirty="0" smtClean="0"/>
              <a:t> vs. ~200 km</a:t>
            </a:r>
            <a:r>
              <a:rPr lang="en-US" baseline="30000" dirty="0" smtClean="0"/>
              <a:t>3</a:t>
            </a:r>
            <a:r>
              <a:rPr lang="en-US" dirty="0" smtClean="0"/>
              <a:t>, respectively)</a:t>
            </a:r>
          </a:p>
          <a:p>
            <a:pPr lvl="1"/>
            <a:endParaRPr lang="en-US" dirty="0" smtClean="0"/>
          </a:p>
        </p:txBody>
      </p:sp>
      <p:sp>
        <p:nvSpPr>
          <p:cNvPr id="4" name="Slide Number Placeholder 3"/>
          <p:cNvSpPr>
            <a:spLocks noGrp="1"/>
          </p:cNvSpPr>
          <p:nvPr>
            <p:ph type="sldNum" sz="quarter" idx="12"/>
          </p:nvPr>
        </p:nvSpPr>
        <p:spPr/>
        <p:txBody>
          <a:bodyPr/>
          <a:lstStyle/>
          <a:p>
            <a:fld id="{4936AC18-ED40-7344-BB11-2ACEF2F8A86B}" type="slidenum">
              <a:rPr lang="en-US" smtClean="0"/>
              <a:t>16</a:t>
            </a:fld>
            <a:endParaRPr lang="en-US"/>
          </a:p>
        </p:txBody>
      </p:sp>
    </p:spTree>
    <p:extLst>
      <p:ext uri="{BB962C8B-B14F-4D97-AF65-F5344CB8AC3E}">
        <p14:creationId xmlns:p14="http://schemas.microsoft.com/office/powerpoint/2010/main" val="926196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Adjusting WRF Hydrometeors</a:t>
            </a:r>
            <a:endParaRPr lang="en-US" dirty="0"/>
          </a:p>
        </p:txBody>
      </p:sp>
      <p:sp>
        <p:nvSpPr>
          <p:cNvPr id="6" name="Content Placeholder 5"/>
          <p:cNvSpPr>
            <a:spLocks noGrp="1"/>
          </p:cNvSpPr>
          <p:nvPr>
            <p:ph idx="1"/>
          </p:nvPr>
        </p:nvSpPr>
        <p:spPr/>
        <p:txBody>
          <a:bodyPr>
            <a:normAutofit fontScale="47500" lnSpcReduction="20000"/>
          </a:bodyPr>
          <a:lstStyle/>
          <a:p>
            <a:r>
              <a:rPr lang="en-US" dirty="0" smtClean="0"/>
              <a:t>If WRF graupel concentrations are roughly twice the DLA mixing ratios, then decrease WRF graupel by half</a:t>
            </a:r>
          </a:p>
          <a:p>
            <a:endParaRPr lang="en-US" dirty="0" smtClean="0"/>
          </a:p>
          <a:p>
            <a:r>
              <a:rPr lang="en-US" dirty="0" smtClean="0"/>
              <a:t>If WRF snow/ice concentrations are roughly half the DLA mixing ratios, then double the snow concentrations</a:t>
            </a:r>
          </a:p>
          <a:p>
            <a:endParaRPr lang="en-US" dirty="0" smtClean="0"/>
          </a:p>
          <a:p>
            <a:r>
              <a:rPr lang="en-US" dirty="0" smtClean="0"/>
              <a:t>Tested different combinations of the above</a:t>
            </a:r>
          </a:p>
          <a:p>
            <a:endParaRPr lang="en-US" dirty="0" smtClean="0"/>
          </a:p>
          <a:p>
            <a:r>
              <a:rPr lang="en-US" dirty="0" smtClean="0"/>
              <a:t>Discovered that if decrease the WRF graupel concentrations by half and don’t modify the snow concentrations, then the precipitation ice mass is only two times that of the DLA</a:t>
            </a:r>
          </a:p>
          <a:p>
            <a:endParaRPr lang="en-US" dirty="0" smtClean="0"/>
          </a:p>
          <a:p>
            <a:r>
              <a:rPr lang="en-US" dirty="0" smtClean="0"/>
              <a:t>I think the graupel echo volume is similar between the WRF and the DLA because you simply count up the number of grid cells that meet the criteria, while with the precipitation ice mass you are actually using the mixing ratios of the graupel and snow</a:t>
            </a:r>
          </a:p>
          <a:p>
            <a:endParaRPr lang="en-US" dirty="0" smtClean="0"/>
          </a:p>
          <a:p>
            <a:r>
              <a:rPr lang="en-US" b="1" dirty="0" smtClean="0">
                <a:solidFill>
                  <a:srgbClr val="FF0000"/>
                </a:solidFill>
              </a:rPr>
              <a:t>It appears based on the comparison between the WRF and DLA hydrometeors and the comparisons with the visible satellite images, that the WRF is getting the size of the anvil correct, but there are differences in the hydrometeor concentrations</a:t>
            </a:r>
          </a:p>
          <a:p>
            <a:pPr lvl="1"/>
            <a:r>
              <a:rPr lang="en-US" dirty="0" smtClean="0"/>
              <a:t>It doesn’t appear that the differences can simply be fixed by decreasing the WRF graupel by half and increasing the snow by two because the adjustments cancel each other out</a:t>
            </a:r>
          </a:p>
          <a:p>
            <a:pPr lvl="1"/>
            <a:endParaRPr lang="en-US" dirty="0"/>
          </a:p>
        </p:txBody>
      </p:sp>
      <p:sp>
        <p:nvSpPr>
          <p:cNvPr id="5" name="Slide Number Placeholder 4"/>
          <p:cNvSpPr>
            <a:spLocks noGrp="1"/>
          </p:cNvSpPr>
          <p:nvPr>
            <p:ph type="sldNum" sz="quarter" idx="12"/>
          </p:nvPr>
        </p:nvSpPr>
        <p:spPr/>
        <p:txBody>
          <a:bodyPr/>
          <a:lstStyle/>
          <a:p>
            <a:fld id="{9187A643-F5B8-3C40-B0DD-43D0F0D1ED55}" type="slidenum">
              <a:rPr lang="en-US" smtClean="0"/>
              <a:t>17</a:t>
            </a:fld>
            <a:endParaRPr lang="en-US"/>
          </a:p>
        </p:txBody>
      </p:sp>
    </p:spTree>
    <p:extLst>
      <p:ext uri="{BB962C8B-B14F-4D97-AF65-F5344CB8AC3E}">
        <p14:creationId xmlns:p14="http://schemas.microsoft.com/office/powerpoint/2010/main" val="1987608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Description of Hydrometeor Variables used for Computing FRPSs</a:t>
            </a:r>
            <a:endParaRPr lang="en-US" dirty="0"/>
          </a:p>
        </p:txBody>
      </p:sp>
      <p:sp>
        <p:nvSpPr>
          <p:cNvPr id="3" name="Content Placeholder 2"/>
          <p:cNvSpPr>
            <a:spLocks noGrp="1"/>
          </p:cNvSpPr>
          <p:nvPr>
            <p:ph sz="half" idx="1"/>
          </p:nvPr>
        </p:nvSpPr>
        <p:spPr/>
        <p:txBody>
          <a:bodyPr>
            <a:normAutofit fontScale="47500" lnSpcReduction="20000"/>
          </a:bodyPr>
          <a:lstStyle/>
          <a:p>
            <a:pPr marL="0" indent="0">
              <a:buNone/>
            </a:pPr>
            <a:r>
              <a:rPr lang="en-US" b="1" u="sng" dirty="0"/>
              <a:t>PRECIPITATION ICE MASS (</a:t>
            </a:r>
            <a:r>
              <a:rPr lang="en-US" b="1" u="sng" dirty="0" smtClean="0"/>
              <a:t>kg; </a:t>
            </a:r>
            <a:r>
              <a:rPr lang="en-US" b="1" i="1" u="sng" dirty="0" err="1" smtClean="0"/>
              <a:t>Deierling</a:t>
            </a:r>
            <a:r>
              <a:rPr lang="en-US" b="1" i="1" u="sng" dirty="0" smtClean="0"/>
              <a:t> et al., 2008</a:t>
            </a:r>
            <a:r>
              <a:rPr lang="en-US" b="1" u="sng" dirty="0" smtClean="0"/>
              <a:t>)</a:t>
            </a:r>
            <a:endParaRPr lang="en-US" u="sng" dirty="0"/>
          </a:p>
          <a:p>
            <a:pPr marL="0" indent="0">
              <a:buNone/>
            </a:pPr>
            <a:endParaRPr lang="en-US" dirty="0"/>
          </a:p>
          <a:p>
            <a:r>
              <a:rPr lang="en-US" dirty="0"/>
              <a:t>Compute precipitation snow mass (</a:t>
            </a:r>
            <a:r>
              <a:rPr lang="en-US" dirty="0" err="1"/>
              <a:t>qs_p_mass</a:t>
            </a:r>
            <a:r>
              <a:rPr lang="en-US" dirty="0"/>
              <a:t>, kg) where T &lt; 268.15 K) and </a:t>
            </a:r>
            <a:r>
              <a:rPr lang="en-US" dirty="0" err="1"/>
              <a:t>qs</a:t>
            </a:r>
            <a:r>
              <a:rPr lang="en-US" dirty="0"/>
              <a:t> &gt; 1E-12 and w &lt; </a:t>
            </a:r>
            <a:r>
              <a:rPr lang="en-US" dirty="0" err="1"/>
              <a:t>vts_morr</a:t>
            </a:r>
            <a:r>
              <a:rPr lang="en-US" dirty="0" smtClean="0"/>
              <a:t>:</a:t>
            </a:r>
          </a:p>
          <a:p>
            <a:endParaRPr lang="en-US" sz="1500" dirty="0"/>
          </a:p>
          <a:p>
            <a:pPr marL="0" indent="0">
              <a:buNone/>
            </a:pPr>
            <a:r>
              <a:rPr lang="en-US" dirty="0" err="1" smtClean="0"/>
              <a:t>qs_p_mass</a:t>
            </a:r>
            <a:r>
              <a:rPr lang="en-US" dirty="0" smtClean="0"/>
              <a:t> </a:t>
            </a:r>
            <a:r>
              <a:rPr lang="en-US" dirty="0"/>
              <a:t>= </a:t>
            </a:r>
            <a:r>
              <a:rPr lang="en-US" dirty="0" err="1"/>
              <a:t>qs_p_mass</a:t>
            </a:r>
            <a:r>
              <a:rPr lang="en-US" dirty="0"/>
              <a:t> + </a:t>
            </a:r>
            <a:r>
              <a:rPr lang="en-US" dirty="0" err="1"/>
              <a:t>qs</a:t>
            </a:r>
            <a:r>
              <a:rPr lang="en-US" dirty="0"/>
              <a:t> * rho * dx * </a:t>
            </a:r>
            <a:r>
              <a:rPr lang="en-US" dirty="0" err="1"/>
              <a:t>dy</a:t>
            </a:r>
            <a:r>
              <a:rPr lang="en-US" dirty="0"/>
              <a:t> *</a:t>
            </a:r>
            <a:r>
              <a:rPr lang="en-US" dirty="0" err="1"/>
              <a:t>dz</a:t>
            </a:r>
            <a:endParaRPr lang="en-US" dirty="0"/>
          </a:p>
          <a:p>
            <a:endParaRPr lang="en-US" dirty="0"/>
          </a:p>
          <a:p>
            <a:r>
              <a:rPr lang="en-US" dirty="0"/>
              <a:t>Compute graupel mass (</a:t>
            </a:r>
            <a:r>
              <a:rPr lang="en-US" dirty="0" err="1"/>
              <a:t>qg_mass</a:t>
            </a:r>
            <a:r>
              <a:rPr lang="en-US" dirty="0"/>
              <a:t>, kg) where T &lt; 268.15 K and </a:t>
            </a:r>
            <a:r>
              <a:rPr lang="en-US" dirty="0" err="1"/>
              <a:t>qg</a:t>
            </a:r>
            <a:r>
              <a:rPr lang="en-US" dirty="0"/>
              <a:t> &gt; 1E-12:</a:t>
            </a:r>
          </a:p>
          <a:p>
            <a:pPr marL="0" indent="0">
              <a:buNone/>
            </a:pPr>
            <a:endParaRPr lang="en-US" sz="1500" dirty="0" smtClean="0"/>
          </a:p>
          <a:p>
            <a:pPr marL="0" indent="0">
              <a:buNone/>
            </a:pPr>
            <a:r>
              <a:rPr lang="en-US" dirty="0" err="1" smtClean="0"/>
              <a:t>qs_mass</a:t>
            </a:r>
            <a:r>
              <a:rPr lang="en-US" dirty="0" smtClean="0"/>
              <a:t> </a:t>
            </a:r>
            <a:r>
              <a:rPr lang="en-US" dirty="0"/>
              <a:t>= </a:t>
            </a:r>
            <a:r>
              <a:rPr lang="en-US" dirty="0" err="1"/>
              <a:t>qg_mass</a:t>
            </a:r>
            <a:r>
              <a:rPr lang="en-US" dirty="0"/>
              <a:t> + </a:t>
            </a:r>
            <a:r>
              <a:rPr lang="en-US" dirty="0" err="1"/>
              <a:t>qg</a:t>
            </a:r>
            <a:r>
              <a:rPr lang="en-US" dirty="0"/>
              <a:t> * rho * dx * </a:t>
            </a:r>
            <a:r>
              <a:rPr lang="en-US" dirty="0" err="1"/>
              <a:t>dy</a:t>
            </a:r>
            <a:r>
              <a:rPr lang="en-US" dirty="0"/>
              <a:t> * </a:t>
            </a:r>
            <a:r>
              <a:rPr lang="en-US" dirty="0" err="1"/>
              <a:t>dz</a:t>
            </a:r>
            <a:endParaRPr lang="en-US" dirty="0"/>
          </a:p>
          <a:p>
            <a:endParaRPr lang="en-US" dirty="0"/>
          </a:p>
          <a:p>
            <a:r>
              <a:rPr lang="en-US" dirty="0"/>
              <a:t>Compute precipitation ice mass where </a:t>
            </a:r>
            <a:r>
              <a:rPr lang="en-US" dirty="0" err="1"/>
              <a:t>qg_mass</a:t>
            </a:r>
            <a:r>
              <a:rPr lang="en-US" dirty="0"/>
              <a:t> &gt; 0 and </a:t>
            </a:r>
            <a:r>
              <a:rPr lang="en-US" dirty="0" err="1"/>
              <a:t>qs_p_mass</a:t>
            </a:r>
            <a:r>
              <a:rPr lang="en-US" dirty="0"/>
              <a:t> &gt; 0:</a:t>
            </a:r>
          </a:p>
          <a:p>
            <a:pPr marL="0" indent="0">
              <a:buNone/>
            </a:pPr>
            <a:endParaRPr lang="en-US" sz="1500" dirty="0" smtClean="0"/>
          </a:p>
          <a:p>
            <a:pPr marL="0" indent="0">
              <a:buNone/>
            </a:pPr>
            <a:r>
              <a:rPr lang="en-US" dirty="0" err="1" smtClean="0"/>
              <a:t>precip_ice_mass</a:t>
            </a:r>
            <a:r>
              <a:rPr lang="en-US" dirty="0" smtClean="0"/>
              <a:t> </a:t>
            </a:r>
            <a:r>
              <a:rPr lang="en-US" dirty="0"/>
              <a:t>= </a:t>
            </a:r>
            <a:r>
              <a:rPr lang="en-US" dirty="0" err="1"/>
              <a:t>precip_ice_mass</a:t>
            </a:r>
            <a:r>
              <a:rPr lang="en-US" dirty="0"/>
              <a:t> + </a:t>
            </a:r>
            <a:r>
              <a:rPr lang="en-US" dirty="0" err="1"/>
              <a:t>qs_p_mass</a:t>
            </a:r>
            <a:r>
              <a:rPr lang="en-US" dirty="0"/>
              <a:t> + </a:t>
            </a:r>
            <a:r>
              <a:rPr lang="en-US" dirty="0" err="1"/>
              <a:t>qg_mass</a:t>
            </a:r>
            <a:endParaRPr lang="en-US" dirty="0"/>
          </a:p>
          <a:p>
            <a:pPr marL="0" indent="0">
              <a:buNone/>
            </a:pPr>
            <a:r>
              <a:rPr lang="en-US" dirty="0"/>
              <a:t> </a:t>
            </a:r>
          </a:p>
          <a:p>
            <a:r>
              <a:rPr lang="en-US" dirty="0"/>
              <a:t>Compute flash rate (flashes/min):</a:t>
            </a:r>
          </a:p>
          <a:p>
            <a:pPr marL="0" indent="0">
              <a:buNone/>
            </a:pPr>
            <a:endParaRPr lang="en-US" sz="1500" dirty="0" smtClean="0"/>
          </a:p>
          <a:p>
            <a:pPr marL="0" indent="0">
              <a:buNone/>
            </a:pPr>
            <a:r>
              <a:rPr lang="en-US" dirty="0" err="1" smtClean="0"/>
              <a:t>total_fr</a:t>
            </a:r>
            <a:r>
              <a:rPr lang="en-US" dirty="0" smtClean="0"/>
              <a:t> </a:t>
            </a:r>
            <a:r>
              <a:rPr lang="en-US" dirty="0"/>
              <a:t>= </a:t>
            </a:r>
            <a:r>
              <a:rPr lang="en-US" dirty="0" err="1"/>
              <a:t>precip_ice_mass</a:t>
            </a:r>
            <a:r>
              <a:rPr lang="en-US" dirty="0"/>
              <a:t> * 3.4E-8 -18.1</a:t>
            </a:r>
          </a:p>
          <a:p>
            <a:endParaRPr lang="en-US" dirty="0"/>
          </a:p>
        </p:txBody>
      </p:sp>
      <p:sp>
        <p:nvSpPr>
          <p:cNvPr id="4" name="Content Placeholder 3"/>
          <p:cNvSpPr>
            <a:spLocks noGrp="1"/>
          </p:cNvSpPr>
          <p:nvPr>
            <p:ph sz="half" idx="2"/>
          </p:nvPr>
        </p:nvSpPr>
        <p:spPr/>
        <p:txBody>
          <a:bodyPr>
            <a:normAutofit fontScale="47500" lnSpcReduction="20000"/>
          </a:bodyPr>
          <a:lstStyle/>
          <a:p>
            <a:pPr marL="0" indent="0">
              <a:buNone/>
            </a:pPr>
            <a:r>
              <a:rPr lang="en-US" b="1" u="sng" dirty="0"/>
              <a:t>CSU GRAUPEL ECHO VOLUME (km3):</a:t>
            </a:r>
            <a:endParaRPr lang="en-US" dirty="0"/>
          </a:p>
          <a:p>
            <a:endParaRPr lang="en-US" dirty="0"/>
          </a:p>
          <a:p>
            <a:r>
              <a:rPr lang="en-US" dirty="0"/>
              <a:t>Compute flash rate (flashes/min) within charging region where </a:t>
            </a:r>
            <a:r>
              <a:rPr lang="en-US" dirty="0" err="1"/>
              <a:t>qg</a:t>
            </a:r>
            <a:r>
              <a:rPr lang="en-US" dirty="0"/>
              <a:t> &gt; 0 and </a:t>
            </a:r>
            <a:r>
              <a:rPr lang="en-US" dirty="0" err="1"/>
              <a:t>refl</a:t>
            </a:r>
            <a:r>
              <a:rPr lang="en-US" dirty="0"/>
              <a:t> &gt; specified threshold</a:t>
            </a:r>
          </a:p>
          <a:p>
            <a:pPr marL="0" indent="0">
              <a:buNone/>
            </a:pPr>
            <a:endParaRPr lang="en-US" dirty="0"/>
          </a:p>
        </p:txBody>
      </p:sp>
      <p:sp>
        <p:nvSpPr>
          <p:cNvPr id="5" name="Slide Number Placeholder 4"/>
          <p:cNvSpPr>
            <a:spLocks noGrp="1"/>
          </p:cNvSpPr>
          <p:nvPr>
            <p:ph type="sldNum" sz="quarter" idx="12"/>
          </p:nvPr>
        </p:nvSpPr>
        <p:spPr/>
        <p:txBody>
          <a:bodyPr/>
          <a:lstStyle/>
          <a:p>
            <a:fld id="{9187A643-F5B8-3C40-B0DD-43D0F0D1ED55}" type="slidenum">
              <a:rPr lang="en-US" smtClean="0"/>
              <a:t>18</a:t>
            </a:fld>
            <a:endParaRPr lang="en-US"/>
          </a:p>
        </p:txBody>
      </p:sp>
    </p:spTree>
    <p:extLst>
      <p:ext uri="{BB962C8B-B14F-4D97-AF65-F5344CB8AC3E}">
        <p14:creationId xmlns:p14="http://schemas.microsoft.com/office/powerpoint/2010/main" val="3867298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173787"/>
            <a:ext cx="2133600" cy="365125"/>
          </a:xfrm>
        </p:spPr>
        <p:txBody>
          <a:bodyPr/>
          <a:lstStyle/>
          <a:p>
            <a:fld id="{4936AC18-ED40-7344-BB11-2ACEF2F8A86B}" type="slidenum">
              <a:rPr lang="en-US" smtClean="0"/>
              <a:t>19</a:t>
            </a:fld>
            <a:endParaRPr lang="en-US"/>
          </a:p>
        </p:txBody>
      </p:sp>
      <p:sp>
        <p:nvSpPr>
          <p:cNvPr id="6" name="TextBox 5"/>
          <p:cNvSpPr txBox="1"/>
          <p:nvPr/>
        </p:nvSpPr>
        <p:spPr>
          <a:xfrm>
            <a:off x="4407794" y="2741909"/>
            <a:ext cx="1892614" cy="523220"/>
          </a:xfrm>
          <a:prstGeom prst="rect">
            <a:avLst/>
          </a:prstGeom>
          <a:noFill/>
        </p:spPr>
        <p:txBody>
          <a:bodyPr wrap="square" rtlCol="0">
            <a:spAutoFit/>
          </a:bodyPr>
          <a:lstStyle/>
          <a:p>
            <a:r>
              <a:rPr lang="en-US" sz="1400" dirty="0" smtClean="0"/>
              <a:t>Max: 528 Min: 0.27</a:t>
            </a:r>
          </a:p>
          <a:p>
            <a:r>
              <a:rPr lang="en-US" sz="1400" dirty="0" smtClean="0"/>
              <a:t>½ </a:t>
            </a:r>
            <a:r>
              <a:rPr lang="en-US" sz="1400" dirty="0" err="1" smtClean="0"/>
              <a:t>qg</a:t>
            </a:r>
            <a:r>
              <a:rPr lang="en-US" sz="1400" dirty="0" smtClean="0"/>
              <a:t>, 1 </a:t>
            </a:r>
            <a:r>
              <a:rPr lang="en-US" sz="1400" dirty="0" err="1" smtClean="0"/>
              <a:t>qs</a:t>
            </a:r>
            <a:r>
              <a:rPr lang="en-US" sz="1400" dirty="0" smtClean="0"/>
              <a:t> with “.and.”</a:t>
            </a:r>
            <a:endParaRPr lang="en-US" sz="1400" dirty="0"/>
          </a:p>
        </p:txBody>
      </p:sp>
      <p:sp>
        <p:nvSpPr>
          <p:cNvPr id="8" name="TextBox 7"/>
          <p:cNvSpPr txBox="1"/>
          <p:nvPr/>
        </p:nvSpPr>
        <p:spPr>
          <a:xfrm>
            <a:off x="7047491" y="2741909"/>
            <a:ext cx="1855259" cy="523220"/>
          </a:xfrm>
          <a:prstGeom prst="rect">
            <a:avLst/>
          </a:prstGeom>
          <a:noFill/>
        </p:spPr>
        <p:txBody>
          <a:bodyPr wrap="square" rtlCol="0">
            <a:spAutoFit/>
          </a:bodyPr>
          <a:lstStyle/>
          <a:p>
            <a:r>
              <a:rPr lang="en-US" sz="1400" dirty="0" smtClean="0"/>
              <a:t>Max: 528 Min: 0.01</a:t>
            </a:r>
          </a:p>
          <a:p>
            <a:r>
              <a:rPr lang="en-US" sz="1400" dirty="0" smtClean="0"/>
              <a:t>½ </a:t>
            </a:r>
            <a:r>
              <a:rPr lang="en-US" sz="1400" dirty="0" err="1" smtClean="0"/>
              <a:t>qg</a:t>
            </a:r>
            <a:r>
              <a:rPr lang="en-US" sz="1400" dirty="0" smtClean="0"/>
              <a:t>, 1 </a:t>
            </a:r>
            <a:r>
              <a:rPr lang="en-US" sz="1400" dirty="0" err="1" smtClean="0"/>
              <a:t>qs</a:t>
            </a:r>
            <a:r>
              <a:rPr lang="en-US" sz="1400" dirty="0" smtClean="0"/>
              <a:t> with “.or.”</a:t>
            </a:r>
            <a:endParaRPr lang="en-US" sz="1400" dirty="0"/>
          </a:p>
        </p:txBody>
      </p:sp>
      <p:sp>
        <p:nvSpPr>
          <p:cNvPr id="10" name="TextBox 9"/>
          <p:cNvSpPr txBox="1"/>
          <p:nvPr/>
        </p:nvSpPr>
        <p:spPr>
          <a:xfrm>
            <a:off x="4407794" y="6109067"/>
            <a:ext cx="1892614" cy="523220"/>
          </a:xfrm>
          <a:prstGeom prst="rect">
            <a:avLst/>
          </a:prstGeom>
          <a:noFill/>
        </p:spPr>
        <p:txBody>
          <a:bodyPr wrap="square" rtlCol="0">
            <a:spAutoFit/>
          </a:bodyPr>
          <a:lstStyle/>
          <a:p>
            <a:r>
              <a:rPr lang="en-US" sz="1400" dirty="0" smtClean="0"/>
              <a:t>Max: 858 Min: 0.54</a:t>
            </a:r>
          </a:p>
          <a:p>
            <a:r>
              <a:rPr lang="en-US" sz="1400" dirty="0" smtClean="0"/>
              <a:t>½ </a:t>
            </a:r>
            <a:r>
              <a:rPr lang="en-US" sz="1400" dirty="0" err="1" smtClean="0"/>
              <a:t>qg</a:t>
            </a:r>
            <a:r>
              <a:rPr lang="en-US" sz="1400" dirty="0" smtClean="0"/>
              <a:t>, 2 </a:t>
            </a:r>
            <a:r>
              <a:rPr lang="en-US" sz="1400" dirty="0" err="1" smtClean="0"/>
              <a:t>qs</a:t>
            </a:r>
            <a:r>
              <a:rPr lang="en-US" sz="1400" dirty="0" smtClean="0"/>
              <a:t> with “.and.”</a:t>
            </a:r>
            <a:endParaRPr lang="en-US" sz="1400" dirty="0"/>
          </a:p>
        </p:txBody>
      </p:sp>
      <p:sp>
        <p:nvSpPr>
          <p:cNvPr id="11" name="TextBox 10"/>
          <p:cNvSpPr txBox="1"/>
          <p:nvPr/>
        </p:nvSpPr>
        <p:spPr>
          <a:xfrm>
            <a:off x="7047491" y="6109067"/>
            <a:ext cx="1855259" cy="523220"/>
          </a:xfrm>
          <a:prstGeom prst="rect">
            <a:avLst/>
          </a:prstGeom>
          <a:noFill/>
        </p:spPr>
        <p:txBody>
          <a:bodyPr wrap="square" rtlCol="0">
            <a:spAutoFit/>
          </a:bodyPr>
          <a:lstStyle/>
          <a:p>
            <a:r>
              <a:rPr lang="en-US" sz="1400" dirty="0" smtClean="0"/>
              <a:t>Max: 858 Min: 0.01</a:t>
            </a:r>
          </a:p>
          <a:p>
            <a:r>
              <a:rPr lang="en-US" sz="1400" dirty="0" smtClean="0"/>
              <a:t>½ </a:t>
            </a:r>
            <a:r>
              <a:rPr lang="en-US" sz="1400" dirty="0" err="1" smtClean="0"/>
              <a:t>qg</a:t>
            </a:r>
            <a:r>
              <a:rPr lang="en-US" sz="1400" dirty="0" smtClean="0"/>
              <a:t>, 2 </a:t>
            </a:r>
            <a:r>
              <a:rPr lang="en-US" sz="1400" dirty="0" err="1" smtClean="0"/>
              <a:t>qs</a:t>
            </a:r>
            <a:r>
              <a:rPr lang="en-US" sz="1400" dirty="0" smtClean="0"/>
              <a:t> with “.or.”</a:t>
            </a:r>
            <a:endParaRPr lang="en-US" sz="1400" dirty="0"/>
          </a:p>
        </p:txBody>
      </p:sp>
      <p:pic>
        <p:nvPicPr>
          <p:cNvPr id="13" name="Content Placeholder 4" descr="PIM.png"/>
          <p:cNvPicPr>
            <a:picLocks noChangeAspect="1"/>
          </p:cNvPicPr>
          <p:nvPr/>
        </p:nvPicPr>
        <p:blipFill>
          <a:blip r:embed="rId2">
            <a:extLst>
              <a:ext uri="{28A0092B-C50C-407E-A947-70E740481C1C}">
                <a14:useLocalDpi xmlns:a14="http://schemas.microsoft.com/office/drawing/2010/main" val="0"/>
              </a:ext>
            </a:extLst>
          </a:blip>
          <a:srcRect t="-29957" b="-29957"/>
          <a:stretch>
            <a:fillRect/>
          </a:stretch>
        </p:blipFill>
        <p:spPr>
          <a:xfrm>
            <a:off x="0" y="-845344"/>
            <a:ext cx="4038600" cy="4525963"/>
          </a:xfrm>
          <a:prstGeom prst="rect">
            <a:avLst/>
          </a:prstGeom>
        </p:spPr>
      </p:pic>
      <p:pic>
        <p:nvPicPr>
          <p:cNvPr id="14" name="Content Placeholder 9" descr="Screen shot 2015-11-04 at 2.22.17 PM.png"/>
          <p:cNvPicPr>
            <a:picLocks noChangeAspect="1"/>
          </p:cNvPicPr>
          <p:nvPr/>
        </p:nvPicPr>
        <p:blipFill>
          <a:blip r:embed="rId3">
            <a:extLst>
              <a:ext uri="{28A0092B-C50C-407E-A947-70E740481C1C}">
                <a14:useLocalDpi xmlns:a14="http://schemas.microsoft.com/office/drawing/2010/main" val="0"/>
              </a:ext>
            </a:extLst>
          </a:blip>
          <a:srcRect t="-6477" b="-6477"/>
          <a:stretch>
            <a:fillRect/>
          </a:stretch>
        </p:blipFill>
        <p:spPr>
          <a:xfrm>
            <a:off x="623440" y="2935164"/>
            <a:ext cx="3004577" cy="3367158"/>
          </a:xfrm>
          <a:prstGeom prst="rect">
            <a:avLst/>
          </a:prstGeom>
        </p:spPr>
      </p:pic>
      <p:pic>
        <p:nvPicPr>
          <p:cNvPr id="15" name="Picture 14" descr="Screen shot 2016-02-01 at 9.45.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602" y="0"/>
            <a:ext cx="2642908" cy="2741909"/>
          </a:xfrm>
          <a:prstGeom prst="rect">
            <a:avLst/>
          </a:prstGeom>
        </p:spPr>
      </p:pic>
      <p:pic>
        <p:nvPicPr>
          <p:cNvPr id="17" name="Picture 16" descr="Screen shot 2016-02-01 at 9.47.5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0183" y="0"/>
            <a:ext cx="2685419" cy="2741909"/>
          </a:xfrm>
          <a:prstGeom prst="rect">
            <a:avLst/>
          </a:prstGeom>
        </p:spPr>
      </p:pic>
      <p:pic>
        <p:nvPicPr>
          <p:cNvPr id="18" name="Picture 17" descr="Screen shot 2016-02-01 at 9.50.1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0183" y="3369618"/>
            <a:ext cx="2638278" cy="2741909"/>
          </a:xfrm>
          <a:prstGeom prst="rect">
            <a:avLst/>
          </a:prstGeom>
        </p:spPr>
      </p:pic>
      <p:pic>
        <p:nvPicPr>
          <p:cNvPr id="19" name="Picture 18" descr="Screen shot 2016-02-01 at 9.52.1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5602" y="3369618"/>
            <a:ext cx="2620240" cy="2741909"/>
          </a:xfrm>
          <a:prstGeom prst="rect">
            <a:avLst/>
          </a:prstGeom>
        </p:spPr>
      </p:pic>
      <p:sp>
        <p:nvSpPr>
          <p:cNvPr id="20" name="TextBox 19"/>
          <p:cNvSpPr txBox="1"/>
          <p:nvPr/>
        </p:nvSpPr>
        <p:spPr>
          <a:xfrm>
            <a:off x="1160959" y="6099956"/>
            <a:ext cx="1989245" cy="523220"/>
          </a:xfrm>
          <a:prstGeom prst="rect">
            <a:avLst/>
          </a:prstGeom>
          <a:noFill/>
        </p:spPr>
        <p:txBody>
          <a:bodyPr wrap="square" rtlCol="0">
            <a:spAutoFit/>
          </a:bodyPr>
          <a:lstStyle/>
          <a:p>
            <a:r>
              <a:rPr lang="en-US" sz="1400" dirty="0" smtClean="0"/>
              <a:t>Max: 839 Min: 0.01</a:t>
            </a:r>
          </a:p>
          <a:p>
            <a:r>
              <a:rPr lang="en-US" sz="1400" dirty="0" smtClean="0"/>
              <a:t>1 </a:t>
            </a:r>
            <a:r>
              <a:rPr lang="en-US" sz="1400" dirty="0" err="1" smtClean="0"/>
              <a:t>qg</a:t>
            </a:r>
            <a:r>
              <a:rPr lang="en-US" sz="1400" dirty="0" smtClean="0"/>
              <a:t>, 1 </a:t>
            </a:r>
            <a:r>
              <a:rPr lang="en-US" sz="1400" dirty="0" err="1" smtClean="0"/>
              <a:t>qs</a:t>
            </a:r>
            <a:r>
              <a:rPr lang="en-US" sz="1400" dirty="0" smtClean="0"/>
              <a:t> with “.and.”</a:t>
            </a:r>
            <a:endParaRPr lang="en-US" sz="1400" dirty="0"/>
          </a:p>
        </p:txBody>
      </p:sp>
      <p:sp>
        <p:nvSpPr>
          <p:cNvPr id="21" name="TextBox 20"/>
          <p:cNvSpPr txBox="1"/>
          <p:nvPr/>
        </p:nvSpPr>
        <p:spPr>
          <a:xfrm>
            <a:off x="-62255" y="-99616"/>
            <a:ext cx="1344752" cy="369332"/>
          </a:xfrm>
          <a:prstGeom prst="rect">
            <a:avLst/>
          </a:prstGeom>
          <a:noFill/>
        </p:spPr>
        <p:txBody>
          <a:bodyPr wrap="square" rtlCol="0">
            <a:spAutoFit/>
          </a:bodyPr>
          <a:lstStyle/>
          <a:p>
            <a:r>
              <a:rPr lang="en-US" dirty="0" smtClean="0"/>
              <a:t>DLA</a:t>
            </a:r>
            <a:endParaRPr lang="en-US" dirty="0"/>
          </a:p>
        </p:txBody>
      </p:sp>
    </p:spTree>
    <p:extLst>
      <p:ext uri="{BB962C8B-B14F-4D97-AF65-F5344CB8AC3E}">
        <p14:creationId xmlns:p14="http://schemas.microsoft.com/office/powerpoint/2010/main" val="3115776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Compared hydrometeor horizontal cross sections from the DLA, which appear in </a:t>
            </a:r>
            <a:r>
              <a:rPr lang="en-US" dirty="0" err="1" smtClean="0"/>
              <a:t>DiGangi</a:t>
            </a:r>
            <a:r>
              <a:rPr lang="en-US" dirty="0" smtClean="0"/>
              <a:t> (2014), with WRF </a:t>
            </a:r>
            <a:r>
              <a:rPr lang="en-US" dirty="0" smtClean="0"/>
              <a:t>output (using the 21Z restart file from Megan’s wetscav_1 run, which I’ve been using from the beginning of my analyses – exp306?)</a:t>
            </a:r>
            <a:endParaRPr lang="en-US" dirty="0" smtClean="0"/>
          </a:p>
          <a:p>
            <a:pPr lvl="1"/>
            <a:r>
              <a:rPr lang="en-US" dirty="0" smtClean="0"/>
              <a:t>Graupel</a:t>
            </a:r>
          </a:p>
          <a:p>
            <a:pPr lvl="1"/>
            <a:r>
              <a:rPr lang="en-US" dirty="0" smtClean="0"/>
              <a:t>Cloud ice/snow</a:t>
            </a:r>
          </a:p>
          <a:p>
            <a:pPr lvl="1"/>
            <a:endParaRPr lang="en-US" dirty="0"/>
          </a:p>
          <a:p>
            <a:r>
              <a:rPr lang="en-US" dirty="0" smtClean="0"/>
              <a:t>Compared hydrometeors at three time periods</a:t>
            </a:r>
          </a:p>
          <a:p>
            <a:pPr lvl="1"/>
            <a:r>
              <a:rPr lang="en-US" dirty="0" smtClean="0"/>
              <a:t>DLA plots were at 23:21 Z</a:t>
            </a:r>
          </a:p>
          <a:p>
            <a:pPr lvl="1"/>
            <a:r>
              <a:rPr lang="en-US" dirty="0" smtClean="0"/>
              <a:t>WRF tended to be 40 min before observations (00:00 Z)</a:t>
            </a:r>
          </a:p>
          <a:p>
            <a:pPr lvl="1"/>
            <a:r>
              <a:rPr lang="en-US" dirty="0" smtClean="0"/>
              <a:t>WRF results at 23:40 Z appeared to contain the highest cloud ice/snow concentrations</a:t>
            </a:r>
          </a:p>
          <a:p>
            <a:pPr lvl="1"/>
            <a:endParaRPr lang="en-US" dirty="0" smtClean="0"/>
          </a:p>
        </p:txBody>
      </p:sp>
      <p:sp>
        <p:nvSpPr>
          <p:cNvPr id="4" name="Slide Number Placeholder 3"/>
          <p:cNvSpPr>
            <a:spLocks noGrp="1"/>
          </p:cNvSpPr>
          <p:nvPr>
            <p:ph type="sldNum" sz="quarter" idx="12"/>
          </p:nvPr>
        </p:nvSpPr>
        <p:spPr/>
        <p:txBody>
          <a:bodyPr/>
          <a:lstStyle/>
          <a:p>
            <a:fld id="{4936AC18-ED40-7344-BB11-2ACEF2F8A86B}" type="slidenum">
              <a:rPr lang="en-US" smtClean="0"/>
              <a:t>2</a:t>
            </a:fld>
            <a:endParaRPr lang="en-US"/>
          </a:p>
        </p:txBody>
      </p:sp>
    </p:spTree>
    <p:extLst>
      <p:ext uri="{BB962C8B-B14F-4D97-AF65-F5344CB8AC3E}">
        <p14:creationId xmlns:p14="http://schemas.microsoft.com/office/powerpoint/2010/main" val="2164026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Comparison with Smart-R reflectivity</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936AC18-ED40-7344-BB11-2ACEF2F8A86B}" type="slidenum">
              <a:rPr lang="en-US" smtClean="0"/>
              <a:t>20</a:t>
            </a:fld>
            <a:endParaRPr lang="en-US"/>
          </a:p>
        </p:txBody>
      </p:sp>
    </p:spTree>
    <p:extLst>
      <p:ext uri="{BB962C8B-B14F-4D97-AF65-F5344CB8AC3E}">
        <p14:creationId xmlns:p14="http://schemas.microsoft.com/office/powerpoint/2010/main" val="8185707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6-02-04 at 2.13.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462" y="2188020"/>
            <a:ext cx="2954538" cy="3332332"/>
          </a:xfrm>
          <a:prstGeom prst="rect">
            <a:avLst/>
          </a:prstGeom>
        </p:spPr>
      </p:pic>
      <p:pic>
        <p:nvPicPr>
          <p:cNvPr id="15" name="Picture 14" descr="Screen shot 2016-02-04 at 2.03.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633" y="2049698"/>
            <a:ext cx="3034397" cy="3470653"/>
          </a:xfrm>
          <a:prstGeom prst="rect">
            <a:avLst/>
          </a:prstGeom>
        </p:spPr>
      </p:pic>
      <p:sp>
        <p:nvSpPr>
          <p:cNvPr id="2" name="Title 1"/>
          <p:cNvSpPr>
            <a:spLocks noGrp="1"/>
          </p:cNvSpPr>
          <p:nvPr>
            <p:ph type="title"/>
          </p:nvPr>
        </p:nvSpPr>
        <p:spPr/>
        <p:txBody>
          <a:bodyPr>
            <a:noAutofit/>
          </a:bodyPr>
          <a:lstStyle/>
          <a:p>
            <a:r>
              <a:rPr lang="en-US" sz="3200" dirty="0">
                <a:latin typeface="Arial"/>
                <a:cs typeface="Arial"/>
              </a:rPr>
              <a:t>Reflectivity / Storm Rel. Winds / Vert. Vel. </a:t>
            </a:r>
            <a:r>
              <a:rPr lang="en-US" sz="3200" dirty="0" smtClean="0">
                <a:latin typeface="Arial"/>
                <a:cs typeface="Arial"/>
              </a:rPr>
              <a:t>1.6 km </a:t>
            </a:r>
            <a:r>
              <a:rPr lang="en-US" sz="3200" dirty="0" err="1" smtClean="0">
                <a:latin typeface="Arial"/>
                <a:cs typeface="Arial"/>
              </a:rPr>
              <a:t>asl</a:t>
            </a:r>
            <a:r>
              <a:rPr lang="en-US" sz="3200" dirty="0" smtClean="0">
                <a:latin typeface="Arial"/>
                <a:cs typeface="Arial"/>
              </a:rPr>
              <a:t> </a:t>
            </a:r>
            <a:br>
              <a:rPr lang="en-US" sz="3200" dirty="0" smtClean="0">
                <a:latin typeface="Arial"/>
                <a:cs typeface="Arial"/>
              </a:rPr>
            </a:br>
            <a:endParaRPr lang="en-US" sz="3200" dirty="0">
              <a:latin typeface="Arial"/>
              <a:cs typeface="Arial"/>
            </a:endParaRPr>
          </a:p>
        </p:txBody>
      </p:sp>
      <p:sp>
        <p:nvSpPr>
          <p:cNvPr id="4" name="TextBox 3"/>
          <p:cNvSpPr txBox="1"/>
          <p:nvPr/>
        </p:nvSpPr>
        <p:spPr>
          <a:xfrm>
            <a:off x="1134925" y="1947003"/>
            <a:ext cx="1095172" cy="369332"/>
          </a:xfrm>
          <a:prstGeom prst="rect">
            <a:avLst/>
          </a:prstGeom>
          <a:noFill/>
        </p:spPr>
        <p:txBody>
          <a:bodyPr wrap="none" rtlCol="0">
            <a:spAutoFit/>
          </a:bodyPr>
          <a:lstStyle/>
          <a:p>
            <a:r>
              <a:rPr lang="en-US" b="1" dirty="0" smtClean="0"/>
              <a:t>2312 UTC</a:t>
            </a:r>
            <a:endParaRPr lang="en-US" b="1" dirty="0"/>
          </a:p>
        </p:txBody>
      </p:sp>
      <p:pic>
        <p:nvPicPr>
          <p:cNvPr id="5" name="Picture 2" descr="2312_w_1600m.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2316335"/>
            <a:ext cx="3169450" cy="281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273396" y="1947003"/>
            <a:ext cx="1095172" cy="369332"/>
          </a:xfrm>
          <a:prstGeom prst="rect">
            <a:avLst/>
          </a:prstGeom>
          <a:noFill/>
        </p:spPr>
        <p:txBody>
          <a:bodyPr wrap="none" rtlCol="0">
            <a:spAutoFit/>
          </a:bodyPr>
          <a:lstStyle/>
          <a:p>
            <a:r>
              <a:rPr lang="en-US" b="1" dirty="0" smtClean="0"/>
              <a:t>2350 UTC</a:t>
            </a:r>
            <a:endParaRPr lang="en-US" b="1" dirty="0"/>
          </a:p>
        </p:txBody>
      </p:sp>
      <p:sp>
        <p:nvSpPr>
          <p:cNvPr id="9" name="TextBox 8"/>
          <p:cNvSpPr txBox="1"/>
          <p:nvPr/>
        </p:nvSpPr>
        <p:spPr>
          <a:xfrm>
            <a:off x="1188973" y="1577671"/>
            <a:ext cx="879643" cy="369332"/>
          </a:xfrm>
          <a:prstGeom prst="rect">
            <a:avLst/>
          </a:prstGeom>
          <a:noFill/>
        </p:spPr>
        <p:txBody>
          <a:bodyPr wrap="none" rtlCol="0">
            <a:spAutoFit/>
          </a:bodyPr>
          <a:lstStyle/>
          <a:p>
            <a:r>
              <a:rPr lang="en-US" b="1" dirty="0" smtClean="0"/>
              <a:t>SMART</a:t>
            </a:r>
            <a:endParaRPr lang="en-US" b="1" dirty="0"/>
          </a:p>
        </p:txBody>
      </p:sp>
      <p:sp>
        <p:nvSpPr>
          <p:cNvPr id="10" name="TextBox 9"/>
          <p:cNvSpPr txBox="1"/>
          <p:nvPr/>
        </p:nvSpPr>
        <p:spPr>
          <a:xfrm>
            <a:off x="3706582" y="1577671"/>
            <a:ext cx="2258213" cy="369332"/>
          </a:xfrm>
          <a:prstGeom prst="rect">
            <a:avLst/>
          </a:prstGeom>
          <a:noFill/>
        </p:spPr>
        <p:txBody>
          <a:bodyPr wrap="none" rtlCol="0">
            <a:spAutoFit/>
          </a:bodyPr>
          <a:lstStyle/>
          <a:p>
            <a:r>
              <a:rPr lang="en-US" b="1" dirty="0" smtClean="0"/>
              <a:t>WRF no LDA (exp327)</a:t>
            </a:r>
            <a:endParaRPr lang="en-US" b="1" dirty="0"/>
          </a:p>
        </p:txBody>
      </p:sp>
      <p:sp>
        <p:nvSpPr>
          <p:cNvPr id="11" name="TextBox 10"/>
          <p:cNvSpPr txBox="1"/>
          <p:nvPr/>
        </p:nvSpPr>
        <p:spPr>
          <a:xfrm>
            <a:off x="7216064" y="1947003"/>
            <a:ext cx="1095172" cy="369332"/>
          </a:xfrm>
          <a:prstGeom prst="rect">
            <a:avLst/>
          </a:prstGeom>
          <a:noFill/>
        </p:spPr>
        <p:txBody>
          <a:bodyPr wrap="none" rtlCol="0">
            <a:spAutoFit/>
          </a:bodyPr>
          <a:lstStyle/>
          <a:p>
            <a:r>
              <a:rPr lang="en-US" b="1" dirty="0" smtClean="0"/>
              <a:t>2350 UTC</a:t>
            </a:r>
            <a:endParaRPr lang="en-US" b="1" dirty="0"/>
          </a:p>
        </p:txBody>
      </p:sp>
      <p:sp>
        <p:nvSpPr>
          <p:cNvPr id="12" name="TextBox 11"/>
          <p:cNvSpPr txBox="1"/>
          <p:nvPr/>
        </p:nvSpPr>
        <p:spPr>
          <a:xfrm>
            <a:off x="6788570" y="1577671"/>
            <a:ext cx="1958063" cy="369332"/>
          </a:xfrm>
          <a:prstGeom prst="rect">
            <a:avLst/>
          </a:prstGeom>
          <a:noFill/>
        </p:spPr>
        <p:txBody>
          <a:bodyPr wrap="none" rtlCol="0">
            <a:spAutoFit/>
          </a:bodyPr>
          <a:lstStyle/>
          <a:p>
            <a:r>
              <a:rPr lang="en-US" b="1" dirty="0" smtClean="0"/>
              <a:t>WRF LDA (exp318)</a:t>
            </a:r>
            <a:endParaRPr lang="en-US" b="1" dirty="0"/>
          </a:p>
        </p:txBody>
      </p:sp>
      <p:sp>
        <p:nvSpPr>
          <p:cNvPr id="18" name="TextBox 17"/>
          <p:cNvSpPr txBox="1"/>
          <p:nvPr/>
        </p:nvSpPr>
        <p:spPr>
          <a:xfrm>
            <a:off x="163454" y="5394601"/>
            <a:ext cx="2735151" cy="1169551"/>
          </a:xfrm>
          <a:prstGeom prst="rect">
            <a:avLst/>
          </a:prstGeom>
          <a:noFill/>
        </p:spPr>
        <p:txBody>
          <a:bodyPr wrap="square" rtlCol="0">
            <a:spAutoFit/>
          </a:bodyPr>
          <a:lstStyle/>
          <a:p>
            <a:pPr marL="285750" indent="-285750">
              <a:buFont typeface="Arial"/>
              <a:buChar char="•"/>
            </a:pPr>
            <a:r>
              <a:rPr lang="en-US" sz="1400" dirty="0" smtClean="0"/>
              <a:t>x/y axes are grid points with 500 m resolution</a:t>
            </a:r>
            <a:endParaRPr lang="en-US" sz="1050" dirty="0" smtClean="0"/>
          </a:p>
          <a:p>
            <a:pPr marL="285750" indent="-285750">
              <a:buFont typeface="Arial"/>
              <a:buChar char="•"/>
            </a:pPr>
            <a:r>
              <a:rPr lang="en-US" sz="1400" dirty="0" smtClean="0"/>
              <a:t>Origin of SMART plots: </a:t>
            </a:r>
          </a:p>
          <a:p>
            <a:r>
              <a:rPr lang="en-US" sz="1400" dirty="0" smtClean="0"/>
              <a:t>       (35.84343, -98.27846)</a:t>
            </a:r>
          </a:p>
          <a:p>
            <a:endParaRPr lang="en-US" sz="1400" dirty="0"/>
          </a:p>
        </p:txBody>
      </p:sp>
      <p:sp>
        <p:nvSpPr>
          <p:cNvPr id="19" name="TextBox 18"/>
          <p:cNvSpPr txBox="1"/>
          <p:nvPr/>
        </p:nvSpPr>
        <p:spPr>
          <a:xfrm>
            <a:off x="3331949" y="5671250"/>
            <a:ext cx="5268286" cy="2031325"/>
          </a:xfrm>
          <a:prstGeom prst="rect">
            <a:avLst/>
          </a:prstGeom>
          <a:noFill/>
        </p:spPr>
        <p:txBody>
          <a:bodyPr wrap="square" rtlCol="0">
            <a:spAutoFit/>
          </a:bodyPr>
          <a:lstStyle/>
          <a:p>
            <a:pPr marL="285750" indent="-285750">
              <a:buFont typeface="Arial"/>
              <a:buChar char="•"/>
            </a:pPr>
            <a:r>
              <a:rPr lang="en-US" dirty="0" smtClean="0"/>
              <a:t>Observed max </a:t>
            </a:r>
            <a:r>
              <a:rPr lang="en-US" dirty="0" err="1" smtClean="0"/>
              <a:t>refl</a:t>
            </a:r>
            <a:r>
              <a:rPr lang="en-US" dirty="0"/>
              <a:t> </a:t>
            </a:r>
            <a:r>
              <a:rPr lang="en-US" dirty="0" smtClean="0"/>
              <a:t>&gt; 60 </a:t>
            </a:r>
            <a:r>
              <a:rPr lang="en-US" dirty="0" err="1" smtClean="0"/>
              <a:t>dBZ</a:t>
            </a:r>
            <a:endParaRPr lang="en-US" dirty="0" smtClean="0"/>
          </a:p>
          <a:p>
            <a:pPr marL="285750" indent="-285750">
              <a:buFont typeface="Arial"/>
              <a:buChar char="•"/>
            </a:pPr>
            <a:r>
              <a:rPr lang="en-US" dirty="0" smtClean="0"/>
              <a:t>WRF max </a:t>
            </a:r>
            <a:r>
              <a:rPr lang="en-US" dirty="0" err="1" smtClean="0"/>
              <a:t>refl</a:t>
            </a:r>
            <a:r>
              <a:rPr lang="en-US" dirty="0" smtClean="0"/>
              <a:t> in mask is 59.2 </a:t>
            </a:r>
            <a:r>
              <a:rPr lang="en-US" dirty="0" err="1" smtClean="0"/>
              <a:t>dBZ</a:t>
            </a:r>
            <a:r>
              <a:rPr lang="en-US" dirty="0" smtClean="0"/>
              <a:t> (no LDA) and 60.2 </a:t>
            </a:r>
            <a:r>
              <a:rPr lang="en-US" dirty="0" err="1" smtClean="0"/>
              <a:t>dBZ</a:t>
            </a:r>
            <a:r>
              <a:rPr lang="en-US" dirty="0" smtClean="0"/>
              <a:t> (with LDA)</a:t>
            </a:r>
          </a:p>
          <a:p>
            <a:pPr marL="285750" indent="-285750">
              <a:buFont typeface="Arial"/>
              <a:buChar char="•"/>
            </a:pPr>
            <a:r>
              <a:rPr lang="en-US" dirty="0"/>
              <a:t>Model-simulated </a:t>
            </a:r>
            <a:r>
              <a:rPr lang="en-US" dirty="0" err="1"/>
              <a:t>refl</a:t>
            </a:r>
            <a:r>
              <a:rPr lang="en-US" dirty="0"/>
              <a:t> </a:t>
            </a:r>
            <a:r>
              <a:rPr lang="en-US" dirty="0" smtClean="0"/>
              <a:t>represents </a:t>
            </a:r>
            <a:r>
              <a:rPr lang="en-US" dirty="0" err="1" smtClean="0"/>
              <a:t>obs</a:t>
            </a:r>
            <a:r>
              <a:rPr lang="en-US" dirty="0" smtClean="0"/>
              <a:t> well at 1.6 </a:t>
            </a:r>
            <a:r>
              <a:rPr lang="en-US" dirty="0"/>
              <a:t>km</a:t>
            </a:r>
          </a:p>
          <a:p>
            <a:pPr marL="285750" indent="-285750">
              <a:buFont typeface="Arial"/>
              <a:buChar char="•"/>
            </a:pPr>
            <a:endParaRPr lang="en-US" dirty="0" smtClean="0"/>
          </a:p>
          <a:p>
            <a:pPr marL="285750" indent="-285750">
              <a:buFont typeface="Arial"/>
              <a:buChar char="•"/>
            </a:pPr>
            <a:endParaRPr lang="en-US" dirty="0" smtClean="0"/>
          </a:p>
          <a:p>
            <a:pPr marL="285750" indent="-285750">
              <a:buFont typeface="Arial"/>
              <a:buChar char="•"/>
            </a:pPr>
            <a:endParaRPr lang="en-US" dirty="0"/>
          </a:p>
        </p:txBody>
      </p:sp>
      <p:sp>
        <p:nvSpPr>
          <p:cNvPr id="20" name="TextBox 19"/>
          <p:cNvSpPr txBox="1"/>
          <p:nvPr/>
        </p:nvSpPr>
        <p:spPr>
          <a:xfrm>
            <a:off x="4950136" y="2853309"/>
            <a:ext cx="1014660" cy="246221"/>
          </a:xfrm>
          <a:prstGeom prst="rect">
            <a:avLst/>
          </a:prstGeom>
          <a:noFill/>
        </p:spPr>
        <p:txBody>
          <a:bodyPr wrap="square" rtlCol="0">
            <a:spAutoFit/>
          </a:bodyPr>
          <a:lstStyle/>
          <a:p>
            <a:r>
              <a:rPr lang="en-US" sz="1000" dirty="0" smtClean="0"/>
              <a:t>10-min mask</a:t>
            </a:r>
            <a:endParaRPr lang="en-US" sz="1000" dirty="0"/>
          </a:p>
        </p:txBody>
      </p:sp>
      <p:cxnSp>
        <p:nvCxnSpPr>
          <p:cNvPr id="22" name="Straight Arrow Connector 21"/>
          <p:cNvCxnSpPr/>
          <p:nvPr/>
        </p:nvCxnSpPr>
        <p:spPr>
          <a:xfrm flipV="1">
            <a:off x="5368568" y="2700198"/>
            <a:ext cx="0" cy="18311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423596" y="4336772"/>
            <a:ext cx="1014660" cy="246221"/>
          </a:xfrm>
          <a:prstGeom prst="rect">
            <a:avLst/>
          </a:prstGeom>
          <a:noFill/>
        </p:spPr>
        <p:txBody>
          <a:bodyPr wrap="square" rtlCol="0">
            <a:spAutoFit/>
          </a:bodyPr>
          <a:lstStyle/>
          <a:p>
            <a:r>
              <a:rPr lang="en-US" sz="1000" dirty="0" err="1"/>
              <a:t>v</a:t>
            </a:r>
            <a:r>
              <a:rPr lang="en-US" sz="1000" dirty="0" err="1" smtClean="0"/>
              <a:t>ert</a:t>
            </a:r>
            <a:r>
              <a:rPr lang="en-US" sz="1000" dirty="0" smtClean="0"/>
              <a:t> x-sec line</a:t>
            </a:r>
            <a:endParaRPr lang="en-US" sz="1000" dirty="0"/>
          </a:p>
        </p:txBody>
      </p:sp>
      <p:cxnSp>
        <p:nvCxnSpPr>
          <p:cNvPr id="24" name="Straight Arrow Connector 23"/>
          <p:cNvCxnSpPr/>
          <p:nvPr/>
        </p:nvCxnSpPr>
        <p:spPr>
          <a:xfrm>
            <a:off x="3892028" y="4532988"/>
            <a:ext cx="0" cy="17735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3454" y="948876"/>
            <a:ext cx="2396616" cy="646331"/>
          </a:xfrm>
          <a:prstGeom prst="rect">
            <a:avLst/>
          </a:prstGeom>
          <a:noFill/>
        </p:spPr>
        <p:txBody>
          <a:bodyPr wrap="square" rtlCol="0">
            <a:spAutoFit/>
          </a:bodyPr>
          <a:lstStyle/>
          <a:p>
            <a:r>
              <a:rPr lang="en-US" dirty="0" smtClean="0"/>
              <a:t>I’m not sure what this box represents</a:t>
            </a:r>
            <a:endParaRPr lang="en-US" dirty="0"/>
          </a:p>
        </p:txBody>
      </p:sp>
      <p:cxnSp>
        <p:nvCxnSpPr>
          <p:cNvPr id="28" name="Straight Arrow Connector 27"/>
          <p:cNvCxnSpPr/>
          <p:nvPr/>
        </p:nvCxnSpPr>
        <p:spPr>
          <a:xfrm flipH="1">
            <a:off x="564333" y="1506530"/>
            <a:ext cx="145686" cy="119366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47192" y="6372860"/>
            <a:ext cx="1945921" cy="369332"/>
          </a:xfrm>
          <a:prstGeom prst="rect">
            <a:avLst/>
          </a:prstGeom>
          <a:noFill/>
        </p:spPr>
        <p:txBody>
          <a:bodyPr wrap="square" rtlCol="0">
            <a:spAutoFit/>
          </a:bodyPr>
          <a:lstStyle/>
          <a:p>
            <a:r>
              <a:rPr lang="en-US" i="1" dirty="0" err="1" smtClean="0"/>
              <a:t>Biggerstaff</a:t>
            </a:r>
            <a:endParaRPr lang="en-US" i="1" dirty="0"/>
          </a:p>
        </p:txBody>
      </p:sp>
      <p:sp>
        <p:nvSpPr>
          <p:cNvPr id="34" name="TextBox 33"/>
          <p:cNvSpPr txBox="1"/>
          <p:nvPr/>
        </p:nvSpPr>
        <p:spPr>
          <a:xfrm>
            <a:off x="5640154" y="4092243"/>
            <a:ext cx="1148416" cy="246221"/>
          </a:xfrm>
          <a:prstGeom prst="rect">
            <a:avLst/>
          </a:prstGeom>
          <a:noFill/>
        </p:spPr>
        <p:txBody>
          <a:bodyPr wrap="square" rtlCol="0">
            <a:spAutoFit/>
          </a:bodyPr>
          <a:lstStyle/>
          <a:p>
            <a:r>
              <a:rPr lang="en-US" sz="1000" dirty="0" smtClean="0"/>
              <a:t>Kingfisher storm</a:t>
            </a:r>
            <a:endParaRPr lang="en-US" sz="1000" dirty="0"/>
          </a:p>
        </p:txBody>
      </p:sp>
      <p:cxnSp>
        <p:nvCxnSpPr>
          <p:cNvPr id="35" name="Straight Arrow Connector 34"/>
          <p:cNvCxnSpPr>
            <a:stCxn id="34" idx="1"/>
          </p:cNvCxnSpPr>
          <p:nvPr/>
        </p:nvCxnSpPr>
        <p:spPr>
          <a:xfrm flipH="1">
            <a:off x="5112600" y="4215354"/>
            <a:ext cx="527554" cy="6301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6600180" y="4092244"/>
            <a:ext cx="690019" cy="12311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30345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Arial"/>
                <a:cs typeface="Arial"/>
              </a:rPr>
              <a:t>Reflectivity / Storm Rel. Winds / Vert. Vel. </a:t>
            </a:r>
            <a:r>
              <a:rPr lang="en-US" sz="3200" dirty="0" smtClean="0">
                <a:latin typeface="Arial"/>
                <a:cs typeface="Arial"/>
              </a:rPr>
              <a:t>1.6 km </a:t>
            </a:r>
            <a:r>
              <a:rPr lang="en-US" sz="3200" dirty="0" err="1" smtClean="0">
                <a:latin typeface="Arial"/>
                <a:cs typeface="Arial"/>
              </a:rPr>
              <a:t>asl</a:t>
            </a:r>
            <a:r>
              <a:rPr lang="en-US" sz="3200" dirty="0" smtClean="0">
                <a:latin typeface="Arial"/>
                <a:cs typeface="Arial"/>
              </a:rPr>
              <a:t> </a:t>
            </a:r>
            <a:br>
              <a:rPr lang="en-US" sz="3200" dirty="0" smtClean="0">
                <a:latin typeface="Arial"/>
                <a:cs typeface="Arial"/>
              </a:rPr>
            </a:br>
            <a:endParaRPr lang="en-US" sz="3200" dirty="0">
              <a:latin typeface="Arial"/>
              <a:cs typeface="Arial"/>
            </a:endParaRPr>
          </a:p>
        </p:txBody>
      </p:sp>
      <p:pic>
        <p:nvPicPr>
          <p:cNvPr id="5" name="Picture 16" descr="2330_w_1600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46" y="2495723"/>
            <a:ext cx="3071812"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60483" y="1988066"/>
            <a:ext cx="1091991" cy="369332"/>
          </a:xfrm>
          <a:prstGeom prst="rect">
            <a:avLst/>
          </a:prstGeom>
          <a:noFill/>
        </p:spPr>
        <p:txBody>
          <a:bodyPr wrap="none" rtlCol="0">
            <a:spAutoFit/>
          </a:bodyPr>
          <a:lstStyle/>
          <a:p>
            <a:r>
              <a:rPr lang="en-US" b="1" dirty="0" smtClean="0"/>
              <a:t>2330 UTC</a:t>
            </a:r>
            <a:endParaRPr lang="en-US" b="1" dirty="0"/>
          </a:p>
        </p:txBody>
      </p:sp>
      <p:sp>
        <p:nvSpPr>
          <p:cNvPr id="10" name="TextBox 9"/>
          <p:cNvSpPr txBox="1"/>
          <p:nvPr/>
        </p:nvSpPr>
        <p:spPr>
          <a:xfrm>
            <a:off x="1114531" y="1618734"/>
            <a:ext cx="879643" cy="369332"/>
          </a:xfrm>
          <a:prstGeom prst="rect">
            <a:avLst/>
          </a:prstGeom>
          <a:noFill/>
        </p:spPr>
        <p:txBody>
          <a:bodyPr wrap="none" rtlCol="0">
            <a:spAutoFit/>
          </a:bodyPr>
          <a:lstStyle/>
          <a:p>
            <a:r>
              <a:rPr lang="en-US" b="1" dirty="0" smtClean="0"/>
              <a:t>SMART</a:t>
            </a:r>
            <a:endParaRPr lang="en-US" b="1" dirty="0"/>
          </a:p>
        </p:txBody>
      </p:sp>
      <p:sp>
        <p:nvSpPr>
          <p:cNvPr id="12" name="TextBox 11"/>
          <p:cNvSpPr txBox="1"/>
          <p:nvPr/>
        </p:nvSpPr>
        <p:spPr>
          <a:xfrm>
            <a:off x="4273396" y="1937766"/>
            <a:ext cx="1091991" cy="369332"/>
          </a:xfrm>
          <a:prstGeom prst="rect">
            <a:avLst/>
          </a:prstGeom>
          <a:noFill/>
        </p:spPr>
        <p:txBody>
          <a:bodyPr wrap="none" rtlCol="0">
            <a:spAutoFit/>
          </a:bodyPr>
          <a:lstStyle/>
          <a:p>
            <a:r>
              <a:rPr lang="en-US" b="1" dirty="0" smtClean="0"/>
              <a:t>0010 UTC</a:t>
            </a:r>
            <a:endParaRPr lang="en-US" b="1" dirty="0"/>
          </a:p>
        </p:txBody>
      </p:sp>
      <p:sp>
        <p:nvSpPr>
          <p:cNvPr id="13" name="TextBox 12"/>
          <p:cNvSpPr txBox="1"/>
          <p:nvPr/>
        </p:nvSpPr>
        <p:spPr>
          <a:xfrm>
            <a:off x="3706582" y="1577671"/>
            <a:ext cx="2258213" cy="369332"/>
          </a:xfrm>
          <a:prstGeom prst="rect">
            <a:avLst/>
          </a:prstGeom>
          <a:noFill/>
        </p:spPr>
        <p:txBody>
          <a:bodyPr wrap="none" rtlCol="0">
            <a:spAutoFit/>
          </a:bodyPr>
          <a:lstStyle/>
          <a:p>
            <a:r>
              <a:rPr lang="en-US" b="1" dirty="0" smtClean="0"/>
              <a:t>WRF no LDA (exp327)</a:t>
            </a:r>
            <a:endParaRPr lang="en-US" b="1" dirty="0"/>
          </a:p>
        </p:txBody>
      </p:sp>
      <p:sp>
        <p:nvSpPr>
          <p:cNvPr id="14" name="TextBox 13"/>
          <p:cNvSpPr txBox="1"/>
          <p:nvPr/>
        </p:nvSpPr>
        <p:spPr>
          <a:xfrm>
            <a:off x="6776009" y="1947003"/>
            <a:ext cx="1091991" cy="369332"/>
          </a:xfrm>
          <a:prstGeom prst="rect">
            <a:avLst/>
          </a:prstGeom>
          <a:noFill/>
        </p:spPr>
        <p:txBody>
          <a:bodyPr wrap="none" rtlCol="0">
            <a:spAutoFit/>
          </a:bodyPr>
          <a:lstStyle/>
          <a:p>
            <a:r>
              <a:rPr lang="en-US" b="1" dirty="0" smtClean="0"/>
              <a:t>0010 UTC</a:t>
            </a:r>
            <a:endParaRPr lang="en-US" b="1" dirty="0"/>
          </a:p>
        </p:txBody>
      </p:sp>
      <p:sp>
        <p:nvSpPr>
          <p:cNvPr id="15" name="TextBox 14"/>
          <p:cNvSpPr txBox="1"/>
          <p:nvPr/>
        </p:nvSpPr>
        <p:spPr>
          <a:xfrm>
            <a:off x="6348515" y="1577671"/>
            <a:ext cx="1958063" cy="369332"/>
          </a:xfrm>
          <a:prstGeom prst="rect">
            <a:avLst/>
          </a:prstGeom>
          <a:noFill/>
        </p:spPr>
        <p:txBody>
          <a:bodyPr wrap="none" rtlCol="0">
            <a:spAutoFit/>
          </a:bodyPr>
          <a:lstStyle/>
          <a:p>
            <a:r>
              <a:rPr lang="en-US" b="1" dirty="0" smtClean="0"/>
              <a:t>WRF LDA (exp318)</a:t>
            </a:r>
            <a:endParaRPr lang="en-US" b="1" dirty="0"/>
          </a:p>
        </p:txBody>
      </p:sp>
      <p:pic>
        <p:nvPicPr>
          <p:cNvPr id="16" name="Picture 15" descr="Screen shot 2016-02-04 at 2.03.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025" y="2316335"/>
            <a:ext cx="2914027" cy="3322846"/>
          </a:xfrm>
          <a:prstGeom prst="rect">
            <a:avLst/>
          </a:prstGeom>
        </p:spPr>
      </p:pic>
      <p:pic>
        <p:nvPicPr>
          <p:cNvPr id="17" name="Picture 16" descr="Screen shot 2016-02-04 at 2.12.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653" y="2307099"/>
            <a:ext cx="2918577" cy="3332082"/>
          </a:xfrm>
          <a:prstGeom prst="rect">
            <a:avLst/>
          </a:prstGeom>
        </p:spPr>
      </p:pic>
      <p:sp>
        <p:nvSpPr>
          <p:cNvPr id="18" name="TextBox 17"/>
          <p:cNvSpPr txBox="1"/>
          <p:nvPr/>
        </p:nvSpPr>
        <p:spPr>
          <a:xfrm>
            <a:off x="163454" y="5419751"/>
            <a:ext cx="2735151" cy="954107"/>
          </a:xfrm>
          <a:prstGeom prst="rect">
            <a:avLst/>
          </a:prstGeom>
          <a:noFill/>
        </p:spPr>
        <p:txBody>
          <a:bodyPr wrap="square" rtlCol="0">
            <a:spAutoFit/>
          </a:bodyPr>
          <a:lstStyle/>
          <a:p>
            <a:pPr marL="285750" indent="-285750">
              <a:buFont typeface="Arial"/>
              <a:buChar char="•"/>
            </a:pPr>
            <a:r>
              <a:rPr lang="en-US" sz="1400" dirty="0" smtClean="0"/>
              <a:t>x/y axes are grid points with 500 m resolution</a:t>
            </a:r>
            <a:endParaRPr lang="en-US" sz="1050" dirty="0" smtClean="0"/>
          </a:p>
          <a:p>
            <a:pPr marL="285750" indent="-285750">
              <a:buFont typeface="Arial"/>
              <a:buChar char="•"/>
            </a:pPr>
            <a:r>
              <a:rPr lang="en-US" sz="1400" dirty="0" smtClean="0"/>
              <a:t>Origin of SMART plots: </a:t>
            </a:r>
          </a:p>
          <a:p>
            <a:r>
              <a:rPr lang="en-US" sz="1400" dirty="0" smtClean="0"/>
              <a:t>       (35.84343, -98.27846)</a:t>
            </a:r>
            <a:endParaRPr lang="en-US" sz="1400" dirty="0"/>
          </a:p>
        </p:txBody>
      </p:sp>
      <p:sp>
        <p:nvSpPr>
          <p:cNvPr id="19" name="TextBox 18"/>
          <p:cNvSpPr txBox="1"/>
          <p:nvPr/>
        </p:nvSpPr>
        <p:spPr>
          <a:xfrm>
            <a:off x="3331949" y="5671250"/>
            <a:ext cx="5228285" cy="1754327"/>
          </a:xfrm>
          <a:prstGeom prst="rect">
            <a:avLst/>
          </a:prstGeom>
          <a:noFill/>
        </p:spPr>
        <p:txBody>
          <a:bodyPr wrap="square" rtlCol="0">
            <a:spAutoFit/>
          </a:bodyPr>
          <a:lstStyle/>
          <a:p>
            <a:pPr marL="285750" indent="-285750">
              <a:buFont typeface="Arial"/>
              <a:buChar char="•"/>
            </a:pPr>
            <a:r>
              <a:rPr lang="en-US" dirty="0" smtClean="0"/>
              <a:t>Observed max </a:t>
            </a:r>
            <a:r>
              <a:rPr lang="en-US" dirty="0" err="1" smtClean="0"/>
              <a:t>refl</a:t>
            </a:r>
            <a:r>
              <a:rPr lang="en-US" dirty="0"/>
              <a:t> </a:t>
            </a:r>
            <a:r>
              <a:rPr lang="en-US" dirty="0" smtClean="0"/>
              <a:t>&gt; 60 </a:t>
            </a:r>
            <a:r>
              <a:rPr lang="en-US" dirty="0" err="1" smtClean="0"/>
              <a:t>dBZ</a:t>
            </a:r>
            <a:endParaRPr lang="en-US" dirty="0" smtClean="0"/>
          </a:p>
          <a:p>
            <a:pPr marL="285750" indent="-285750">
              <a:buFont typeface="Arial"/>
              <a:buChar char="•"/>
            </a:pPr>
            <a:r>
              <a:rPr lang="en-US" dirty="0" smtClean="0"/>
              <a:t>WRF max </a:t>
            </a:r>
            <a:r>
              <a:rPr lang="en-US" dirty="0" err="1" smtClean="0"/>
              <a:t>refl</a:t>
            </a:r>
            <a:r>
              <a:rPr lang="en-US" dirty="0" smtClean="0"/>
              <a:t> in mask is 59.3 </a:t>
            </a:r>
            <a:r>
              <a:rPr lang="en-US" dirty="0" err="1" smtClean="0"/>
              <a:t>dBZ</a:t>
            </a:r>
            <a:r>
              <a:rPr lang="en-US" dirty="0" smtClean="0"/>
              <a:t> (no LDA) and 59.8 </a:t>
            </a:r>
            <a:r>
              <a:rPr lang="en-US" dirty="0" err="1" smtClean="0"/>
              <a:t>dBZ</a:t>
            </a:r>
            <a:r>
              <a:rPr lang="en-US" dirty="0" smtClean="0"/>
              <a:t> (with LDA)</a:t>
            </a:r>
          </a:p>
          <a:p>
            <a:pPr marL="285750" indent="-285750">
              <a:buFont typeface="Arial"/>
              <a:buChar char="•"/>
            </a:pPr>
            <a:r>
              <a:rPr lang="en-US" dirty="0"/>
              <a:t>Model-simulated </a:t>
            </a:r>
            <a:r>
              <a:rPr lang="en-US" dirty="0" err="1"/>
              <a:t>refl</a:t>
            </a:r>
            <a:r>
              <a:rPr lang="en-US" dirty="0"/>
              <a:t> represents </a:t>
            </a:r>
            <a:r>
              <a:rPr lang="en-US" dirty="0" err="1"/>
              <a:t>obs</a:t>
            </a:r>
            <a:r>
              <a:rPr lang="en-US" dirty="0"/>
              <a:t> well at 1.6 km</a:t>
            </a:r>
          </a:p>
          <a:p>
            <a:pPr marL="285750" indent="-285750">
              <a:buFont typeface="Arial"/>
              <a:buChar char="•"/>
            </a:pPr>
            <a:endParaRPr lang="en-US" dirty="0" smtClean="0"/>
          </a:p>
          <a:p>
            <a:pPr marL="285750" indent="-285750">
              <a:buFont typeface="Arial"/>
              <a:buChar char="•"/>
            </a:pPr>
            <a:endParaRPr lang="en-US" dirty="0"/>
          </a:p>
        </p:txBody>
      </p:sp>
      <p:sp>
        <p:nvSpPr>
          <p:cNvPr id="20" name="TextBox 19"/>
          <p:cNvSpPr txBox="1"/>
          <p:nvPr/>
        </p:nvSpPr>
        <p:spPr>
          <a:xfrm>
            <a:off x="5168392" y="3019522"/>
            <a:ext cx="1014660" cy="246221"/>
          </a:xfrm>
          <a:prstGeom prst="rect">
            <a:avLst/>
          </a:prstGeom>
          <a:noFill/>
        </p:spPr>
        <p:txBody>
          <a:bodyPr wrap="square" rtlCol="0">
            <a:spAutoFit/>
          </a:bodyPr>
          <a:lstStyle/>
          <a:p>
            <a:r>
              <a:rPr lang="en-US" sz="1000" dirty="0" smtClean="0"/>
              <a:t>10-min mask</a:t>
            </a:r>
            <a:endParaRPr lang="en-US" sz="1000" dirty="0"/>
          </a:p>
        </p:txBody>
      </p:sp>
      <p:cxnSp>
        <p:nvCxnSpPr>
          <p:cNvPr id="21" name="Straight Arrow Connector 20"/>
          <p:cNvCxnSpPr/>
          <p:nvPr/>
        </p:nvCxnSpPr>
        <p:spPr>
          <a:xfrm flipV="1">
            <a:off x="5586824" y="2866411"/>
            <a:ext cx="0" cy="18311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641852" y="4502985"/>
            <a:ext cx="1014660" cy="246221"/>
          </a:xfrm>
          <a:prstGeom prst="rect">
            <a:avLst/>
          </a:prstGeom>
          <a:noFill/>
        </p:spPr>
        <p:txBody>
          <a:bodyPr wrap="square" rtlCol="0">
            <a:spAutoFit/>
          </a:bodyPr>
          <a:lstStyle/>
          <a:p>
            <a:r>
              <a:rPr lang="en-US" sz="1000" dirty="0" err="1"/>
              <a:t>v</a:t>
            </a:r>
            <a:r>
              <a:rPr lang="en-US" sz="1000" dirty="0" err="1" smtClean="0"/>
              <a:t>ert</a:t>
            </a:r>
            <a:r>
              <a:rPr lang="en-US" sz="1000" dirty="0" smtClean="0"/>
              <a:t> x-sec line</a:t>
            </a:r>
            <a:endParaRPr lang="en-US" sz="1000" dirty="0"/>
          </a:p>
        </p:txBody>
      </p:sp>
      <p:cxnSp>
        <p:nvCxnSpPr>
          <p:cNvPr id="23" name="Straight Arrow Connector 22"/>
          <p:cNvCxnSpPr/>
          <p:nvPr/>
        </p:nvCxnSpPr>
        <p:spPr>
          <a:xfrm>
            <a:off x="4110284" y="4699201"/>
            <a:ext cx="0" cy="17735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3454" y="948876"/>
            <a:ext cx="2396616" cy="646331"/>
          </a:xfrm>
          <a:prstGeom prst="rect">
            <a:avLst/>
          </a:prstGeom>
          <a:noFill/>
        </p:spPr>
        <p:txBody>
          <a:bodyPr wrap="square" rtlCol="0">
            <a:spAutoFit/>
          </a:bodyPr>
          <a:lstStyle/>
          <a:p>
            <a:r>
              <a:rPr lang="en-US" dirty="0" smtClean="0"/>
              <a:t>I’m not sure what this box represents</a:t>
            </a:r>
            <a:endParaRPr lang="en-US" dirty="0"/>
          </a:p>
        </p:txBody>
      </p:sp>
      <p:cxnSp>
        <p:nvCxnSpPr>
          <p:cNvPr id="25" name="Straight Arrow Connector 24"/>
          <p:cNvCxnSpPr/>
          <p:nvPr/>
        </p:nvCxnSpPr>
        <p:spPr>
          <a:xfrm>
            <a:off x="710019" y="1506530"/>
            <a:ext cx="220006" cy="175921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47192" y="6372860"/>
            <a:ext cx="1945921" cy="369332"/>
          </a:xfrm>
          <a:prstGeom prst="rect">
            <a:avLst/>
          </a:prstGeom>
          <a:noFill/>
        </p:spPr>
        <p:txBody>
          <a:bodyPr wrap="square" rtlCol="0">
            <a:spAutoFit/>
          </a:bodyPr>
          <a:lstStyle/>
          <a:p>
            <a:r>
              <a:rPr lang="en-US" i="1" dirty="0" err="1" smtClean="0"/>
              <a:t>Biggerstaff</a:t>
            </a:r>
            <a:endParaRPr lang="en-US" i="1" dirty="0"/>
          </a:p>
        </p:txBody>
      </p:sp>
    </p:spTree>
    <p:extLst>
      <p:ext uri="{BB962C8B-B14F-4D97-AF65-F5344CB8AC3E}">
        <p14:creationId xmlns:p14="http://schemas.microsoft.com/office/powerpoint/2010/main" val="3034116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2-04 at 2.03.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048" y="2389219"/>
            <a:ext cx="2889712" cy="3219158"/>
          </a:xfrm>
          <a:prstGeom prst="rect">
            <a:avLst/>
          </a:prstGeom>
        </p:spPr>
      </p:pic>
      <p:sp>
        <p:nvSpPr>
          <p:cNvPr id="2" name="Title 1"/>
          <p:cNvSpPr>
            <a:spLocks noGrp="1"/>
          </p:cNvSpPr>
          <p:nvPr>
            <p:ph type="title"/>
          </p:nvPr>
        </p:nvSpPr>
        <p:spPr/>
        <p:txBody>
          <a:bodyPr>
            <a:noAutofit/>
          </a:bodyPr>
          <a:lstStyle/>
          <a:p>
            <a:r>
              <a:rPr lang="en-US" sz="3200" dirty="0">
                <a:latin typeface="Arial"/>
                <a:cs typeface="Arial"/>
              </a:rPr>
              <a:t>Reflectivity / Storm Rel. Winds / Vert. Vel. </a:t>
            </a:r>
            <a:r>
              <a:rPr lang="en-US" sz="3200" dirty="0" smtClean="0">
                <a:latin typeface="Arial"/>
                <a:cs typeface="Arial"/>
              </a:rPr>
              <a:t>1.6 km </a:t>
            </a:r>
            <a:r>
              <a:rPr lang="en-US" sz="3200" dirty="0" err="1" smtClean="0">
                <a:latin typeface="Arial"/>
                <a:cs typeface="Arial"/>
              </a:rPr>
              <a:t>asl</a:t>
            </a:r>
            <a:r>
              <a:rPr lang="en-US" sz="3200" dirty="0" smtClean="0">
                <a:latin typeface="Arial"/>
                <a:cs typeface="Arial"/>
              </a:rPr>
              <a:t> </a:t>
            </a:r>
            <a:br>
              <a:rPr lang="en-US" sz="3200" dirty="0" smtClean="0">
                <a:latin typeface="Arial"/>
                <a:cs typeface="Arial"/>
              </a:rPr>
            </a:br>
            <a:endParaRPr lang="en-US" sz="3200" dirty="0">
              <a:latin typeface="Arial"/>
              <a:cs typeface="Arial"/>
            </a:endParaRPr>
          </a:p>
        </p:txBody>
      </p:sp>
      <p:pic>
        <p:nvPicPr>
          <p:cNvPr id="6" name="Picture 7" descr="2357_w_1600m.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35" y="2503487"/>
            <a:ext cx="3071813"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034338" y="2076091"/>
            <a:ext cx="1091991" cy="369332"/>
          </a:xfrm>
          <a:prstGeom prst="rect">
            <a:avLst/>
          </a:prstGeom>
          <a:noFill/>
        </p:spPr>
        <p:txBody>
          <a:bodyPr wrap="none" rtlCol="0">
            <a:spAutoFit/>
          </a:bodyPr>
          <a:lstStyle/>
          <a:p>
            <a:r>
              <a:rPr lang="en-US" b="1" dirty="0" smtClean="0"/>
              <a:t>2357 UTC</a:t>
            </a:r>
            <a:endParaRPr lang="en-US" b="1" dirty="0"/>
          </a:p>
        </p:txBody>
      </p:sp>
      <p:sp>
        <p:nvSpPr>
          <p:cNvPr id="11" name="TextBox 10"/>
          <p:cNvSpPr txBox="1"/>
          <p:nvPr/>
        </p:nvSpPr>
        <p:spPr>
          <a:xfrm>
            <a:off x="1088386" y="1706759"/>
            <a:ext cx="879643" cy="369332"/>
          </a:xfrm>
          <a:prstGeom prst="rect">
            <a:avLst/>
          </a:prstGeom>
          <a:noFill/>
        </p:spPr>
        <p:txBody>
          <a:bodyPr wrap="none" rtlCol="0">
            <a:spAutoFit/>
          </a:bodyPr>
          <a:lstStyle/>
          <a:p>
            <a:r>
              <a:rPr lang="en-US" b="1" dirty="0" smtClean="0"/>
              <a:t>SMART</a:t>
            </a:r>
            <a:endParaRPr lang="en-US" b="1" dirty="0"/>
          </a:p>
        </p:txBody>
      </p:sp>
      <p:sp>
        <p:nvSpPr>
          <p:cNvPr id="13" name="TextBox 12"/>
          <p:cNvSpPr txBox="1"/>
          <p:nvPr/>
        </p:nvSpPr>
        <p:spPr>
          <a:xfrm>
            <a:off x="4273396" y="2041703"/>
            <a:ext cx="1091991" cy="369332"/>
          </a:xfrm>
          <a:prstGeom prst="rect">
            <a:avLst/>
          </a:prstGeom>
          <a:noFill/>
        </p:spPr>
        <p:txBody>
          <a:bodyPr wrap="none" rtlCol="0">
            <a:spAutoFit/>
          </a:bodyPr>
          <a:lstStyle/>
          <a:p>
            <a:r>
              <a:rPr lang="en-US" b="1" dirty="0" smtClean="0"/>
              <a:t>0040 UTC</a:t>
            </a:r>
            <a:endParaRPr lang="en-US" b="1" dirty="0"/>
          </a:p>
        </p:txBody>
      </p:sp>
      <p:sp>
        <p:nvSpPr>
          <p:cNvPr id="14" name="TextBox 13"/>
          <p:cNvSpPr txBox="1"/>
          <p:nvPr/>
        </p:nvSpPr>
        <p:spPr>
          <a:xfrm>
            <a:off x="3706582" y="1681608"/>
            <a:ext cx="2258213" cy="369332"/>
          </a:xfrm>
          <a:prstGeom prst="rect">
            <a:avLst/>
          </a:prstGeom>
          <a:noFill/>
        </p:spPr>
        <p:txBody>
          <a:bodyPr wrap="none" rtlCol="0">
            <a:spAutoFit/>
          </a:bodyPr>
          <a:lstStyle/>
          <a:p>
            <a:r>
              <a:rPr lang="en-US" b="1" dirty="0" smtClean="0"/>
              <a:t>WRF no LDA (exp327)</a:t>
            </a:r>
            <a:endParaRPr lang="en-US" b="1" dirty="0"/>
          </a:p>
        </p:txBody>
      </p:sp>
      <p:sp>
        <p:nvSpPr>
          <p:cNvPr id="15" name="TextBox 14"/>
          <p:cNvSpPr txBox="1"/>
          <p:nvPr/>
        </p:nvSpPr>
        <p:spPr>
          <a:xfrm>
            <a:off x="6776009" y="2050940"/>
            <a:ext cx="1091991" cy="369332"/>
          </a:xfrm>
          <a:prstGeom prst="rect">
            <a:avLst/>
          </a:prstGeom>
          <a:noFill/>
        </p:spPr>
        <p:txBody>
          <a:bodyPr wrap="none" rtlCol="0">
            <a:spAutoFit/>
          </a:bodyPr>
          <a:lstStyle/>
          <a:p>
            <a:r>
              <a:rPr lang="en-US" b="1" dirty="0" smtClean="0"/>
              <a:t>0040 UTC</a:t>
            </a:r>
            <a:endParaRPr lang="en-US" b="1" dirty="0"/>
          </a:p>
        </p:txBody>
      </p:sp>
      <p:sp>
        <p:nvSpPr>
          <p:cNvPr id="16" name="TextBox 15"/>
          <p:cNvSpPr txBox="1"/>
          <p:nvPr/>
        </p:nvSpPr>
        <p:spPr>
          <a:xfrm>
            <a:off x="6348515" y="1681608"/>
            <a:ext cx="1958063" cy="369332"/>
          </a:xfrm>
          <a:prstGeom prst="rect">
            <a:avLst/>
          </a:prstGeom>
          <a:noFill/>
        </p:spPr>
        <p:txBody>
          <a:bodyPr wrap="none" rtlCol="0">
            <a:spAutoFit/>
          </a:bodyPr>
          <a:lstStyle/>
          <a:p>
            <a:r>
              <a:rPr lang="en-US" b="1" dirty="0" smtClean="0"/>
              <a:t>WRF LDA (exp318)</a:t>
            </a:r>
            <a:endParaRPr lang="en-US" b="1" dirty="0"/>
          </a:p>
        </p:txBody>
      </p:sp>
      <p:pic>
        <p:nvPicPr>
          <p:cNvPr id="17" name="Picture 16" descr="Screen shot 2016-02-04 at 2.12.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052" y="2389219"/>
            <a:ext cx="2829929" cy="3219158"/>
          </a:xfrm>
          <a:prstGeom prst="rect">
            <a:avLst/>
          </a:prstGeom>
        </p:spPr>
      </p:pic>
      <p:sp>
        <p:nvSpPr>
          <p:cNvPr id="18" name="TextBox 17"/>
          <p:cNvSpPr txBox="1"/>
          <p:nvPr/>
        </p:nvSpPr>
        <p:spPr>
          <a:xfrm>
            <a:off x="163454" y="5419751"/>
            <a:ext cx="2735151" cy="954107"/>
          </a:xfrm>
          <a:prstGeom prst="rect">
            <a:avLst/>
          </a:prstGeom>
          <a:noFill/>
        </p:spPr>
        <p:txBody>
          <a:bodyPr wrap="square" rtlCol="0">
            <a:spAutoFit/>
          </a:bodyPr>
          <a:lstStyle/>
          <a:p>
            <a:pPr marL="285750" indent="-285750">
              <a:buFont typeface="Arial"/>
              <a:buChar char="•"/>
            </a:pPr>
            <a:r>
              <a:rPr lang="en-US" sz="1400" dirty="0" smtClean="0"/>
              <a:t>x/y axes are grid points with 500 m resolution</a:t>
            </a:r>
            <a:endParaRPr lang="en-US" sz="1050" dirty="0" smtClean="0"/>
          </a:p>
          <a:p>
            <a:pPr marL="285750" indent="-285750">
              <a:buFont typeface="Arial"/>
              <a:buChar char="•"/>
            </a:pPr>
            <a:r>
              <a:rPr lang="en-US" sz="1400" dirty="0" smtClean="0"/>
              <a:t>Origin of SMART plots: </a:t>
            </a:r>
          </a:p>
          <a:p>
            <a:r>
              <a:rPr lang="en-US" sz="1400" dirty="0" smtClean="0"/>
              <a:t>       (35.84343, -98.27846)</a:t>
            </a:r>
            <a:endParaRPr lang="en-US" sz="1400" dirty="0"/>
          </a:p>
        </p:txBody>
      </p:sp>
      <p:sp>
        <p:nvSpPr>
          <p:cNvPr id="19" name="TextBox 18"/>
          <p:cNvSpPr txBox="1"/>
          <p:nvPr/>
        </p:nvSpPr>
        <p:spPr>
          <a:xfrm>
            <a:off x="3331949" y="5671250"/>
            <a:ext cx="5208284" cy="1754327"/>
          </a:xfrm>
          <a:prstGeom prst="rect">
            <a:avLst/>
          </a:prstGeom>
          <a:noFill/>
        </p:spPr>
        <p:txBody>
          <a:bodyPr wrap="square" rtlCol="0">
            <a:spAutoFit/>
          </a:bodyPr>
          <a:lstStyle/>
          <a:p>
            <a:pPr marL="285750" indent="-285750">
              <a:buFont typeface="Arial"/>
              <a:buChar char="•"/>
            </a:pPr>
            <a:r>
              <a:rPr lang="en-US" dirty="0" smtClean="0"/>
              <a:t>Observed max </a:t>
            </a:r>
            <a:r>
              <a:rPr lang="en-US" dirty="0" err="1" smtClean="0"/>
              <a:t>refl</a:t>
            </a:r>
            <a:r>
              <a:rPr lang="en-US" dirty="0"/>
              <a:t> </a:t>
            </a:r>
            <a:r>
              <a:rPr lang="en-US" dirty="0" smtClean="0"/>
              <a:t>&gt; 60 </a:t>
            </a:r>
            <a:r>
              <a:rPr lang="en-US" dirty="0" err="1" smtClean="0"/>
              <a:t>dBZ</a:t>
            </a:r>
            <a:endParaRPr lang="en-US" dirty="0" smtClean="0"/>
          </a:p>
          <a:p>
            <a:pPr marL="285750" indent="-285750">
              <a:buFont typeface="Arial"/>
              <a:buChar char="•"/>
            </a:pPr>
            <a:r>
              <a:rPr lang="en-US" dirty="0" smtClean="0"/>
              <a:t>WRF max </a:t>
            </a:r>
            <a:r>
              <a:rPr lang="en-US" dirty="0" err="1" smtClean="0"/>
              <a:t>refl</a:t>
            </a:r>
            <a:r>
              <a:rPr lang="en-US" dirty="0" smtClean="0"/>
              <a:t> in mask is 59.0 </a:t>
            </a:r>
            <a:r>
              <a:rPr lang="en-US" dirty="0" err="1" smtClean="0"/>
              <a:t>dBZ</a:t>
            </a:r>
            <a:r>
              <a:rPr lang="en-US" dirty="0" smtClean="0"/>
              <a:t> (no LDA) and 60.3 </a:t>
            </a:r>
            <a:r>
              <a:rPr lang="en-US" dirty="0" err="1" smtClean="0"/>
              <a:t>dBZ</a:t>
            </a:r>
            <a:r>
              <a:rPr lang="en-US" dirty="0" smtClean="0"/>
              <a:t> (with LDA)</a:t>
            </a:r>
          </a:p>
          <a:p>
            <a:pPr marL="285750" indent="-285750">
              <a:buFont typeface="Arial"/>
              <a:buChar char="•"/>
            </a:pPr>
            <a:r>
              <a:rPr lang="en-US" dirty="0"/>
              <a:t>Model-simulated </a:t>
            </a:r>
            <a:r>
              <a:rPr lang="en-US" dirty="0" err="1"/>
              <a:t>refl</a:t>
            </a:r>
            <a:r>
              <a:rPr lang="en-US" dirty="0"/>
              <a:t> represents </a:t>
            </a:r>
            <a:r>
              <a:rPr lang="en-US" dirty="0" err="1"/>
              <a:t>obs</a:t>
            </a:r>
            <a:r>
              <a:rPr lang="en-US" dirty="0"/>
              <a:t> well at 1.6 km</a:t>
            </a:r>
          </a:p>
          <a:p>
            <a:pPr marL="285750" indent="-285750">
              <a:buFont typeface="Arial"/>
              <a:buChar char="•"/>
            </a:pPr>
            <a:endParaRPr lang="en-US" dirty="0" smtClean="0"/>
          </a:p>
          <a:p>
            <a:pPr marL="285750" indent="-285750">
              <a:buFont typeface="Arial"/>
              <a:buChar char="•"/>
            </a:pPr>
            <a:endParaRPr lang="en-US" dirty="0"/>
          </a:p>
        </p:txBody>
      </p:sp>
      <p:sp>
        <p:nvSpPr>
          <p:cNvPr id="20" name="TextBox 19"/>
          <p:cNvSpPr txBox="1"/>
          <p:nvPr/>
        </p:nvSpPr>
        <p:spPr>
          <a:xfrm>
            <a:off x="5067392" y="2953752"/>
            <a:ext cx="1014660" cy="246221"/>
          </a:xfrm>
          <a:prstGeom prst="rect">
            <a:avLst/>
          </a:prstGeom>
          <a:noFill/>
        </p:spPr>
        <p:txBody>
          <a:bodyPr wrap="square" rtlCol="0">
            <a:spAutoFit/>
          </a:bodyPr>
          <a:lstStyle/>
          <a:p>
            <a:r>
              <a:rPr lang="en-US" sz="1000" dirty="0" smtClean="0"/>
              <a:t>10-min mask</a:t>
            </a:r>
            <a:endParaRPr lang="en-US" sz="1000" dirty="0"/>
          </a:p>
        </p:txBody>
      </p:sp>
      <p:cxnSp>
        <p:nvCxnSpPr>
          <p:cNvPr id="21" name="Straight Arrow Connector 20"/>
          <p:cNvCxnSpPr/>
          <p:nvPr/>
        </p:nvCxnSpPr>
        <p:spPr>
          <a:xfrm flipV="1">
            <a:off x="5485824" y="2800641"/>
            <a:ext cx="0" cy="18311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540852" y="4587230"/>
            <a:ext cx="1014660" cy="246221"/>
          </a:xfrm>
          <a:prstGeom prst="rect">
            <a:avLst/>
          </a:prstGeom>
          <a:noFill/>
        </p:spPr>
        <p:txBody>
          <a:bodyPr wrap="square" rtlCol="0">
            <a:spAutoFit/>
          </a:bodyPr>
          <a:lstStyle/>
          <a:p>
            <a:r>
              <a:rPr lang="en-US" sz="1000" dirty="0" err="1"/>
              <a:t>v</a:t>
            </a:r>
            <a:r>
              <a:rPr lang="en-US" sz="1000" dirty="0" err="1" smtClean="0"/>
              <a:t>ert</a:t>
            </a:r>
            <a:r>
              <a:rPr lang="en-US" sz="1000" dirty="0" smtClean="0"/>
              <a:t> x-sec line</a:t>
            </a:r>
            <a:endParaRPr lang="en-US" sz="1000" dirty="0"/>
          </a:p>
        </p:txBody>
      </p:sp>
      <p:cxnSp>
        <p:nvCxnSpPr>
          <p:cNvPr id="23" name="Straight Arrow Connector 22"/>
          <p:cNvCxnSpPr/>
          <p:nvPr/>
        </p:nvCxnSpPr>
        <p:spPr>
          <a:xfrm>
            <a:off x="4009284" y="4783446"/>
            <a:ext cx="0" cy="17735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3454" y="948876"/>
            <a:ext cx="2396616" cy="646331"/>
          </a:xfrm>
          <a:prstGeom prst="rect">
            <a:avLst/>
          </a:prstGeom>
          <a:noFill/>
        </p:spPr>
        <p:txBody>
          <a:bodyPr wrap="square" rtlCol="0">
            <a:spAutoFit/>
          </a:bodyPr>
          <a:lstStyle/>
          <a:p>
            <a:r>
              <a:rPr lang="en-US" dirty="0" smtClean="0"/>
              <a:t>I’m not sure what this box represents</a:t>
            </a:r>
            <a:endParaRPr lang="en-US" dirty="0"/>
          </a:p>
        </p:txBody>
      </p:sp>
      <p:cxnSp>
        <p:nvCxnSpPr>
          <p:cNvPr id="25" name="Straight Arrow Connector 24"/>
          <p:cNvCxnSpPr/>
          <p:nvPr/>
        </p:nvCxnSpPr>
        <p:spPr>
          <a:xfrm>
            <a:off x="457200" y="1595207"/>
            <a:ext cx="1142844" cy="184504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47192" y="6372860"/>
            <a:ext cx="1945921" cy="369332"/>
          </a:xfrm>
          <a:prstGeom prst="rect">
            <a:avLst/>
          </a:prstGeom>
          <a:noFill/>
        </p:spPr>
        <p:txBody>
          <a:bodyPr wrap="square" rtlCol="0">
            <a:spAutoFit/>
          </a:bodyPr>
          <a:lstStyle/>
          <a:p>
            <a:r>
              <a:rPr lang="en-US" i="1" dirty="0" err="1" smtClean="0"/>
              <a:t>Biggerstaff</a:t>
            </a:r>
            <a:endParaRPr lang="en-US" i="1" dirty="0"/>
          </a:p>
        </p:txBody>
      </p:sp>
    </p:spTree>
    <p:extLst>
      <p:ext uri="{BB962C8B-B14F-4D97-AF65-F5344CB8AC3E}">
        <p14:creationId xmlns:p14="http://schemas.microsoft.com/office/powerpoint/2010/main" val="20625652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2-04 at 2.19.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795" y="2175447"/>
            <a:ext cx="2871277" cy="3181432"/>
          </a:xfrm>
          <a:prstGeom prst="rect">
            <a:avLst/>
          </a:prstGeom>
        </p:spPr>
      </p:pic>
      <p:pic>
        <p:nvPicPr>
          <p:cNvPr id="4" name="Picture 3" descr="Screen shot 2016-02-04 at 2.17.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091" y="2175447"/>
            <a:ext cx="2830539" cy="3181432"/>
          </a:xfrm>
          <a:prstGeom prst="rect">
            <a:avLst/>
          </a:prstGeom>
        </p:spPr>
      </p:pic>
      <p:sp>
        <p:nvSpPr>
          <p:cNvPr id="2" name="Title 1"/>
          <p:cNvSpPr>
            <a:spLocks noGrp="1"/>
          </p:cNvSpPr>
          <p:nvPr>
            <p:ph type="title"/>
          </p:nvPr>
        </p:nvSpPr>
        <p:spPr/>
        <p:txBody>
          <a:bodyPr>
            <a:noAutofit/>
          </a:bodyPr>
          <a:lstStyle/>
          <a:p>
            <a:r>
              <a:rPr lang="en-US" sz="3200" dirty="0"/>
              <a:t>Reflectivity / Vert. Vel. 10.6 km </a:t>
            </a:r>
            <a:r>
              <a:rPr lang="en-US" sz="3200" dirty="0" err="1" smtClean="0"/>
              <a:t>asl</a:t>
            </a:r>
            <a:endParaRPr lang="en-US" sz="3200" dirty="0">
              <a:effectLst/>
            </a:endParaRPr>
          </a:p>
        </p:txBody>
      </p:sp>
      <p:pic>
        <p:nvPicPr>
          <p:cNvPr id="6" name="Picture 2" descr="2330_w_10600m_flashe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295" y="2382548"/>
            <a:ext cx="2896796" cy="257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946324" y="1947003"/>
            <a:ext cx="1091991" cy="369332"/>
          </a:xfrm>
          <a:prstGeom prst="rect">
            <a:avLst/>
          </a:prstGeom>
          <a:noFill/>
        </p:spPr>
        <p:txBody>
          <a:bodyPr wrap="none" rtlCol="0">
            <a:spAutoFit/>
          </a:bodyPr>
          <a:lstStyle/>
          <a:p>
            <a:r>
              <a:rPr lang="en-US" b="1" dirty="0" smtClean="0"/>
              <a:t>2330 UTC</a:t>
            </a:r>
            <a:endParaRPr lang="en-US" b="1" dirty="0"/>
          </a:p>
        </p:txBody>
      </p:sp>
      <p:sp>
        <p:nvSpPr>
          <p:cNvPr id="11" name="TextBox 10"/>
          <p:cNvSpPr txBox="1"/>
          <p:nvPr/>
        </p:nvSpPr>
        <p:spPr>
          <a:xfrm>
            <a:off x="1000372" y="1577671"/>
            <a:ext cx="879643" cy="369332"/>
          </a:xfrm>
          <a:prstGeom prst="rect">
            <a:avLst/>
          </a:prstGeom>
          <a:noFill/>
        </p:spPr>
        <p:txBody>
          <a:bodyPr wrap="none" rtlCol="0">
            <a:spAutoFit/>
          </a:bodyPr>
          <a:lstStyle/>
          <a:p>
            <a:r>
              <a:rPr lang="en-US" b="1" dirty="0" smtClean="0"/>
              <a:t>SMART</a:t>
            </a:r>
            <a:endParaRPr lang="en-US" b="1" dirty="0"/>
          </a:p>
        </p:txBody>
      </p:sp>
      <p:sp>
        <p:nvSpPr>
          <p:cNvPr id="14" name="TextBox 13"/>
          <p:cNvSpPr txBox="1"/>
          <p:nvPr/>
        </p:nvSpPr>
        <p:spPr>
          <a:xfrm>
            <a:off x="4273396" y="1937766"/>
            <a:ext cx="1091991" cy="369332"/>
          </a:xfrm>
          <a:prstGeom prst="rect">
            <a:avLst/>
          </a:prstGeom>
          <a:noFill/>
        </p:spPr>
        <p:txBody>
          <a:bodyPr wrap="none" rtlCol="0">
            <a:spAutoFit/>
          </a:bodyPr>
          <a:lstStyle/>
          <a:p>
            <a:r>
              <a:rPr lang="en-US" b="1" dirty="0" smtClean="0"/>
              <a:t>0010 UTC</a:t>
            </a:r>
            <a:endParaRPr lang="en-US" b="1" dirty="0"/>
          </a:p>
        </p:txBody>
      </p:sp>
      <p:sp>
        <p:nvSpPr>
          <p:cNvPr id="15" name="TextBox 14"/>
          <p:cNvSpPr txBox="1"/>
          <p:nvPr/>
        </p:nvSpPr>
        <p:spPr>
          <a:xfrm>
            <a:off x="3706582" y="1577671"/>
            <a:ext cx="2258213" cy="369332"/>
          </a:xfrm>
          <a:prstGeom prst="rect">
            <a:avLst/>
          </a:prstGeom>
          <a:noFill/>
        </p:spPr>
        <p:txBody>
          <a:bodyPr wrap="none" rtlCol="0">
            <a:spAutoFit/>
          </a:bodyPr>
          <a:lstStyle/>
          <a:p>
            <a:r>
              <a:rPr lang="en-US" b="1" dirty="0" smtClean="0"/>
              <a:t>WRF no LDA (exp327)</a:t>
            </a:r>
            <a:endParaRPr lang="en-US" b="1" dirty="0"/>
          </a:p>
        </p:txBody>
      </p:sp>
      <p:sp>
        <p:nvSpPr>
          <p:cNvPr id="16" name="TextBox 15"/>
          <p:cNvSpPr txBox="1"/>
          <p:nvPr/>
        </p:nvSpPr>
        <p:spPr>
          <a:xfrm>
            <a:off x="6776009" y="1947003"/>
            <a:ext cx="1091991" cy="369332"/>
          </a:xfrm>
          <a:prstGeom prst="rect">
            <a:avLst/>
          </a:prstGeom>
          <a:noFill/>
        </p:spPr>
        <p:txBody>
          <a:bodyPr wrap="none" rtlCol="0">
            <a:spAutoFit/>
          </a:bodyPr>
          <a:lstStyle/>
          <a:p>
            <a:r>
              <a:rPr lang="en-US" b="1" dirty="0" smtClean="0"/>
              <a:t>0010 UTC</a:t>
            </a:r>
            <a:endParaRPr lang="en-US" b="1" dirty="0"/>
          </a:p>
        </p:txBody>
      </p:sp>
      <p:sp>
        <p:nvSpPr>
          <p:cNvPr id="17" name="TextBox 16"/>
          <p:cNvSpPr txBox="1"/>
          <p:nvPr/>
        </p:nvSpPr>
        <p:spPr>
          <a:xfrm>
            <a:off x="6348515" y="1577671"/>
            <a:ext cx="1958063" cy="369332"/>
          </a:xfrm>
          <a:prstGeom prst="rect">
            <a:avLst/>
          </a:prstGeom>
          <a:noFill/>
        </p:spPr>
        <p:txBody>
          <a:bodyPr wrap="none" rtlCol="0">
            <a:spAutoFit/>
          </a:bodyPr>
          <a:lstStyle/>
          <a:p>
            <a:r>
              <a:rPr lang="en-US" b="1" dirty="0" smtClean="0"/>
              <a:t>WRF LDA (exp318)</a:t>
            </a:r>
            <a:endParaRPr lang="en-US" b="1" dirty="0"/>
          </a:p>
        </p:txBody>
      </p:sp>
      <p:sp>
        <p:nvSpPr>
          <p:cNvPr id="18" name="TextBox 17"/>
          <p:cNvSpPr txBox="1"/>
          <p:nvPr/>
        </p:nvSpPr>
        <p:spPr>
          <a:xfrm>
            <a:off x="163454" y="5419751"/>
            <a:ext cx="2735151" cy="954107"/>
          </a:xfrm>
          <a:prstGeom prst="rect">
            <a:avLst/>
          </a:prstGeom>
          <a:noFill/>
        </p:spPr>
        <p:txBody>
          <a:bodyPr wrap="square" rtlCol="0">
            <a:spAutoFit/>
          </a:bodyPr>
          <a:lstStyle/>
          <a:p>
            <a:pPr marL="285750" indent="-285750">
              <a:buFont typeface="Arial"/>
              <a:buChar char="•"/>
            </a:pPr>
            <a:r>
              <a:rPr lang="en-US" sz="1400" dirty="0" smtClean="0"/>
              <a:t>x/y axes are grid points with 500 m resolution</a:t>
            </a:r>
            <a:endParaRPr lang="en-US" sz="1050" dirty="0" smtClean="0"/>
          </a:p>
          <a:p>
            <a:pPr marL="285750" indent="-285750">
              <a:buFont typeface="Arial"/>
              <a:buChar char="•"/>
            </a:pPr>
            <a:r>
              <a:rPr lang="en-US" sz="1400" dirty="0" smtClean="0"/>
              <a:t>Origin of SMART plots: </a:t>
            </a:r>
          </a:p>
          <a:p>
            <a:r>
              <a:rPr lang="en-US" sz="1400" dirty="0" smtClean="0"/>
              <a:t>       (35.84343, -98.27846)</a:t>
            </a:r>
            <a:endParaRPr lang="en-US" sz="1400" dirty="0"/>
          </a:p>
        </p:txBody>
      </p:sp>
      <p:sp>
        <p:nvSpPr>
          <p:cNvPr id="19" name="TextBox 18"/>
          <p:cNvSpPr txBox="1"/>
          <p:nvPr/>
        </p:nvSpPr>
        <p:spPr>
          <a:xfrm>
            <a:off x="3331949" y="5671250"/>
            <a:ext cx="5354851" cy="1754327"/>
          </a:xfrm>
          <a:prstGeom prst="rect">
            <a:avLst/>
          </a:prstGeom>
          <a:noFill/>
        </p:spPr>
        <p:txBody>
          <a:bodyPr wrap="square" rtlCol="0">
            <a:spAutoFit/>
          </a:bodyPr>
          <a:lstStyle/>
          <a:p>
            <a:pPr marL="285750" indent="-285750">
              <a:buFont typeface="Arial"/>
              <a:buChar char="•"/>
            </a:pPr>
            <a:r>
              <a:rPr lang="en-US" dirty="0" smtClean="0"/>
              <a:t>Observed max </a:t>
            </a:r>
            <a:r>
              <a:rPr lang="en-US" dirty="0" err="1" smtClean="0"/>
              <a:t>refl</a:t>
            </a:r>
            <a:r>
              <a:rPr lang="en-US" dirty="0"/>
              <a:t> </a:t>
            </a:r>
            <a:r>
              <a:rPr lang="en-US" dirty="0" smtClean="0"/>
              <a:t>&gt; 60 </a:t>
            </a:r>
            <a:r>
              <a:rPr lang="en-US" dirty="0" err="1" smtClean="0"/>
              <a:t>dBZ</a:t>
            </a:r>
            <a:endParaRPr lang="en-US" dirty="0" smtClean="0"/>
          </a:p>
          <a:p>
            <a:pPr marL="285750" indent="-285750">
              <a:buFont typeface="Arial"/>
              <a:buChar char="•"/>
            </a:pPr>
            <a:r>
              <a:rPr lang="en-US" dirty="0" smtClean="0"/>
              <a:t>WRF max </a:t>
            </a:r>
            <a:r>
              <a:rPr lang="en-US" dirty="0" err="1" smtClean="0"/>
              <a:t>refl</a:t>
            </a:r>
            <a:r>
              <a:rPr lang="en-US" dirty="0" smtClean="0"/>
              <a:t> in mask is 46.7 </a:t>
            </a:r>
            <a:r>
              <a:rPr lang="en-US" dirty="0" err="1" smtClean="0"/>
              <a:t>dBZ</a:t>
            </a:r>
            <a:r>
              <a:rPr lang="en-US" dirty="0" smtClean="0"/>
              <a:t> (no LDA) and 47.1 </a:t>
            </a:r>
            <a:r>
              <a:rPr lang="en-US" dirty="0" err="1" smtClean="0"/>
              <a:t>dBZ</a:t>
            </a:r>
            <a:r>
              <a:rPr lang="en-US" dirty="0" smtClean="0"/>
              <a:t> (with LDA)</a:t>
            </a:r>
          </a:p>
          <a:p>
            <a:pPr marL="285750" indent="-285750">
              <a:buFont typeface="Arial"/>
              <a:buChar char="•"/>
            </a:pPr>
            <a:r>
              <a:rPr lang="en-US" dirty="0"/>
              <a:t>Model-simulated </a:t>
            </a:r>
            <a:r>
              <a:rPr lang="en-US" dirty="0" err="1"/>
              <a:t>refl</a:t>
            </a:r>
            <a:r>
              <a:rPr lang="en-US" dirty="0"/>
              <a:t> within 25% of </a:t>
            </a:r>
            <a:r>
              <a:rPr lang="en-US" dirty="0" err="1"/>
              <a:t>obs</a:t>
            </a:r>
            <a:r>
              <a:rPr lang="en-US" dirty="0"/>
              <a:t> at 10.6 km</a:t>
            </a:r>
          </a:p>
          <a:p>
            <a:pPr marL="285750" indent="-285750">
              <a:buFont typeface="Arial"/>
              <a:buChar char="•"/>
            </a:pPr>
            <a:endParaRPr lang="en-US" dirty="0" smtClean="0"/>
          </a:p>
          <a:p>
            <a:pPr marL="285750" indent="-285750">
              <a:buFont typeface="Arial"/>
              <a:buChar char="•"/>
            </a:pPr>
            <a:endParaRPr lang="en-US" dirty="0"/>
          </a:p>
        </p:txBody>
      </p:sp>
      <p:sp>
        <p:nvSpPr>
          <p:cNvPr id="20" name="TextBox 19"/>
          <p:cNvSpPr txBox="1"/>
          <p:nvPr/>
        </p:nvSpPr>
        <p:spPr>
          <a:xfrm>
            <a:off x="4950136" y="2773301"/>
            <a:ext cx="1014660" cy="246221"/>
          </a:xfrm>
          <a:prstGeom prst="rect">
            <a:avLst/>
          </a:prstGeom>
          <a:noFill/>
        </p:spPr>
        <p:txBody>
          <a:bodyPr wrap="square" rtlCol="0">
            <a:spAutoFit/>
          </a:bodyPr>
          <a:lstStyle/>
          <a:p>
            <a:r>
              <a:rPr lang="en-US" sz="1000" dirty="0" smtClean="0"/>
              <a:t>10-min mask</a:t>
            </a:r>
            <a:endParaRPr lang="en-US" sz="1000" dirty="0"/>
          </a:p>
        </p:txBody>
      </p:sp>
      <p:cxnSp>
        <p:nvCxnSpPr>
          <p:cNvPr id="21" name="Straight Arrow Connector 20"/>
          <p:cNvCxnSpPr/>
          <p:nvPr/>
        </p:nvCxnSpPr>
        <p:spPr>
          <a:xfrm flipV="1">
            <a:off x="5368568" y="2620190"/>
            <a:ext cx="0" cy="18311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423596" y="4256764"/>
            <a:ext cx="1014660" cy="246221"/>
          </a:xfrm>
          <a:prstGeom prst="rect">
            <a:avLst/>
          </a:prstGeom>
          <a:noFill/>
        </p:spPr>
        <p:txBody>
          <a:bodyPr wrap="square" rtlCol="0">
            <a:spAutoFit/>
          </a:bodyPr>
          <a:lstStyle/>
          <a:p>
            <a:r>
              <a:rPr lang="en-US" sz="1000" dirty="0" err="1"/>
              <a:t>v</a:t>
            </a:r>
            <a:r>
              <a:rPr lang="en-US" sz="1000" dirty="0" err="1" smtClean="0"/>
              <a:t>ert</a:t>
            </a:r>
            <a:r>
              <a:rPr lang="en-US" sz="1000" dirty="0" smtClean="0"/>
              <a:t> x-sec line</a:t>
            </a:r>
            <a:endParaRPr lang="en-US" sz="1000" dirty="0"/>
          </a:p>
        </p:txBody>
      </p:sp>
      <p:cxnSp>
        <p:nvCxnSpPr>
          <p:cNvPr id="23" name="Straight Arrow Connector 22"/>
          <p:cNvCxnSpPr/>
          <p:nvPr/>
        </p:nvCxnSpPr>
        <p:spPr>
          <a:xfrm>
            <a:off x="3892028" y="4452980"/>
            <a:ext cx="0" cy="17735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47192" y="6372860"/>
            <a:ext cx="1945921" cy="369332"/>
          </a:xfrm>
          <a:prstGeom prst="rect">
            <a:avLst/>
          </a:prstGeom>
          <a:noFill/>
        </p:spPr>
        <p:txBody>
          <a:bodyPr wrap="square" rtlCol="0">
            <a:spAutoFit/>
          </a:bodyPr>
          <a:lstStyle/>
          <a:p>
            <a:r>
              <a:rPr lang="en-US" i="1" dirty="0" err="1" smtClean="0"/>
              <a:t>Biggerstaff</a:t>
            </a:r>
            <a:endParaRPr lang="en-US" i="1" dirty="0"/>
          </a:p>
        </p:txBody>
      </p:sp>
    </p:spTree>
    <p:extLst>
      <p:ext uri="{BB962C8B-B14F-4D97-AF65-F5344CB8AC3E}">
        <p14:creationId xmlns:p14="http://schemas.microsoft.com/office/powerpoint/2010/main" val="2295397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6-02-04 at 2.19.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1567" y="2376645"/>
            <a:ext cx="2998539" cy="3344905"/>
          </a:xfrm>
          <a:prstGeom prst="rect">
            <a:avLst/>
          </a:prstGeom>
        </p:spPr>
      </p:pic>
      <p:pic>
        <p:nvPicPr>
          <p:cNvPr id="4" name="Picture 3" descr="Screen shot 2016-02-04 at 2.17.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283" y="2376645"/>
            <a:ext cx="2992548" cy="3344905"/>
          </a:xfrm>
          <a:prstGeom prst="rect">
            <a:avLst/>
          </a:prstGeom>
        </p:spPr>
      </p:pic>
      <p:sp>
        <p:nvSpPr>
          <p:cNvPr id="2" name="Title 1"/>
          <p:cNvSpPr>
            <a:spLocks noGrp="1"/>
          </p:cNvSpPr>
          <p:nvPr>
            <p:ph type="title"/>
          </p:nvPr>
        </p:nvSpPr>
        <p:spPr/>
        <p:txBody>
          <a:bodyPr>
            <a:noAutofit/>
          </a:bodyPr>
          <a:lstStyle/>
          <a:p>
            <a:r>
              <a:rPr lang="en-US" sz="3200" dirty="0"/>
              <a:t>Reflectivity / Vert. Vel. 10.6 km </a:t>
            </a:r>
            <a:r>
              <a:rPr lang="en-US" sz="3200" dirty="0" err="1" smtClean="0"/>
              <a:t>asl</a:t>
            </a:r>
            <a:endParaRPr lang="en-US" sz="3200" dirty="0">
              <a:effectLst/>
            </a:endParaRPr>
          </a:p>
        </p:txBody>
      </p:sp>
      <p:pic>
        <p:nvPicPr>
          <p:cNvPr id="5" name="Picture 3" descr="2342_w_10600m_flashe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95723"/>
            <a:ext cx="3065462"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48471" y="2126391"/>
            <a:ext cx="1091991" cy="369332"/>
          </a:xfrm>
          <a:prstGeom prst="rect">
            <a:avLst/>
          </a:prstGeom>
          <a:noFill/>
        </p:spPr>
        <p:txBody>
          <a:bodyPr wrap="none" rtlCol="0">
            <a:spAutoFit/>
          </a:bodyPr>
          <a:lstStyle/>
          <a:p>
            <a:r>
              <a:rPr lang="en-US" b="1" dirty="0" smtClean="0"/>
              <a:t>2342 UTC</a:t>
            </a:r>
            <a:endParaRPr lang="en-US" b="1" dirty="0"/>
          </a:p>
        </p:txBody>
      </p:sp>
      <p:sp>
        <p:nvSpPr>
          <p:cNvPr id="10" name="TextBox 9"/>
          <p:cNvSpPr txBox="1"/>
          <p:nvPr/>
        </p:nvSpPr>
        <p:spPr>
          <a:xfrm>
            <a:off x="1102519" y="1757059"/>
            <a:ext cx="879643" cy="369332"/>
          </a:xfrm>
          <a:prstGeom prst="rect">
            <a:avLst/>
          </a:prstGeom>
          <a:noFill/>
        </p:spPr>
        <p:txBody>
          <a:bodyPr wrap="none" rtlCol="0">
            <a:spAutoFit/>
          </a:bodyPr>
          <a:lstStyle/>
          <a:p>
            <a:r>
              <a:rPr lang="en-US" b="1" dirty="0" smtClean="0"/>
              <a:t>SMART</a:t>
            </a:r>
            <a:endParaRPr lang="en-US" b="1" dirty="0"/>
          </a:p>
        </p:txBody>
      </p:sp>
      <p:sp>
        <p:nvSpPr>
          <p:cNvPr id="12" name="TextBox 11"/>
          <p:cNvSpPr txBox="1"/>
          <p:nvPr/>
        </p:nvSpPr>
        <p:spPr>
          <a:xfrm>
            <a:off x="4273396" y="2119720"/>
            <a:ext cx="1091991" cy="369332"/>
          </a:xfrm>
          <a:prstGeom prst="rect">
            <a:avLst/>
          </a:prstGeom>
          <a:noFill/>
        </p:spPr>
        <p:txBody>
          <a:bodyPr wrap="none" rtlCol="0">
            <a:spAutoFit/>
          </a:bodyPr>
          <a:lstStyle/>
          <a:p>
            <a:r>
              <a:rPr lang="en-US" b="1" dirty="0" smtClean="0"/>
              <a:t>0020 UTC</a:t>
            </a:r>
            <a:endParaRPr lang="en-US" b="1" dirty="0"/>
          </a:p>
        </p:txBody>
      </p:sp>
      <p:sp>
        <p:nvSpPr>
          <p:cNvPr id="13" name="TextBox 12"/>
          <p:cNvSpPr txBox="1"/>
          <p:nvPr/>
        </p:nvSpPr>
        <p:spPr>
          <a:xfrm>
            <a:off x="3706582" y="1759625"/>
            <a:ext cx="2258213" cy="369332"/>
          </a:xfrm>
          <a:prstGeom prst="rect">
            <a:avLst/>
          </a:prstGeom>
          <a:noFill/>
        </p:spPr>
        <p:txBody>
          <a:bodyPr wrap="none" rtlCol="0">
            <a:spAutoFit/>
          </a:bodyPr>
          <a:lstStyle/>
          <a:p>
            <a:r>
              <a:rPr lang="en-US" b="1" dirty="0" smtClean="0"/>
              <a:t>WRF no LDA (exp327)</a:t>
            </a:r>
            <a:endParaRPr lang="en-US" b="1" dirty="0"/>
          </a:p>
        </p:txBody>
      </p:sp>
      <p:sp>
        <p:nvSpPr>
          <p:cNvPr id="14" name="TextBox 13"/>
          <p:cNvSpPr txBox="1"/>
          <p:nvPr/>
        </p:nvSpPr>
        <p:spPr>
          <a:xfrm>
            <a:off x="6776009" y="2128957"/>
            <a:ext cx="1091991" cy="369332"/>
          </a:xfrm>
          <a:prstGeom prst="rect">
            <a:avLst/>
          </a:prstGeom>
          <a:noFill/>
        </p:spPr>
        <p:txBody>
          <a:bodyPr wrap="none" rtlCol="0">
            <a:spAutoFit/>
          </a:bodyPr>
          <a:lstStyle/>
          <a:p>
            <a:r>
              <a:rPr lang="en-US" b="1" dirty="0" smtClean="0"/>
              <a:t>0020 UTC</a:t>
            </a:r>
            <a:endParaRPr lang="en-US" b="1" dirty="0"/>
          </a:p>
        </p:txBody>
      </p:sp>
      <p:sp>
        <p:nvSpPr>
          <p:cNvPr id="15" name="TextBox 14"/>
          <p:cNvSpPr txBox="1"/>
          <p:nvPr/>
        </p:nvSpPr>
        <p:spPr>
          <a:xfrm>
            <a:off x="6348515" y="1759625"/>
            <a:ext cx="1958063" cy="369332"/>
          </a:xfrm>
          <a:prstGeom prst="rect">
            <a:avLst/>
          </a:prstGeom>
          <a:noFill/>
        </p:spPr>
        <p:txBody>
          <a:bodyPr wrap="none" rtlCol="0">
            <a:spAutoFit/>
          </a:bodyPr>
          <a:lstStyle/>
          <a:p>
            <a:r>
              <a:rPr lang="en-US" b="1" dirty="0" smtClean="0"/>
              <a:t>WRF LDA (exp318)</a:t>
            </a:r>
            <a:endParaRPr lang="en-US" b="1" dirty="0"/>
          </a:p>
        </p:txBody>
      </p:sp>
      <p:sp>
        <p:nvSpPr>
          <p:cNvPr id="17" name="TextBox 16"/>
          <p:cNvSpPr txBox="1"/>
          <p:nvPr/>
        </p:nvSpPr>
        <p:spPr>
          <a:xfrm>
            <a:off x="163454" y="5419751"/>
            <a:ext cx="2735151" cy="954107"/>
          </a:xfrm>
          <a:prstGeom prst="rect">
            <a:avLst/>
          </a:prstGeom>
          <a:noFill/>
        </p:spPr>
        <p:txBody>
          <a:bodyPr wrap="square" rtlCol="0">
            <a:spAutoFit/>
          </a:bodyPr>
          <a:lstStyle/>
          <a:p>
            <a:pPr marL="285750" indent="-285750">
              <a:buFont typeface="Arial"/>
              <a:buChar char="•"/>
            </a:pPr>
            <a:r>
              <a:rPr lang="en-US" sz="1400" dirty="0" smtClean="0"/>
              <a:t>x/y axes are grid points with 500 m resolution</a:t>
            </a:r>
            <a:endParaRPr lang="en-US" sz="1050" dirty="0" smtClean="0"/>
          </a:p>
          <a:p>
            <a:pPr marL="285750" indent="-285750">
              <a:buFont typeface="Arial"/>
              <a:buChar char="•"/>
            </a:pPr>
            <a:r>
              <a:rPr lang="en-US" sz="1400" dirty="0" smtClean="0"/>
              <a:t>Origin of SMART plots: </a:t>
            </a:r>
          </a:p>
          <a:p>
            <a:r>
              <a:rPr lang="en-US" sz="1400" dirty="0" smtClean="0"/>
              <a:t>       (35.84343, -98.27846)</a:t>
            </a:r>
            <a:endParaRPr lang="en-US" sz="1400" dirty="0"/>
          </a:p>
        </p:txBody>
      </p:sp>
      <p:sp>
        <p:nvSpPr>
          <p:cNvPr id="18" name="TextBox 17"/>
          <p:cNvSpPr txBox="1"/>
          <p:nvPr/>
        </p:nvSpPr>
        <p:spPr>
          <a:xfrm>
            <a:off x="3331949" y="5671250"/>
            <a:ext cx="5278286" cy="1754327"/>
          </a:xfrm>
          <a:prstGeom prst="rect">
            <a:avLst/>
          </a:prstGeom>
          <a:noFill/>
        </p:spPr>
        <p:txBody>
          <a:bodyPr wrap="square" rtlCol="0">
            <a:spAutoFit/>
          </a:bodyPr>
          <a:lstStyle/>
          <a:p>
            <a:pPr marL="285750" indent="-285750">
              <a:buFont typeface="Arial"/>
              <a:buChar char="•"/>
            </a:pPr>
            <a:r>
              <a:rPr lang="en-US" dirty="0" smtClean="0"/>
              <a:t>Observed max </a:t>
            </a:r>
            <a:r>
              <a:rPr lang="en-US" dirty="0" err="1" smtClean="0"/>
              <a:t>refl</a:t>
            </a:r>
            <a:r>
              <a:rPr lang="en-US" dirty="0"/>
              <a:t> </a:t>
            </a:r>
            <a:r>
              <a:rPr lang="en-US" dirty="0" smtClean="0"/>
              <a:t>55-60 </a:t>
            </a:r>
            <a:r>
              <a:rPr lang="en-US" dirty="0" err="1" smtClean="0"/>
              <a:t>dBZ</a:t>
            </a:r>
            <a:endParaRPr lang="en-US" dirty="0" smtClean="0"/>
          </a:p>
          <a:p>
            <a:pPr marL="285750" indent="-285750">
              <a:buFont typeface="Arial"/>
              <a:buChar char="•"/>
            </a:pPr>
            <a:r>
              <a:rPr lang="en-US" dirty="0" smtClean="0"/>
              <a:t>WRF max </a:t>
            </a:r>
            <a:r>
              <a:rPr lang="en-US" dirty="0" err="1" smtClean="0"/>
              <a:t>refl</a:t>
            </a:r>
            <a:r>
              <a:rPr lang="en-US" dirty="0" smtClean="0"/>
              <a:t> in mask is 47.0 </a:t>
            </a:r>
            <a:r>
              <a:rPr lang="en-US" dirty="0" err="1" smtClean="0"/>
              <a:t>dBZ</a:t>
            </a:r>
            <a:r>
              <a:rPr lang="en-US" dirty="0" smtClean="0"/>
              <a:t> (no LDA) and 46.7 </a:t>
            </a:r>
            <a:r>
              <a:rPr lang="en-US" dirty="0" err="1" smtClean="0"/>
              <a:t>dBZ</a:t>
            </a:r>
            <a:r>
              <a:rPr lang="en-US" dirty="0" smtClean="0"/>
              <a:t> (with LDA)</a:t>
            </a:r>
          </a:p>
          <a:p>
            <a:pPr marL="285750" indent="-285750">
              <a:buFont typeface="Arial"/>
              <a:buChar char="•"/>
            </a:pPr>
            <a:r>
              <a:rPr lang="en-US" dirty="0"/>
              <a:t>Model-simulated </a:t>
            </a:r>
            <a:r>
              <a:rPr lang="en-US" dirty="0" err="1"/>
              <a:t>refl</a:t>
            </a:r>
            <a:r>
              <a:rPr lang="en-US" dirty="0"/>
              <a:t> within 25% of </a:t>
            </a:r>
            <a:r>
              <a:rPr lang="en-US" dirty="0" err="1"/>
              <a:t>obs</a:t>
            </a:r>
            <a:r>
              <a:rPr lang="en-US" dirty="0"/>
              <a:t> at 10.6 km</a:t>
            </a:r>
          </a:p>
          <a:p>
            <a:pPr marL="285750" indent="-285750">
              <a:buFont typeface="Arial"/>
              <a:buChar char="•"/>
            </a:pPr>
            <a:endParaRPr lang="en-US" dirty="0" smtClean="0"/>
          </a:p>
          <a:p>
            <a:pPr marL="285750" indent="-285750">
              <a:buFont typeface="Arial"/>
              <a:buChar char="•"/>
            </a:pPr>
            <a:endParaRPr lang="en-US" dirty="0"/>
          </a:p>
        </p:txBody>
      </p:sp>
      <p:sp>
        <p:nvSpPr>
          <p:cNvPr id="19" name="TextBox 18"/>
          <p:cNvSpPr txBox="1"/>
          <p:nvPr/>
        </p:nvSpPr>
        <p:spPr>
          <a:xfrm>
            <a:off x="5236907" y="3033760"/>
            <a:ext cx="1014660" cy="246221"/>
          </a:xfrm>
          <a:prstGeom prst="rect">
            <a:avLst/>
          </a:prstGeom>
          <a:noFill/>
        </p:spPr>
        <p:txBody>
          <a:bodyPr wrap="square" rtlCol="0">
            <a:spAutoFit/>
          </a:bodyPr>
          <a:lstStyle/>
          <a:p>
            <a:r>
              <a:rPr lang="en-US" sz="1000" dirty="0" smtClean="0"/>
              <a:t>10-min mask</a:t>
            </a:r>
            <a:endParaRPr lang="en-US" sz="1000" dirty="0"/>
          </a:p>
        </p:txBody>
      </p:sp>
      <p:cxnSp>
        <p:nvCxnSpPr>
          <p:cNvPr id="20" name="Straight Arrow Connector 19"/>
          <p:cNvCxnSpPr/>
          <p:nvPr/>
        </p:nvCxnSpPr>
        <p:spPr>
          <a:xfrm flipV="1">
            <a:off x="5655339" y="2880649"/>
            <a:ext cx="0" cy="18311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450367" y="4597231"/>
            <a:ext cx="1014660" cy="246221"/>
          </a:xfrm>
          <a:prstGeom prst="rect">
            <a:avLst/>
          </a:prstGeom>
          <a:noFill/>
        </p:spPr>
        <p:txBody>
          <a:bodyPr wrap="square" rtlCol="0">
            <a:spAutoFit/>
          </a:bodyPr>
          <a:lstStyle/>
          <a:p>
            <a:r>
              <a:rPr lang="en-US" sz="1000" dirty="0" err="1"/>
              <a:t>v</a:t>
            </a:r>
            <a:r>
              <a:rPr lang="en-US" sz="1000" dirty="0" err="1" smtClean="0"/>
              <a:t>ert</a:t>
            </a:r>
            <a:r>
              <a:rPr lang="en-US" sz="1000" dirty="0" smtClean="0"/>
              <a:t> x-sec line</a:t>
            </a:r>
            <a:endParaRPr lang="en-US" sz="1000" dirty="0"/>
          </a:p>
        </p:txBody>
      </p:sp>
      <p:cxnSp>
        <p:nvCxnSpPr>
          <p:cNvPr id="22" name="Straight Arrow Connector 21"/>
          <p:cNvCxnSpPr/>
          <p:nvPr/>
        </p:nvCxnSpPr>
        <p:spPr>
          <a:xfrm>
            <a:off x="3918799" y="4793447"/>
            <a:ext cx="0" cy="17735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47192" y="6372860"/>
            <a:ext cx="1945921" cy="369332"/>
          </a:xfrm>
          <a:prstGeom prst="rect">
            <a:avLst/>
          </a:prstGeom>
          <a:noFill/>
        </p:spPr>
        <p:txBody>
          <a:bodyPr wrap="square" rtlCol="0">
            <a:spAutoFit/>
          </a:bodyPr>
          <a:lstStyle/>
          <a:p>
            <a:r>
              <a:rPr lang="en-US" i="1" dirty="0" err="1" smtClean="0"/>
              <a:t>Biggerstaff</a:t>
            </a:r>
            <a:endParaRPr lang="en-US" i="1" dirty="0"/>
          </a:p>
        </p:txBody>
      </p:sp>
    </p:spTree>
    <p:extLst>
      <p:ext uri="{BB962C8B-B14F-4D97-AF65-F5344CB8AC3E}">
        <p14:creationId xmlns:p14="http://schemas.microsoft.com/office/powerpoint/2010/main" val="3209890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creen shot 2016-02-04 at 2.18.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233" y="2371928"/>
            <a:ext cx="2910406" cy="3236448"/>
          </a:xfrm>
          <a:prstGeom prst="rect">
            <a:avLst/>
          </a:prstGeom>
        </p:spPr>
      </p:pic>
      <p:pic>
        <p:nvPicPr>
          <p:cNvPr id="4" name="Picture 3" descr="Screen shot 2016-02-04 at 2.16.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332" y="2313769"/>
            <a:ext cx="2921633" cy="3294607"/>
          </a:xfrm>
          <a:prstGeom prst="rect">
            <a:avLst/>
          </a:prstGeom>
        </p:spPr>
      </p:pic>
      <p:sp>
        <p:nvSpPr>
          <p:cNvPr id="2" name="Title 1"/>
          <p:cNvSpPr>
            <a:spLocks noGrp="1"/>
          </p:cNvSpPr>
          <p:nvPr>
            <p:ph type="title"/>
          </p:nvPr>
        </p:nvSpPr>
        <p:spPr/>
        <p:txBody>
          <a:bodyPr>
            <a:noAutofit/>
          </a:bodyPr>
          <a:lstStyle/>
          <a:p>
            <a:r>
              <a:rPr lang="en-US" sz="3200" dirty="0"/>
              <a:t>Reflectivity / Vert. Vel. 10.6 km </a:t>
            </a:r>
            <a:r>
              <a:rPr lang="en-US" sz="3200" dirty="0" err="1" smtClean="0"/>
              <a:t>asl</a:t>
            </a:r>
            <a:endParaRPr lang="en-US" sz="3200" dirty="0">
              <a:effectLst/>
            </a:endParaRPr>
          </a:p>
        </p:txBody>
      </p:sp>
      <p:pic>
        <p:nvPicPr>
          <p:cNvPr id="5" name="Picture 5" descr="2357_w_10600m_flashe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95723"/>
            <a:ext cx="3068637"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01409" y="2126391"/>
            <a:ext cx="1091991" cy="369332"/>
          </a:xfrm>
          <a:prstGeom prst="rect">
            <a:avLst/>
          </a:prstGeom>
          <a:noFill/>
        </p:spPr>
        <p:txBody>
          <a:bodyPr wrap="none" rtlCol="0">
            <a:spAutoFit/>
          </a:bodyPr>
          <a:lstStyle/>
          <a:p>
            <a:r>
              <a:rPr lang="en-US" b="1" dirty="0" smtClean="0"/>
              <a:t>2357 UTC</a:t>
            </a:r>
            <a:endParaRPr lang="en-US" b="1" dirty="0"/>
          </a:p>
        </p:txBody>
      </p:sp>
      <p:sp>
        <p:nvSpPr>
          <p:cNvPr id="10" name="TextBox 9"/>
          <p:cNvSpPr txBox="1"/>
          <p:nvPr/>
        </p:nvSpPr>
        <p:spPr>
          <a:xfrm>
            <a:off x="1055457" y="1757059"/>
            <a:ext cx="879643" cy="369332"/>
          </a:xfrm>
          <a:prstGeom prst="rect">
            <a:avLst/>
          </a:prstGeom>
          <a:noFill/>
        </p:spPr>
        <p:txBody>
          <a:bodyPr wrap="none" rtlCol="0">
            <a:spAutoFit/>
          </a:bodyPr>
          <a:lstStyle/>
          <a:p>
            <a:r>
              <a:rPr lang="en-US" b="1" dirty="0" smtClean="0"/>
              <a:t>SMART</a:t>
            </a:r>
            <a:endParaRPr lang="en-US" b="1" dirty="0"/>
          </a:p>
        </p:txBody>
      </p:sp>
      <p:sp>
        <p:nvSpPr>
          <p:cNvPr id="16" name="TextBox 15"/>
          <p:cNvSpPr txBox="1"/>
          <p:nvPr/>
        </p:nvSpPr>
        <p:spPr>
          <a:xfrm>
            <a:off x="4273396" y="2126391"/>
            <a:ext cx="1091991" cy="369332"/>
          </a:xfrm>
          <a:prstGeom prst="rect">
            <a:avLst/>
          </a:prstGeom>
          <a:noFill/>
        </p:spPr>
        <p:txBody>
          <a:bodyPr wrap="none" rtlCol="0">
            <a:spAutoFit/>
          </a:bodyPr>
          <a:lstStyle/>
          <a:p>
            <a:r>
              <a:rPr lang="en-US" b="1" dirty="0" smtClean="0"/>
              <a:t>0040 UTC</a:t>
            </a:r>
            <a:endParaRPr lang="en-US" b="1" dirty="0"/>
          </a:p>
        </p:txBody>
      </p:sp>
      <p:sp>
        <p:nvSpPr>
          <p:cNvPr id="17" name="TextBox 16"/>
          <p:cNvSpPr txBox="1"/>
          <p:nvPr/>
        </p:nvSpPr>
        <p:spPr>
          <a:xfrm>
            <a:off x="3706582" y="1766296"/>
            <a:ext cx="2258213" cy="369332"/>
          </a:xfrm>
          <a:prstGeom prst="rect">
            <a:avLst/>
          </a:prstGeom>
          <a:noFill/>
        </p:spPr>
        <p:txBody>
          <a:bodyPr wrap="none" rtlCol="0">
            <a:spAutoFit/>
          </a:bodyPr>
          <a:lstStyle/>
          <a:p>
            <a:r>
              <a:rPr lang="en-US" b="1" dirty="0" smtClean="0"/>
              <a:t>WRF no LDA (exp327)</a:t>
            </a:r>
            <a:endParaRPr lang="en-US" b="1" dirty="0"/>
          </a:p>
        </p:txBody>
      </p:sp>
      <p:sp>
        <p:nvSpPr>
          <p:cNvPr id="18" name="TextBox 17"/>
          <p:cNvSpPr txBox="1"/>
          <p:nvPr/>
        </p:nvSpPr>
        <p:spPr>
          <a:xfrm>
            <a:off x="6776009" y="2135628"/>
            <a:ext cx="1091991" cy="369332"/>
          </a:xfrm>
          <a:prstGeom prst="rect">
            <a:avLst/>
          </a:prstGeom>
          <a:noFill/>
        </p:spPr>
        <p:txBody>
          <a:bodyPr wrap="none" rtlCol="0">
            <a:spAutoFit/>
          </a:bodyPr>
          <a:lstStyle/>
          <a:p>
            <a:r>
              <a:rPr lang="en-US" b="1" dirty="0" smtClean="0"/>
              <a:t>0040 UTC</a:t>
            </a:r>
            <a:endParaRPr lang="en-US" b="1" dirty="0"/>
          </a:p>
        </p:txBody>
      </p:sp>
      <p:sp>
        <p:nvSpPr>
          <p:cNvPr id="19" name="TextBox 18"/>
          <p:cNvSpPr txBox="1"/>
          <p:nvPr/>
        </p:nvSpPr>
        <p:spPr>
          <a:xfrm>
            <a:off x="6348515" y="1766296"/>
            <a:ext cx="1958063" cy="369332"/>
          </a:xfrm>
          <a:prstGeom prst="rect">
            <a:avLst/>
          </a:prstGeom>
          <a:noFill/>
        </p:spPr>
        <p:txBody>
          <a:bodyPr wrap="none" rtlCol="0">
            <a:spAutoFit/>
          </a:bodyPr>
          <a:lstStyle/>
          <a:p>
            <a:r>
              <a:rPr lang="en-US" b="1" dirty="0" smtClean="0"/>
              <a:t>WRF LDA (exp318)</a:t>
            </a:r>
            <a:endParaRPr lang="en-US" b="1" dirty="0"/>
          </a:p>
        </p:txBody>
      </p:sp>
      <p:sp>
        <p:nvSpPr>
          <p:cNvPr id="21" name="TextBox 20"/>
          <p:cNvSpPr txBox="1"/>
          <p:nvPr/>
        </p:nvSpPr>
        <p:spPr>
          <a:xfrm>
            <a:off x="163454" y="5419751"/>
            <a:ext cx="2735151" cy="954107"/>
          </a:xfrm>
          <a:prstGeom prst="rect">
            <a:avLst/>
          </a:prstGeom>
          <a:noFill/>
        </p:spPr>
        <p:txBody>
          <a:bodyPr wrap="square" rtlCol="0">
            <a:spAutoFit/>
          </a:bodyPr>
          <a:lstStyle/>
          <a:p>
            <a:pPr marL="285750" indent="-285750">
              <a:buFont typeface="Arial"/>
              <a:buChar char="•"/>
            </a:pPr>
            <a:r>
              <a:rPr lang="en-US" sz="1400" dirty="0" smtClean="0"/>
              <a:t>x/y axes are grid points with 500 m resolution</a:t>
            </a:r>
            <a:endParaRPr lang="en-US" sz="1050" dirty="0" smtClean="0"/>
          </a:p>
          <a:p>
            <a:pPr marL="285750" indent="-285750">
              <a:buFont typeface="Arial"/>
              <a:buChar char="•"/>
            </a:pPr>
            <a:r>
              <a:rPr lang="en-US" sz="1400" dirty="0" smtClean="0"/>
              <a:t>Origin of SMART plots: </a:t>
            </a:r>
          </a:p>
          <a:p>
            <a:r>
              <a:rPr lang="en-US" sz="1400" dirty="0" smtClean="0"/>
              <a:t>       (35.84343, -98.27846)</a:t>
            </a:r>
            <a:endParaRPr lang="en-US" sz="1400" dirty="0"/>
          </a:p>
        </p:txBody>
      </p:sp>
      <p:sp>
        <p:nvSpPr>
          <p:cNvPr id="22" name="TextBox 21"/>
          <p:cNvSpPr txBox="1"/>
          <p:nvPr/>
        </p:nvSpPr>
        <p:spPr>
          <a:xfrm>
            <a:off x="3331949" y="5671250"/>
            <a:ext cx="5208284" cy="1477328"/>
          </a:xfrm>
          <a:prstGeom prst="rect">
            <a:avLst/>
          </a:prstGeom>
          <a:noFill/>
        </p:spPr>
        <p:txBody>
          <a:bodyPr wrap="square" rtlCol="0">
            <a:spAutoFit/>
          </a:bodyPr>
          <a:lstStyle/>
          <a:p>
            <a:pPr marL="285750" indent="-285750">
              <a:buFont typeface="Arial"/>
              <a:buChar char="•"/>
            </a:pPr>
            <a:r>
              <a:rPr lang="en-US" dirty="0" smtClean="0"/>
              <a:t>Observed max </a:t>
            </a:r>
            <a:r>
              <a:rPr lang="en-US" dirty="0" err="1" smtClean="0"/>
              <a:t>refl</a:t>
            </a:r>
            <a:r>
              <a:rPr lang="en-US" dirty="0"/>
              <a:t> </a:t>
            </a:r>
            <a:r>
              <a:rPr lang="en-US" dirty="0" smtClean="0"/>
              <a:t>&gt; 60 </a:t>
            </a:r>
            <a:r>
              <a:rPr lang="en-US" dirty="0" err="1" smtClean="0"/>
              <a:t>dBZ</a:t>
            </a:r>
            <a:endParaRPr lang="en-US" dirty="0" smtClean="0"/>
          </a:p>
          <a:p>
            <a:pPr marL="285750" indent="-285750">
              <a:buFont typeface="Arial"/>
              <a:buChar char="•"/>
            </a:pPr>
            <a:r>
              <a:rPr lang="en-US" dirty="0" smtClean="0"/>
              <a:t>WRF max </a:t>
            </a:r>
            <a:r>
              <a:rPr lang="en-US" dirty="0" err="1" smtClean="0"/>
              <a:t>refl</a:t>
            </a:r>
            <a:r>
              <a:rPr lang="en-US" dirty="0" smtClean="0"/>
              <a:t> in mask is 46.7 </a:t>
            </a:r>
            <a:r>
              <a:rPr lang="en-US" dirty="0" err="1" smtClean="0"/>
              <a:t>dBZ</a:t>
            </a:r>
            <a:r>
              <a:rPr lang="en-US" dirty="0" smtClean="0"/>
              <a:t> (no LDA) and 45.6 </a:t>
            </a:r>
            <a:r>
              <a:rPr lang="en-US" dirty="0" err="1" smtClean="0"/>
              <a:t>dBZ</a:t>
            </a:r>
            <a:r>
              <a:rPr lang="en-US" dirty="0" smtClean="0"/>
              <a:t> (with LDA)</a:t>
            </a:r>
          </a:p>
          <a:p>
            <a:pPr marL="285750" indent="-285750">
              <a:buFont typeface="Arial"/>
              <a:buChar char="•"/>
            </a:pPr>
            <a:r>
              <a:rPr lang="en-US" dirty="0" smtClean="0"/>
              <a:t>Model-simulated </a:t>
            </a:r>
            <a:r>
              <a:rPr lang="en-US" dirty="0" err="1" smtClean="0"/>
              <a:t>refl</a:t>
            </a:r>
            <a:r>
              <a:rPr lang="en-US" dirty="0" smtClean="0"/>
              <a:t> within 25% of </a:t>
            </a:r>
            <a:r>
              <a:rPr lang="en-US" dirty="0" err="1" smtClean="0"/>
              <a:t>obs</a:t>
            </a:r>
            <a:r>
              <a:rPr lang="en-US" dirty="0" smtClean="0"/>
              <a:t> at 10.6 km</a:t>
            </a:r>
          </a:p>
          <a:p>
            <a:pPr marL="285750" indent="-285750">
              <a:buFont typeface="Arial"/>
              <a:buChar char="•"/>
            </a:pPr>
            <a:endParaRPr lang="en-US" dirty="0"/>
          </a:p>
        </p:txBody>
      </p:sp>
      <p:sp>
        <p:nvSpPr>
          <p:cNvPr id="23" name="TextBox 22"/>
          <p:cNvSpPr txBox="1"/>
          <p:nvPr/>
        </p:nvSpPr>
        <p:spPr>
          <a:xfrm>
            <a:off x="5140136" y="2893313"/>
            <a:ext cx="1014660" cy="246221"/>
          </a:xfrm>
          <a:prstGeom prst="rect">
            <a:avLst/>
          </a:prstGeom>
          <a:noFill/>
        </p:spPr>
        <p:txBody>
          <a:bodyPr wrap="square" rtlCol="0">
            <a:spAutoFit/>
          </a:bodyPr>
          <a:lstStyle/>
          <a:p>
            <a:r>
              <a:rPr lang="en-US" sz="1000" dirty="0" smtClean="0"/>
              <a:t>10-min mask</a:t>
            </a:r>
            <a:endParaRPr lang="en-US" sz="1000" dirty="0"/>
          </a:p>
        </p:txBody>
      </p:sp>
      <p:cxnSp>
        <p:nvCxnSpPr>
          <p:cNvPr id="24" name="Straight Arrow Connector 23"/>
          <p:cNvCxnSpPr/>
          <p:nvPr/>
        </p:nvCxnSpPr>
        <p:spPr>
          <a:xfrm flipV="1">
            <a:off x="5558568" y="2740202"/>
            <a:ext cx="0" cy="18311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423596" y="4587230"/>
            <a:ext cx="1014660" cy="246221"/>
          </a:xfrm>
          <a:prstGeom prst="rect">
            <a:avLst/>
          </a:prstGeom>
          <a:noFill/>
        </p:spPr>
        <p:txBody>
          <a:bodyPr wrap="square" rtlCol="0">
            <a:spAutoFit/>
          </a:bodyPr>
          <a:lstStyle/>
          <a:p>
            <a:r>
              <a:rPr lang="en-US" sz="1000" dirty="0" err="1"/>
              <a:t>v</a:t>
            </a:r>
            <a:r>
              <a:rPr lang="en-US" sz="1000" dirty="0" err="1" smtClean="0"/>
              <a:t>ert</a:t>
            </a:r>
            <a:r>
              <a:rPr lang="en-US" sz="1000" dirty="0" smtClean="0"/>
              <a:t> x-sec line</a:t>
            </a:r>
            <a:endParaRPr lang="en-US" sz="1000" dirty="0"/>
          </a:p>
        </p:txBody>
      </p:sp>
      <p:cxnSp>
        <p:nvCxnSpPr>
          <p:cNvPr id="26" name="Straight Arrow Connector 25"/>
          <p:cNvCxnSpPr/>
          <p:nvPr/>
        </p:nvCxnSpPr>
        <p:spPr>
          <a:xfrm>
            <a:off x="3892028" y="4783446"/>
            <a:ext cx="0" cy="17735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47192" y="6372860"/>
            <a:ext cx="1945921" cy="369332"/>
          </a:xfrm>
          <a:prstGeom prst="rect">
            <a:avLst/>
          </a:prstGeom>
          <a:noFill/>
        </p:spPr>
        <p:txBody>
          <a:bodyPr wrap="square" rtlCol="0">
            <a:spAutoFit/>
          </a:bodyPr>
          <a:lstStyle/>
          <a:p>
            <a:r>
              <a:rPr lang="en-US" i="1" dirty="0" err="1" smtClean="0"/>
              <a:t>Biggerstaff</a:t>
            </a:r>
            <a:endParaRPr lang="en-US" i="1" dirty="0"/>
          </a:p>
        </p:txBody>
      </p:sp>
    </p:spTree>
    <p:extLst>
      <p:ext uri="{BB962C8B-B14F-4D97-AF65-F5344CB8AC3E}">
        <p14:creationId xmlns:p14="http://schemas.microsoft.com/office/powerpoint/2010/main" val="4049807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6-02-04 at 2.46.38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778" r="105"/>
          <a:stretch/>
        </p:blipFill>
        <p:spPr>
          <a:xfrm>
            <a:off x="0" y="450032"/>
            <a:ext cx="3967266" cy="5906317"/>
          </a:xfrm>
        </p:spPr>
      </p:pic>
      <p:sp>
        <p:nvSpPr>
          <p:cNvPr id="4" name="Slide Number Placeholder 3"/>
          <p:cNvSpPr>
            <a:spLocks noGrp="1"/>
          </p:cNvSpPr>
          <p:nvPr>
            <p:ph type="sldNum" sz="quarter" idx="12"/>
          </p:nvPr>
        </p:nvSpPr>
        <p:spPr/>
        <p:txBody>
          <a:bodyPr/>
          <a:lstStyle/>
          <a:p>
            <a:fld id="{4936AC18-ED40-7344-BB11-2ACEF2F8A86B}" type="slidenum">
              <a:rPr lang="en-US" smtClean="0"/>
              <a:t>27</a:t>
            </a:fld>
            <a:endParaRPr lang="en-US"/>
          </a:p>
        </p:txBody>
      </p:sp>
      <p:sp>
        <p:nvSpPr>
          <p:cNvPr id="6" name="TextBox 5"/>
          <p:cNvSpPr txBox="1"/>
          <p:nvPr/>
        </p:nvSpPr>
        <p:spPr>
          <a:xfrm>
            <a:off x="3895679" y="4987865"/>
            <a:ext cx="4475852" cy="1754327"/>
          </a:xfrm>
          <a:prstGeom prst="rect">
            <a:avLst/>
          </a:prstGeom>
          <a:noFill/>
        </p:spPr>
        <p:txBody>
          <a:bodyPr wrap="square" rtlCol="0">
            <a:spAutoFit/>
          </a:bodyPr>
          <a:lstStyle/>
          <a:p>
            <a:pPr marL="285750" indent="-285750">
              <a:buFont typeface="Arial"/>
              <a:buChar char="•"/>
            </a:pPr>
            <a:r>
              <a:rPr lang="en-US" dirty="0" smtClean="0"/>
              <a:t>Observed max </a:t>
            </a:r>
            <a:r>
              <a:rPr lang="en-US" dirty="0" err="1" smtClean="0"/>
              <a:t>refl</a:t>
            </a:r>
            <a:r>
              <a:rPr lang="en-US" dirty="0"/>
              <a:t> </a:t>
            </a:r>
            <a:r>
              <a:rPr lang="en-US" dirty="0" smtClean="0"/>
              <a:t>65-70 </a:t>
            </a:r>
            <a:r>
              <a:rPr lang="en-US" dirty="0" err="1" smtClean="0"/>
              <a:t>dBZ</a:t>
            </a:r>
            <a:endParaRPr lang="en-US" dirty="0" smtClean="0"/>
          </a:p>
          <a:p>
            <a:pPr marL="285750" indent="-285750">
              <a:buFont typeface="Arial"/>
              <a:buChar char="•"/>
            </a:pPr>
            <a:r>
              <a:rPr lang="en-US" dirty="0" smtClean="0"/>
              <a:t>WRF max </a:t>
            </a:r>
            <a:r>
              <a:rPr lang="en-US" dirty="0" err="1" smtClean="0"/>
              <a:t>refl</a:t>
            </a:r>
            <a:r>
              <a:rPr lang="en-US" dirty="0" smtClean="0"/>
              <a:t> in mask is 49.5 </a:t>
            </a:r>
            <a:r>
              <a:rPr lang="en-US" dirty="0" err="1" smtClean="0"/>
              <a:t>dBZ</a:t>
            </a:r>
            <a:r>
              <a:rPr lang="en-US" dirty="0" smtClean="0"/>
              <a:t> (no LDA) and 49.4 </a:t>
            </a:r>
            <a:r>
              <a:rPr lang="en-US" dirty="0" err="1" smtClean="0"/>
              <a:t>dBZ</a:t>
            </a:r>
            <a:r>
              <a:rPr lang="en-US" dirty="0" smtClean="0"/>
              <a:t> (with LDA)</a:t>
            </a:r>
          </a:p>
          <a:p>
            <a:pPr marL="285750" indent="-285750">
              <a:buFont typeface="Arial"/>
              <a:buChar char="•"/>
            </a:pPr>
            <a:r>
              <a:rPr lang="en-US" dirty="0" smtClean="0"/>
              <a:t>Model-simulated </a:t>
            </a:r>
            <a:r>
              <a:rPr lang="en-US" dirty="0" err="1" smtClean="0"/>
              <a:t>refl</a:t>
            </a:r>
            <a:r>
              <a:rPr lang="en-US" dirty="0" smtClean="0"/>
              <a:t> within ~25% of </a:t>
            </a:r>
            <a:r>
              <a:rPr lang="en-US" dirty="0" err="1" smtClean="0"/>
              <a:t>obs</a:t>
            </a:r>
            <a:r>
              <a:rPr lang="en-US" dirty="0" smtClean="0"/>
              <a:t> at 8.7 km</a:t>
            </a:r>
          </a:p>
          <a:p>
            <a:pPr marL="285750" indent="-285750">
              <a:buFont typeface="Arial"/>
              <a:buChar char="•"/>
            </a:pPr>
            <a:endParaRPr lang="en-US" dirty="0"/>
          </a:p>
        </p:txBody>
      </p:sp>
      <p:sp>
        <p:nvSpPr>
          <p:cNvPr id="7" name="TextBox 6"/>
          <p:cNvSpPr txBox="1"/>
          <p:nvPr/>
        </p:nvSpPr>
        <p:spPr>
          <a:xfrm>
            <a:off x="4273396" y="906371"/>
            <a:ext cx="1091991" cy="369332"/>
          </a:xfrm>
          <a:prstGeom prst="rect">
            <a:avLst/>
          </a:prstGeom>
          <a:noFill/>
        </p:spPr>
        <p:txBody>
          <a:bodyPr wrap="none" rtlCol="0">
            <a:spAutoFit/>
          </a:bodyPr>
          <a:lstStyle/>
          <a:p>
            <a:r>
              <a:rPr lang="en-US" b="1" dirty="0" smtClean="0"/>
              <a:t>0000 UTC</a:t>
            </a:r>
            <a:endParaRPr lang="en-US" b="1" dirty="0"/>
          </a:p>
        </p:txBody>
      </p:sp>
      <p:sp>
        <p:nvSpPr>
          <p:cNvPr id="8" name="TextBox 7"/>
          <p:cNvSpPr txBox="1"/>
          <p:nvPr/>
        </p:nvSpPr>
        <p:spPr>
          <a:xfrm>
            <a:off x="3706582" y="546276"/>
            <a:ext cx="2258213" cy="369332"/>
          </a:xfrm>
          <a:prstGeom prst="rect">
            <a:avLst/>
          </a:prstGeom>
          <a:noFill/>
        </p:spPr>
        <p:txBody>
          <a:bodyPr wrap="none" rtlCol="0">
            <a:spAutoFit/>
          </a:bodyPr>
          <a:lstStyle/>
          <a:p>
            <a:r>
              <a:rPr lang="en-US" b="1" dirty="0" smtClean="0"/>
              <a:t>WRF no LDA (exp327)</a:t>
            </a:r>
            <a:endParaRPr lang="en-US" b="1" dirty="0"/>
          </a:p>
        </p:txBody>
      </p:sp>
      <p:sp>
        <p:nvSpPr>
          <p:cNvPr id="9" name="TextBox 8"/>
          <p:cNvSpPr txBox="1"/>
          <p:nvPr/>
        </p:nvSpPr>
        <p:spPr>
          <a:xfrm>
            <a:off x="6776009" y="915608"/>
            <a:ext cx="1091991" cy="369332"/>
          </a:xfrm>
          <a:prstGeom prst="rect">
            <a:avLst/>
          </a:prstGeom>
          <a:noFill/>
        </p:spPr>
        <p:txBody>
          <a:bodyPr wrap="none" rtlCol="0">
            <a:spAutoFit/>
          </a:bodyPr>
          <a:lstStyle/>
          <a:p>
            <a:r>
              <a:rPr lang="en-US" b="1" dirty="0" smtClean="0"/>
              <a:t>0000 UTC</a:t>
            </a:r>
            <a:endParaRPr lang="en-US" b="1" dirty="0"/>
          </a:p>
        </p:txBody>
      </p:sp>
      <p:sp>
        <p:nvSpPr>
          <p:cNvPr id="10" name="TextBox 9"/>
          <p:cNvSpPr txBox="1"/>
          <p:nvPr/>
        </p:nvSpPr>
        <p:spPr>
          <a:xfrm>
            <a:off x="6348515" y="546276"/>
            <a:ext cx="1958063" cy="369332"/>
          </a:xfrm>
          <a:prstGeom prst="rect">
            <a:avLst/>
          </a:prstGeom>
          <a:noFill/>
        </p:spPr>
        <p:txBody>
          <a:bodyPr wrap="none" rtlCol="0">
            <a:spAutoFit/>
          </a:bodyPr>
          <a:lstStyle/>
          <a:p>
            <a:r>
              <a:rPr lang="en-US" b="1" dirty="0" smtClean="0"/>
              <a:t>WRF LDA (exp318)</a:t>
            </a:r>
            <a:endParaRPr lang="en-US" b="1" dirty="0"/>
          </a:p>
        </p:txBody>
      </p:sp>
      <p:sp>
        <p:nvSpPr>
          <p:cNvPr id="12" name="Rectangle 11"/>
          <p:cNvSpPr/>
          <p:nvPr/>
        </p:nvSpPr>
        <p:spPr>
          <a:xfrm>
            <a:off x="3040080" y="5979232"/>
            <a:ext cx="726501" cy="13516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Screen shot 2016-02-04 at 3.34.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622" y="1275703"/>
            <a:ext cx="3262008" cy="3634655"/>
          </a:xfrm>
          <a:prstGeom prst="rect">
            <a:avLst/>
          </a:prstGeom>
        </p:spPr>
      </p:pic>
      <p:pic>
        <p:nvPicPr>
          <p:cNvPr id="14" name="Picture 13" descr="Screen shot 2016-02-04 at 3.37.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6360" y="1275703"/>
            <a:ext cx="3262143" cy="3634655"/>
          </a:xfrm>
          <a:prstGeom prst="rect">
            <a:avLst/>
          </a:prstGeom>
        </p:spPr>
      </p:pic>
      <p:sp>
        <p:nvSpPr>
          <p:cNvPr id="11" name="Rectangle 10"/>
          <p:cNvSpPr/>
          <p:nvPr/>
        </p:nvSpPr>
        <p:spPr>
          <a:xfrm>
            <a:off x="840026" y="1860136"/>
            <a:ext cx="2030055" cy="135009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47192" y="6372860"/>
            <a:ext cx="1945921" cy="369332"/>
          </a:xfrm>
          <a:prstGeom prst="rect">
            <a:avLst/>
          </a:prstGeom>
          <a:noFill/>
        </p:spPr>
        <p:txBody>
          <a:bodyPr wrap="square" rtlCol="0">
            <a:spAutoFit/>
          </a:bodyPr>
          <a:lstStyle/>
          <a:p>
            <a:r>
              <a:rPr lang="en-US" i="1" dirty="0" err="1" smtClean="0"/>
              <a:t>DiGangi</a:t>
            </a:r>
            <a:r>
              <a:rPr lang="en-US" i="1" dirty="0" smtClean="0"/>
              <a:t>, 2014</a:t>
            </a:r>
            <a:endParaRPr lang="en-US" i="1" dirty="0"/>
          </a:p>
        </p:txBody>
      </p:sp>
    </p:spTree>
    <p:extLst>
      <p:ext uri="{BB962C8B-B14F-4D97-AF65-F5344CB8AC3E}">
        <p14:creationId xmlns:p14="http://schemas.microsoft.com/office/powerpoint/2010/main" val="3139229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36AC18-ED40-7344-BB11-2ACEF2F8A86B}" type="slidenum">
              <a:rPr lang="en-US" smtClean="0"/>
              <a:t>28</a:t>
            </a:fld>
            <a:endParaRPr lang="en-US"/>
          </a:p>
        </p:txBody>
      </p:sp>
      <p:pic>
        <p:nvPicPr>
          <p:cNvPr id="3" name="Picture 2" descr="Screen shot 2016-02-04 at 2.46.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2" y="420971"/>
            <a:ext cx="4119109" cy="5933662"/>
          </a:xfrm>
          <a:prstGeom prst="rect">
            <a:avLst/>
          </a:prstGeom>
        </p:spPr>
      </p:pic>
      <p:sp>
        <p:nvSpPr>
          <p:cNvPr id="7" name="TextBox 6"/>
          <p:cNvSpPr txBox="1"/>
          <p:nvPr/>
        </p:nvSpPr>
        <p:spPr>
          <a:xfrm>
            <a:off x="3895679" y="4987865"/>
            <a:ext cx="4475852" cy="1754327"/>
          </a:xfrm>
          <a:prstGeom prst="rect">
            <a:avLst/>
          </a:prstGeom>
          <a:noFill/>
        </p:spPr>
        <p:txBody>
          <a:bodyPr wrap="square" rtlCol="0">
            <a:spAutoFit/>
          </a:bodyPr>
          <a:lstStyle/>
          <a:p>
            <a:pPr marL="285750" indent="-285750">
              <a:buFont typeface="Arial"/>
              <a:buChar char="•"/>
            </a:pPr>
            <a:r>
              <a:rPr lang="en-US" dirty="0" smtClean="0"/>
              <a:t>Observed max </a:t>
            </a:r>
            <a:r>
              <a:rPr lang="en-US" dirty="0" err="1" smtClean="0"/>
              <a:t>refl</a:t>
            </a:r>
            <a:r>
              <a:rPr lang="en-US" dirty="0"/>
              <a:t> </a:t>
            </a:r>
            <a:r>
              <a:rPr lang="en-US" dirty="0" smtClean="0"/>
              <a:t>65-70 </a:t>
            </a:r>
            <a:r>
              <a:rPr lang="en-US" dirty="0" err="1" smtClean="0"/>
              <a:t>dBZ</a:t>
            </a:r>
            <a:endParaRPr lang="en-US" dirty="0" smtClean="0"/>
          </a:p>
          <a:p>
            <a:pPr marL="285750" indent="-285750">
              <a:buFont typeface="Arial"/>
              <a:buChar char="•"/>
            </a:pPr>
            <a:r>
              <a:rPr lang="en-US" dirty="0" smtClean="0"/>
              <a:t>WRF max </a:t>
            </a:r>
            <a:r>
              <a:rPr lang="en-US" dirty="0" err="1" smtClean="0"/>
              <a:t>refl</a:t>
            </a:r>
            <a:r>
              <a:rPr lang="en-US" dirty="0" smtClean="0"/>
              <a:t> in mask is 49.6 </a:t>
            </a:r>
            <a:r>
              <a:rPr lang="en-US" dirty="0" err="1" smtClean="0"/>
              <a:t>dBZ</a:t>
            </a:r>
            <a:r>
              <a:rPr lang="en-US" dirty="0" smtClean="0"/>
              <a:t> (no LDA) and 49.4 </a:t>
            </a:r>
            <a:r>
              <a:rPr lang="en-US" dirty="0" err="1" smtClean="0"/>
              <a:t>dBZ</a:t>
            </a:r>
            <a:r>
              <a:rPr lang="en-US" dirty="0" smtClean="0"/>
              <a:t> (with LDA)</a:t>
            </a:r>
          </a:p>
          <a:p>
            <a:pPr marL="285750" indent="-285750">
              <a:buFont typeface="Arial"/>
              <a:buChar char="•"/>
            </a:pPr>
            <a:r>
              <a:rPr lang="en-US" dirty="0" smtClean="0"/>
              <a:t>Model-simulated </a:t>
            </a:r>
            <a:r>
              <a:rPr lang="en-US" dirty="0" err="1" smtClean="0"/>
              <a:t>refl</a:t>
            </a:r>
            <a:r>
              <a:rPr lang="en-US" dirty="0" smtClean="0"/>
              <a:t> within ~25% of </a:t>
            </a:r>
            <a:r>
              <a:rPr lang="en-US" dirty="0" err="1" smtClean="0"/>
              <a:t>obs</a:t>
            </a:r>
            <a:r>
              <a:rPr lang="en-US" dirty="0" smtClean="0"/>
              <a:t> at 8.2 km</a:t>
            </a:r>
          </a:p>
          <a:p>
            <a:pPr marL="285750" indent="-285750">
              <a:buFont typeface="Arial"/>
              <a:buChar char="•"/>
            </a:pPr>
            <a:endParaRPr lang="en-US" dirty="0"/>
          </a:p>
        </p:txBody>
      </p:sp>
      <p:sp>
        <p:nvSpPr>
          <p:cNvPr id="8" name="TextBox 7"/>
          <p:cNvSpPr txBox="1"/>
          <p:nvPr/>
        </p:nvSpPr>
        <p:spPr>
          <a:xfrm>
            <a:off x="4273396" y="906371"/>
            <a:ext cx="1091991" cy="369332"/>
          </a:xfrm>
          <a:prstGeom prst="rect">
            <a:avLst/>
          </a:prstGeom>
          <a:noFill/>
        </p:spPr>
        <p:txBody>
          <a:bodyPr wrap="none" rtlCol="0">
            <a:spAutoFit/>
          </a:bodyPr>
          <a:lstStyle/>
          <a:p>
            <a:r>
              <a:rPr lang="en-US" b="1" dirty="0" smtClean="0"/>
              <a:t>0020 UTC</a:t>
            </a:r>
            <a:endParaRPr lang="en-US" b="1" dirty="0"/>
          </a:p>
        </p:txBody>
      </p:sp>
      <p:sp>
        <p:nvSpPr>
          <p:cNvPr id="9" name="TextBox 8"/>
          <p:cNvSpPr txBox="1"/>
          <p:nvPr/>
        </p:nvSpPr>
        <p:spPr>
          <a:xfrm>
            <a:off x="3706582" y="546276"/>
            <a:ext cx="2258213" cy="369332"/>
          </a:xfrm>
          <a:prstGeom prst="rect">
            <a:avLst/>
          </a:prstGeom>
          <a:noFill/>
        </p:spPr>
        <p:txBody>
          <a:bodyPr wrap="none" rtlCol="0">
            <a:spAutoFit/>
          </a:bodyPr>
          <a:lstStyle/>
          <a:p>
            <a:r>
              <a:rPr lang="en-US" b="1" dirty="0" smtClean="0"/>
              <a:t>WRF no LDA (exp327)</a:t>
            </a:r>
            <a:endParaRPr lang="en-US" b="1" dirty="0"/>
          </a:p>
        </p:txBody>
      </p:sp>
      <p:sp>
        <p:nvSpPr>
          <p:cNvPr id="10" name="TextBox 9"/>
          <p:cNvSpPr txBox="1"/>
          <p:nvPr/>
        </p:nvSpPr>
        <p:spPr>
          <a:xfrm>
            <a:off x="6776009" y="915608"/>
            <a:ext cx="1091991" cy="369332"/>
          </a:xfrm>
          <a:prstGeom prst="rect">
            <a:avLst/>
          </a:prstGeom>
          <a:noFill/>
        </p:spPr>
        <p:txBody>
          <a:bodyPr wrap="none" rtlCol="0">
            <a:spAutoFit/>
          </a:bodyPr>
          <a:lstStyle/>
          <a:p>
            <a:r>
              <a:rPr lang="en-US" b="1" dirty="0" smtClean="0"/>
              <a:t>0020 UTC</a:t>
            </a:r>
            <a:endParaRPr lang="en-US" b="1" dirty="0"/>
          </a:p>
        </p:txBody>
      </p:sp>
      <p:sp>
        <p:nvSpPr>
          <p:cNvPr id="11" name="TextBox 10"/>
          <p:cNvSpPr txBox="1"/>
          <p:nvPr/>
        </p:nvSpPr>
        <p:spPr>
          <a:xfrm>
            <a:off x="6348515" y="546276"/>
            <a:ext cx="1958063" cy="369332"/>
          </a:xfrm>
          <a:prstGeom prst="rect">
            <a:avLst/>
          </a:prstGeom>
          <a:noFill/>
        </p:spPr>
        <p:txBody>
          <a:bodyPr wrap="none" rtlCol="0">
            <a:spAutoFit/>
          </a:bodyPr>
          <a:lstStyle/>
          <a:p>
            <a:r>
              <a:rPr lang="en-US" b="1" dirty="0" smtClean="0"/>
              <a:t>WRF LDA (exp318)</a:t>
            </a:r>
            <a:endParaRPr lang="en-US" b="1" dirty="0"/>
          </a:p>
        </p:txBody>
      </p:sp>
      <p:sp>
        <p:nvSpPr>
          <p:cNvPr id="13" name="Rectangle 12"/>
          <p:cNvSpPr/>
          <p:nvPr/>
        </p:nvSpPr>
        <p:spPr>
          <a:xfrm>
            <a:off x="3100080" y="5969231"/>
            <a:ext cx="726501" cy="13516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creen shot 2016-02-04 at 3.31.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160" y="1361350"/>
            <a:ext cx="3263839" cy="3573432"/>
          </a:xfrm>
          <a:prstGeom prst="rect">
            <a:avLst/>
          </a:prstGeom>
        </p:spPr>
      </p:pic>
      <p:pic>
        <p:nvPicPr>
          <p:cNvPr id="15" name="Picture 14" descr="Screen shot 2016-02-04 at 3.41.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011" y="1360101"/>
            <a:ext cx="3209893" cy="3550257"/>
          </a:xfrm>
          <a:prstGeom prst="rect">
            <a:avLst/>
          </a:prstGeom>
        </p:spPr>
      </p:pic>
      <p:sp>
        <p:nvSpPr>
          <p:cNvPr id="12" name="Rectangle 11"/>
          <p:cNvSpPr/>
          <p:nvPr/>
        </p:nvSpPr>
        <p:spPr>
          <a:xfrm>
            <a:off x="940026" y="1880138"/>
            <a:ext cx="2030055" cy="135009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47192" y="6372860"/>
            <a:ext cx="1945921" cy="369332"/>
          </a:xfrm>
          <a:prstGeom prst="rect">
            <a:avLst/>
          </a:prstGeom>
          <a:noFill/>
        </p:spPr>
        <p:txBody>
          <a:bodyPr wrap="square" rtlCol="0">
            <a:spAutoFit/>
          </a:bodyPr>
          <a:lstStyle/>
          <a:p>
            <a:r>
              <a:rPr lang="en-US" i="1" dirty="0" err="1" smtClean="0"/>
              <a:t>DiGangi</a:t>
            </a:r>
            <a:r>
              <a:rPr lang="en-US" i="1" dirty="0" smtClean="0"/>
              <a:t>, 2014</a:t>
            </a:r>
            <a:endParaRPr lang="en-US" i="1" dirty="0"/>
          </a:p>
        </p:txBody>
      </p:sp>
    </p:spTree>
    <p:extLst>
      <p:ext uri="{BB962C8B-B14F-4D97-AF65-F5344CB8AC3E}">
        <p14:creationId xmlns:p14="http://schemas.microsoft.com/office/powerpoint/2010/main" val="2011587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36AC18-ED40-7344-BB11-2ACEF2F8A86B}" type="slidenum">
              <a:rPr lang="en-US" smtClean="0"/>
              <a:t>29</a:t>
            </a:fld>
            <a:endParaRPr lang="en-US"/>
          </a:p>
        </p:txBody>
      </p:sp>
      <p:pic>
        <p:nvPicPr>
          <p:cNvPr id="3" name="Picture 2" descr="Screen shot 2016-02-04 at 2.47.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12" y="530039"/>
            <a:ext cx="4177320" cy="5836074"/>
          </a:xfrm>
          <a:prstGeom prst="rect">
            <a:avLst/>
          </a:prstGeom>
        </p:spPr>
      </p:pic>
      <p:sp>
        <p:nvSpPr>
          <p:cNvPr id="8" name="Rectangle 7"/>
          <p:cNvSpPr/>
          <p:nvPr/>
        </p:nvSpPr>
        <p:spPr>
          <a:xfrm>
            <a:off x="2600071" y="6084397"/>
            <a:ext cx="530014" cy="2038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550071" y="6017911"/>
            <a:ext cx="890024" cy="230832"/>
          </a:xfrm>
          <a:prstGeom prst="rect">
            <a:avLst/>
          </a:prstGeom>
          <a:noFill/>
        </p:spPr>
        <p:txBody>
          <a:bodyPr wrap="square" rtlCol="0">
            <a:spAutoFit/>
          </a:bodyPr>
          <a:lstStyle/>
          <a:p>
            <a:r>
              <a:rPr lang="en-US" sz="900" b="1" dirty="0" smtClean="0"/>
              <a:t>00:00 UTC</a:t>
            </a:r>
            <a:endParaRPr lang="en-US" sz="900" b="1" dirty="0"/>
          </a:p>
        </p:txBody>
      </p:sp>
      <p:sp>
        <p:nvSpPr>
          <p:cNvPr id="9" name="TextBox 8"/>
          <p:cNvSpPr txBox="1"/>
          <p:nvPr/>
        </p:nvSpPr>
        <p:spPr>
          <a:xfrm>
            <a:off x="4273396" y="906371"/>
            <a:ext cx="1091991" cy="369332"/>
          </a:xfrm>
          <a:prstGeom prst="rect">
            <a:avLst/>
          </a:prstGeom>
          <a:noFill/>
        </p:spPr>
        <p:txBody>
          <a:bodyPr wrap="none" rtlCol="0">
            <a:spAutoFit/>
          </a:bodyPr>
          <a:lstStyle/>
          <a:p>
            <a:r>
              <a:rPr lang="en-US" b="1" dirty="0" smtClean="0"/>
              <a:t>0040 UTC</a:t>
            </a:r>
            <a:endParaRPr lang="en-US" b="1" dirty="0"/>
          </a:p>
        </p:txBody>
      </p:sp>
      <p:sp>
        <p:nvSpPr>
          <p:cNvPr id="10" name="TextBox 9"/>
          <p:cNvSpPr txBox="1"/>
          <p:nvPr/>
        </p:nvSpPr>
        <p:spPr>
          <a:xfrm>
            <a:off x="3706582" y="546276"/>
            <a:ext cx="2258213" cy="369332"/>
          </a:xfrm>
          <a:prstGeom prst="rect">
            <a:avLst/>
          </a:prstGeom>
          <a:noFill/>
        </p:spPr>
        <p:txBody>
          <a:bodyPr wrap="none" rtlCol="0">
            <a:spAutoFit/>
          </a:bodyPr>
          <a:lstStyle/>
          <a:p>
            <a:r>
              <a:rPr lang="en-US" b="1" dirty="0" smtClean="0"/>
              <a:t>WRF no LDA (exp327)</a:t>
            </a:r>
            <a:endParaRPr lang="en-US" b="1" dirty="0"/>
          </a:p>
        </p:txBody>
      </p:sp>
      <p:sp>
        <p:nvSpPr>
          <p:cNvPr id="11" name="TextBox 10"/>
          <p:cNvSpPr txBox="1"/>
          <p:nvPr/>
        </p:nvSpPr>
        <p:spPr>
          <a:xfrm>
            <a:off x="6776009" y="915608"/>
            <a:ext cx="1091991" cy="369332"/>
          </a:xfrm>
          <a:prstGeom prst="rect">
            <a:avLst/>
          </a:prstGeom>
          <a:noFill/>
        </p:spPr>
        <p:txBody>
          <a:bodyPr wrap="none" rtlCol="0">
            <a:spAutoFit/>
          </a:bodyPr>
          <a:lstStyle/>
          <a:p>
            <a:r>
              <a:rPr lang="en-US" b="1" dirty="0" smtClean="0"/>
              <a:t>0040 UTC</a:t>
            </a:r>
            <a:endParaRPr lang="en-US" b="1" dirty="0"/>
          </a:p>
        </p:txBody>
      </p:sp>
      <p:sp>
        <p:nvSpPr>
          <p:cNvPr id="12" name="TextBox 11"/>
          <p:cNvSpPr txBox="1"/>
          <p:nvPr/>
        </p:nvSpPr>
        <p:spPr>
          <a:xfrm>
            <a:off x="6348515" y="546276"/>
            <a:ext cx="1958063" cy="369332"/>
          </a:xfrm>
          <a:prstGeom prst="rect">
            <a:avLst/>
          </a:prstGeom>
          <a:noFill/>
        </p:spPr>
        <p:txBody>
          <a:bodyPr wrap="none" rtlCol="0">
            <a:spAutoFit/>
          </a:bodyPr>
          <a:lstStyle/>
          <a:p>
            <a:r>
              <a:rPr lang="en-US" b="1" dirty="0" smtClean="0"/>
              <a:t>WRF LDA (exp318)</a:t>
            </a:r>
            <a:endParaRPr lang="en-US" b="1" dirty="0"/>
          </a:p>
        </p:txBody>
      </p:sp>
      <p:pic>
        <p:nvPicPr>
          <p:cNvPr id="14" name="Picture 13" descr="Screen shot 2016-02-04 at 3.12.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796" y="1350507"/>
            <a:ext cx="3179204" cy="3618606"/>
          </a:xfrm>
          <a:prstGeom prst="rect">
            <a:avLst/>
          </a:prstGeom>
        </p:spPr>
      </p:pic>
      <p:pic>
        <p:nvPicPr>
          <p:cNvPr id="15" name="Picture 14" descr="Screen shot 2016-02-04 at 3.13.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081" y="1471357"/>
            <a:ext cx="3183524" cy="3497756"/>
          </a:xfrm>
          <a:prstGeom prst="rect">
            <a:avLst/>
          </a:prstGeom>
        </p:spPr>
      </p:pic>
      <p:sp>
        <p:nvSpPr>
          <p:cNvPr id="13" name="Rectangle 12"/>
          <p:cNvSpPr/>
          <p:nvPr/>
        </p:nvSpPr>
        <p:spPr>
          <a:xfrm>
            <a:off x="950026" y="1860136"/>
            <a:ext cx="2030055" cy="135009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895679" y="4987865"/>
            <a:ext cx="4475852" cy="1754327"/>
          </a:xfrm>
          <a:prstGeom prst="rect">
            <a:avLst/>
          </a:prstGeom>
          <a:noFill/>
        </p:spPr>
        <p:txBody>
          <a:bodyPr wrap="square" rtlCol="0">
            <a:spAutoFit/>
          </a:bodyPr>
          <a:lstStyle/>
          <a:p>
            <a:pPr marL="285750" indent="-285750">
              <a:buFont typeface="Arial"/>
              <a:buChar char="•"/>
            </a:pPr>
            <a:r>
              <a:rPr lang="en-US" dirty="0" smtClean="0"/>
              <a:t>Observed max </a:t>
            </a:r>
            <a:r>
              <a:rPr lang="en-US" dirty="0" err="1" smtClean="0"/>
              <a:t>refl</a:t>
            </a:r>
            <a:r>
              <a:rPr lang="en-US" dirty="0"/>
              <a:t> </a:t>
            </a:r>
            <a:r>
              <a:rPr lang="en-US" dirty="0" smtClean="0"/>
              <a:t>65-70 </a:t>
            </a:r>
            <a:r>
              <a:rPr lang="en-US" dirty="0" err="1" smtClean="0"/>
              <a:t>dBZ</a:t>
            </a:r>
            <a:endParaRPr lang="en-US" dirty="0" smtClean="0"/>
          </a:p>
          <a:p>
            <a:pPr marL="285750" indent="-285750">
              <a:buFont typeface="Arial"/>
              <a:buChar char="•"/>
            </a:pPr>
            <a:r>
              <a:rPr lang="en-US" dirty="0" smtClean="0"/>
              <a:t>WRF max </a:t>
            </a:r>
            <a:r>
              <a:rPr lang="en-US" dirty="0" err="1" smtClean="0"/>
              <a:t>refl</a:t>
            </a:r>
            <a:r>
              <a:rPr lang="en-US" dirty="0" smtClean="0"/>
              <a:t> in mask is 51.7 </a:t>
            </a:r>
            <a:r>
              <a:rPr lang="en-US" dirty="0" err="1" smtClean="0"/>
              <a:t>dBZ</a:t>
            </a:r>
            <a:r>
              <a:rPr lang="en-US" dirty="0" smtClean="0"/>
              <a:t> (no LDA) and 51.5 </a:t>
            </a:r>
            <a:r>
              <a:rPr lang="en-US" dirty="0" err="1" smtClean="0"/>
              <a:t>dBZ</a:t>
            </a:r>
            <a:r>
              <a:rPr lang="en-US" dirty="0" smtClean="0"/>
              <a:t> (with LDA)</a:t>
            </a:r>
          </a:p>
          <a:p>
            <a:pPr marL="285750" indent="-285750">
              <a:buFont typeface="Arial"/>
              <a:buChar char="•"/>
            </a:pPr>
            <a:r>
              <a:rPr lang="en-US" dirty="0" smtClean="0"/>
              <a:t>Model-simulated </a:t>
            </a:r>
            <a:r>
              <a:rPr lang="en-US" dirty="0" err="1" smtClean="0"/>
              <a:t>refl</a:t>
            </a:r>
            <a:r>
              <a:rPr lang="en-US" dirty="0" smtClean="0"/>
              <a:t> within 25% of </a:t>
            </a:r>
            <a:r>
              <a:rPr lang="en-US" dirty="0" err="1" smtClean="0"/>
              <a:t>obs</a:t>
            </a:r>
            <a:r>
              <a:rPr lang="en-US" dirty="0" smtClean="0"/>
              <a:t> at 7.2 km</a:t>
            </a:r>
          </a:p>
          <a:p>
            <a:pPr marL="285750" indent="-285750">
              <a:buFont typeface="Arial"/>
              <a:buChar char="•"/>
            </a:pPr>
            <a:endParaRPr lang="en-US" dirty="0"/>
          </a:p>
        </p:txBody>
      </p:sp>
      <p:sp>
        <p:nvSpPr>
          <p:cNvPr id="17" name="Rectangle 16"/>
          <p:cNvSpPr/>
          <p:nvPr/>
        </p:nvSpPr>
        <p:spPr>
          <a:xfrm>
            <a:off x="2980080" y="5949229"/>
            <a:ext cx="726501" cy="13516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47192" y="6372860"/>
            <a:ext cx="1945921" cy="369332"/>
          </a:xfrm>
          <a:prstGeom prst="rect">
            <a:avLst/>
          </a:prstGeom>
          <a:noFill/>
        </p:spPr>
        <p:txBody>
          <a:bodyPr wrap="square" rtlCol="0">
            <a:spAutoFit/>
          </a:bodyPr>
          <a:lstStyle/>
          <a:p>
            <a:r>
              <a:rPr lang="en-US" i="1" dirty="0" err="1" smtClean="0"/>
              <a:t>DiGangi</a:t>
            </a:r>
            <a:r>
              <a:rPr lang="en-US" i="1" dirty="0" smtClean="0"/>
              <a:t>, 2014</a:t>
            </a:r>
            <a:endParaRPr lang="en-US" i="1" dirty="0"/>
          </a:p>
        </p:txBody>
      </p:sp>
    </p:spTree>
    <p:extLst>
      <p:ext uri="{BB962C8B-B14F-4D97-AF65-F5344CB8AC3E}">
        <p14:creationId xmlns:p14="http://schemas.microsoft.com/office/powerpoint/2010/main" val="201158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DLA Hydrometeors at 23:21Z</a:t>
            </a:r>
            <a:endParaRPr lang="en-US" dirty="0"/>
          </a:p>
        </p:txBody>
      </p:sp>
      <p:pic>
        <p:nvPicPr>
          <p:cNvPr id="6" name="Content Placeholder 5" descr="Screen shot 2016-01-31 at 3.54.57 PM.png"/>
          <p:cNvPicPr>
            <a:picLocks noGrp="1" noChangeAspect="1"/>
          </p:cNvPicPr>
          <p:nvPr>
            <p:ph sz="half" idx="1"/>
          </p:nvPr>
        </p:nvPicPr>
        <p:blipFill>
          <a:blip r:embed="rId2">
            <a:extLst>
              <a:ext uri="{28A0092B-C50C-407E-A947-70E740481C1C}">
                <a14:useLocalDpi xmlns:a14="http://schemas.microsoft.com/office/drawing/2010/main" val="0"/>
              </a:ext>
            </a:extLst>
          </a:blip>
          <a:srcRect t="-1761" b="-1761"/>
          <a:stretch>
            <a:fillRect/>
          </a:stretch>
        </p:blipFill>
        <p:spPr>
          <a:xfrm>
            <a:off x="195993" y="1307472"/>
            <a:ext cx="4299807" cy="4818691"/>
          </a:xfrm>
        </p:spPr>
      </p:pic>
      <p:pic>
        <p:nvPicPr>
          <p:cNvPr id="7" name="Content Placeholder 6" descr="Screen shot 2016-01-31 at 3.55.47 PM.png"/>
          <p:cNvPicPr>
            <a:picLocks noGrp="1" noChangeAspect="1"/>
          </p:cNvPicPr>
          <p:nvPr>
            <p:ph sz="half" idx="2"/>
          </p:nvPr>
        </p:nvPicPr>
        <p:blipFill>
          <a:blip r:embed="rId3">
            <a:extLst>
              <a:ext uri="{28A0092B-C50C-407E-A947-70E740481C1C}">
                <a14:useLocalDpi xmlns:a14="http://schemas.microsoft.com/office/drawing/2010/main" val="0"/>
              </a:ext>
            </a:extLst>
          </a:blip>
          <a:srcRect t="-284" b="-284"/>
          <a:stretch>
            <a:fillRect/>
          </a:stretch>
        </p:blipFill>
        <p:spPr>
          <a:xfrm>
            <a:off x="4648199" y="1417638"/>
            <a:ext cx="4201503" cy="4708525"/>
          </a:xfrm>
        </p:spPr>
      </p:pic>
      <p:sp>
        <p:nvSpPr>
          <p:cNvPr id="8" name="TextBox 7"/>
          <p:cNvSpPr txBox="1"/>
          <p:nvPr/>
        </p:nvSpPr>
        <p:spPr>
          <a:xfrm>
            <a:off x="457200" y="6113711"/>
            <a:ext cx="1945921" cy="369332"/>
          </a:xfrm>
          <a:prstGeom prst="rect">
            <a:avLst/>
          </a:prstGeom>
          <a:noFill/>
        </p:spPr>
        <p:txBody>
          <a:bodyPr wrap="square" rtlCol="0">
            <a:spAutoFit/>
          </a:bodyPr>
          <a:lstStyle/>
          <a:p>
            <a:r>
              <a:rPr lang="en-US" i="1" dirty="0" err="1" smtClean="0"/>
              <a:t>DiGangi</a:t>
            </a:r>
            <a:r>
              <a:rPr lang="en-US" i="1" dirty="0" smtClean="0"/>
              <a:t>, 2014</a:t>
            </a:r>
            <a:endParaRPr lang="en-US" i="1" dirty="0"/>
          </a:p>
        </p:txBody>
      </p:sp>
      <p:sp>
        <p:nvSpPr>
          <p:cNvPr id="9" name="TextBox 8"/>
          <p:cNvSpPr txBox="1"/>
          <p:nvPr/>
        </p:nvSpPr>
        <p:spPr>
          <a:xfrm>
            <a:off x="195993" y="1120690"/>
            <a:ext cx="4299807" cy="369332"/>
          </a:xfrm>
          <a:prstGeom prst="rect">
            <a:avLst/>
          </a:prstGeom>
          <a:noFill/>
        </p:spPr>
        <p:txBody>
          <a:bodyPr wrap="square" rtlCol="0">
            <a:spAutoFit/>
          </a:bodyPr>
          <a:lstStyle/>
          <a:p>
            <a:pPr algn="ctr"/>
            <a:r>
              <a:rPr lang="en-US" dirty="0" smtClean="0"/>
              <a:t>Graupel Mixing Ratio</a:t>
            </a:r>
            <a:endParaRPr lang="en-US" dirty="0"/>
          </a:p>
        </p:txBody>
      </p:sp>
      <p:sp>
        <p:nvSpPr>
          <p:cNvPr id="10" name="TextBox 9"/>
          <p:cNvSpPr txBox="1"/>
          <p:nvPr/>
        </p:nvSpPr>
        <p:spPr>
          <a:xfrm>
            <a:off x="4549895" y="1119433"/>
            <a:ext cx="4299807" cy="369332"/>
          </a:xfrm>
          <a:prstGeom prst="rect">
            <a:avLst/>
          </a:prstGeom>
          <a:noFill/>
        </p:spPr>
        <p:txBody>
          <a:bodyPr wrap="square" rtlCol="0">
            <a:spAutoFit/>
          </a:bodyPr>
          <a:lstStyle/>
          <a:p>
            <a:pPr algn="ctr"/>
            <a:r>
              <a:rPr lang="en-US" dirty="0" smtClean="0"/>
              <a:t>Cloud Ice &amp; Snow Mixing Ratio</a:t>
            </a:r>
            <a:endParaRPr lang="en-US" dirty="0"/>
          </a:p>
        </p:txBody>
      </p:sp>
      <p:sp>
        <p:nvSpPr>
          <p:cNvPr id="11" name="Slide Number Placeholder 10"/>
          <p:cNvSpPr>
            <a:spLocks noGrp="1"/>
          </p:cNvSpPr>
          <p:nvPr>
            <p:ph type="sldNum" sz="quarter" idx="12"/>
          </p:nvPr>
        </p:nvSpPr>
        <p:spPr/>
        <p:txBody>
          <a:bodyPr/>
          <a:lstStyle/>
          <a:p>
            <a:fld id="{4936AC18-ED40-7344-BB11-2ACEF2F8A86B}" type="slidenum">
              <a:rPr lang="en-US" smtClean="0"/>
              <a:t>3</a:t>
            </a:fld>
            <a:endParaRPr lang="en-US"/>
          </a:p>
        </p:txBody>
      </p:sp>
    </p:spTree>
    <p:extLst>
      <p:ext uri="{BB962C8B-B14F-4D97-AF65-F5344CB8AC3E}">
        <p14:creationId xmlns:p14="http://schemas.microsoft.com/office/powerpoint/2010/main" val="10756554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creen shot 2016-02-04 at 4.34.01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818" b="-979"/>
          <a:stretch/>
        </p:blipFill>
        <p:spPr>
          <a:xfrm>
            <a:off x="4448194" y="870062"/>
            <a:ext cx="4038600" cy="3020221"/>
          </a:xfrm>
        </p:spPr>
      </p:pic>
      <p:sp>
        <p:nvSpPr>
          <p:cNvPr id="2" name="Title 1"/>
          <p:cNvSpPr>
            <a:spLocks noGrp="1"/>
          </p:cNvSpPr>
          <p:nvPr>
            <p:ph type="title"/>
          </p:nvPr>
        </p:nvSpPr>
        <p:spPr>
          <a:xfrm>
            <a:off x="457200" y="0"/>
            <a:ext cx="8229600" cy="1143000"/>
          </a:xfrm>
        </p:spPr>
        <p:txBody>
          <a:bodyPr/>
          <a:lstStyle/>
          <a:p>
            <a:r>
              <a:rPr lang="en-US" dirty="0" smtClean="0"/>
              <a:t>DLA </a:t>
            </a:r>
            <a:r>
              <a:rPr lang="en-US" dirty="0" smtClean="0"/>
              <a:t>Rain Water Mixing Ratios</a:t>
            </a:r>
            <a:endParaRPr lang="en-US" dirty="0"/>
          </a:p>
        </p:txBody>
      </p:sp>
      <p:sp>
        <p:nvSpPr>
          <p:cNvPr id="11" name="Slide Number Placeholder 10"/>
          <p:cNvSpPr>
            <a:spLocks noGrp="1"/>
          </p:cNvSpPr>
          <p:nvPr>
            <p:ph type="sldNum" sz="quarter" idx="12"/>
          </p:nvPr>
        </p:nvSpPr>
        <p:spPr/>
        <p:txBody>
          <a:bodyPr/>
          <a:lstStyle/>
          <a:p>
            <a:fld id="{4936AC18-ED40-7344-BB11-2ACEF2F8A86B}" type="slidenum">
              <a:rPr lang="en-US" smtClean="0"/>
              <a:t>30</a:t>
            </a:fld>
            <a:endParaRPr lang="en-US" dirty="0"/>
          </a:p>
        </p:txBody>
      </p:sp>
      <p:pic>
        <p:nvPicPr>
          <p:cNvPr id="5" name="Content Placeholder 4" descr="Screen shot 2016-02-04 at 4.31.39 P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483" b="-1327"/>
          <a:stretch/>
        </p:blipFill>
        <p:spPr>
          <a:xfrm>
            <a:off x="157192" y="870062"/>
            <a:ext cx="4038600" cy="3020222"/>
          </a:xfrm>
        </p:spPr>
      </p:pic>
      <p:pic>
        <p:nvPicPr>
          <p:cNvPr id="13" name="Picture 12" descr="Screen shot 2016-02-04 at 4.34.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92" y="3890284"/>
            <a:ext cx="3910395" cy="2834480"/>
          </a:xfrm>
          <a:prstGeom prst="rect">
            <a:avLst/>
          </a:prstGeom>
        </p:spPr>
      </p:pic>
      <p:sp>
        <p:nvSpPr>
          <p:cNvPr id="8" name="TextBox 7"/>
          <p:cNvSpPr txBox="1"/>
          <p:nvPr/>
        </p:nvSpPr>
        <p:spPr>
          <a:xfrm>
            <a:off x="2502273" y="6379617"/>
            <a:ext cx="1945921" cy="369332"/>
          </a:xfrm>
          <a:prstGeom prst="rect">
            <a:avLst/>
          </a:prstGeom>
          <a:noFill/>
        </p:spPr>
        <p:txBody>
          <a:bodyPr wrap="square" rtlCol="0">
            <a:spAutoFit/>
          </a:bodyPr>
          <a:lstStyle/>
          <a:p>
            <a:r>
              <a:rPr lang="en-US" i="1" dirty="0" err="1" smtClean="0"/>
              <a:t>DiGangi</a:t>
            </a:r>
            <a:r>
              <a:rPr lang="en-US" i="1" dirty="0" smtClean="0"/>
              <a:t>, 2014</a:t>
            </a:r>
            <a:endParaRPr lang="en-US" i="1" dirty="0"/>
          </a:p>
        </p:txBody>
      </p:sp>
      <p:sp>
        <p:nvSpPr>
          <p:cNvPr id="14" name="TextBox 13"/>
          <p:cNvSpPr txBox="1"/>
          <p:nvPr/>
        </p:nvSpPr>
        <p:spPr>
          <a:xfrm>
            <a:off x="4195792" y="3890283"/>
            <a:ext cx="4644450" cy="2462213"/>
          </a:xfrm>
          <a:prstGeom prst="rect">
            <a:avLst/>
          </a:prstGeom>
          <a:noFill/>
        </p:spPr>
        <p:txBody>
          <a:bodyPr wrap="square" rtlCol="0">
            <a:spAutoFit/>
          </a:bodyPr>
          <a:lstStyle/>
          <a:p>
            <a:r>
              <a:rPr lang="en-US" sz="1400" b="1" u="sng" dirty="0" smtClean="0"/>
              <a:t>23:21Z:</a:t>
            </a:r>
          </a:p>
          <a:p>
            <a:pPr marL="285750" indent="-285750">
              <a:buFont typeface="Arial"/>
              <a:buChar char="•"/>
            </a:pPr>
            <a:r>
              <a:rPr lang="en-US" sz="1400" dirty="0" smtClean="0"/>
              <a:t>Found throughout mixed phase region above ~4.7 km</a:t>
            </a:r>
          </a:p>
          <a:p>
            <a:pPr marL="285750" indent="-285750">
              <a:buFont typeface="Arial"/>
              <a:buChar char="•"/>
            </a:pPr>
            <a:r>
              <a:rPr lang="en-US" sz="1400" dirty="0" err="1" smtClean="0"/>
              <a:t>Supercooled</a:t>
            </a:r>
            <a:r>
              <a:rPr lang="en-US" sz="1400" dirty="0" smtClean="0"/>
              <a:t> rain existed as high as ~7.2 km in main updraft</a:t>
            </a:r>
          </a:p>
          <a:p>
            <a:pPr marL="285750" indent="-285750">
              <a:buFont typeface="Arial"/>
              <a:buChar char="•"/>
            </a:pPr>
            <a:r>
              <a:rPr lang="en-US" sz="1400" dirty="0" smtClean="0"/>
              <a:t>Max </a:t>
            </a:r>
            <a:r>
              <a:rPr lang="en-US" sz="1400" dirty="0" err="1" smtClean="0"/>
              <a:t>supercooled</a:t>
            </a:r>
            <a:r>
              <a:rPr lang="en-US" sz="1400" dirty="0" smtClean="0"/>
              <a:t> rain water observed at 4.7 km (5-6 g kg</a:t>
            </a:r>
            <a:r>
              <a:rPr lang="en-US" sz="1400" baseline="30000" dirty="0" smtClean="0"/>
              <a:t>-1</a:t>
            </a:r>
            <a:r>
              <a:rPr lang="en-US" sz="1400" dirty="0" smtClean="0"/>
              <a:t>)</a:t>
            </a:r>
          </a:p>
          <a:p>
            <a:r>
              <a:rPr lang="en-US" sz="1400" b="1" u="sng" dirty="0" smtClean="0"/>
              <a:t>23:39Z:</a:t>
            </a:r>
          </a:p>
          <a:p>
            <a:pPr marL="285750" indent="-285750">
              <a:buFont typeface="Arial"/>
              <a:buChar char="•"/>
            </a:pPr>
            <a:r>
              <a:rPr lang="en-US" sz="1400" dirty="0" smtClean="0"/>
              <a:t>Existed at every level through 7.2 km</a:t>
            </a:r>
          </a:p>
          <a:p>
            <a:pPr marL="285750" indent="-285750">
              <a:buFont typeface="Arial"/>
              <a:buChar char="•"/>
            </a:pPr>
            <a:r>
              <a:rPr lang="en-US" sz="1400" dirty="0" smtClean="0"/>
              <a:t>Max within updraft from 4.7-6.2 km with 4-5 g kg</a:t>
            </a:r>
            <a:r>
              <a:rPr lang="en-US" sz="1400" baseline="30000" dirty="0" smtClean="0"/>
              <a:t>-1</a:t>
            </a:r>
            <a:endParaRPr lang="en-US" sz="1400" dirty="0" smtClean="0"/>
          </a:p>
          <a:p>
            <a:r>
              <a:rPr lang="en-US" sz="1400" b="1" u="sng" dirty="0" smtClean="0"/>
              <a:t>00:00Z:</a:t>
            </a:r>
          </a:p>
          <a:p>
            <a:pPr marL="285750" indent="-285750">
              <a:buFont typeface="Arial"/>
              <a:buChar char="•"/>
            </a:pPr>
            <a:r>
              <a:rPr lang="en-US" sz="1400" dirty="0" smtClean="0"/>
              <a:t>Max of 5-6 g kg</a:t>
            </a:r>
            <a:r>
              <a:rPr lang="en-US" sz="1400" baseline="30000" dirty="0" smtClean="0"/>
              <a:t>-1</a:t>
            </a:r>
            <a:r>
              <a:rPr lang="en-US" sz="1400" dirty="0" smtClean="0"/>
              <a:t> from 4.2-5.7 km</a:t>
            </a:r>
            <a:endParaRPr lang="en-US" sz="1400" dirty="0"/>
          </a:p>
        </p:txBody>
      </p:sp>
    </p:spTree>
    <p:extLst>
      <p:ext uri="{BB962C8B-B14F-4D97-AF65-F5344CB8AC3E}">
        <p14:creationId xmlns:p14="http://schemas.microsoft.com/office/powerpoint/2010/main" val="18639906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creen shot 2016-02-04 at 9.1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449" y="3698497"/>
            <a:ext cx="2693796" cy="3084761"/>
          </a:xfrm>
          <a:prstGeom prst="rect">
            <a:avLst/>
          </a:prstGeom>
        </p:spPr>
      </p:pic>
      <p:sp>
        <p:nvSpPr>
          <p:cNvPr id="5" name="Slide Number Placeholder 4"/>
          <p:cNvSpPr>
            <a:spLocks noGrp="1"/>
          </p:cNvSpPr>
          <p:nvPr>
            <p:ph type="sldNum" sz="quarter" idx="12"/>
          </p:nvPr>
        </p:nvSpPr>
        <p:spPr/>
        <p:txBody>
          <a:bodyPr/>
          <a:lstStyle/>
          <a:p>
            <a:fld id="{4936AC18-ED40-7344-BB11-2ACEF2F8A86B}" type="slidenum">
              <a:rPr lang="en-US" smtClean="0"/>
              <a:t>31</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0003" y="1250"/>
            <a:ext cx="332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Max </a:t>
            </a:r>
            <a:r>
              <a:rPr lang="en-US" sz="1200" b="1" dirty="0" err="1"/>
              <a:t>qr</a:t>
            </a:r>
            <a:r>
              <a:rPr lang="en-US" sz="1200" b="1" dirty="0"/>
              <a:t>: </a:t>
            </a:r>
            <a:r>
              <a:rPr lang="en-US" sz="1200" b="1" dirty="0" smtClean="0"/>
              <a:t> 6.4 g </a:t>
            </a:r>
            <a:r>
              <a:rPr lang="en-US" sz="1200" b="1" dirty="0"/>
              <a:t>kg</a:t>
            </a:r>
            <a:r>
              <a:rPr lang="en-US" sz="1200" b="1" baseline="30000" dirty="0"/>
              <a:t>-1</a:t>
            </a:r>
            <a:endParaRPr lang="en-US" sz="1200" b="1" dirty="0"/>
          </a:p>
        </p:txBody>
      </p:sp>
      <p:sp>
        <p:nvSpPr>
          <p:cNvPr id="15" name="TextBox 14"/>
          <p:cNvSpPr txBox="1"/>
          <p:nvPr/>
        </p:nvSpPr>
        <p:spPr>
          <a:xfrm>
            <a:off x="3020084" y="1250"/>
            <a:ext cx="329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a:t>
            </a:r>
            <a:r>
              <a:rPr lang="en-US" sz="1200" b="1" dirty="0"/>
              <a:t>Max </a:t>
            </a:r>
            <a:r>
              <a:rPr lang="en-US" sz="1200" b="1" dirty="0" err="1"/>
              <a:t>qr</a:t>
            </a:r>
            <a:r>
              <a:rPr lang="en-US" sz="1200" b="1" dirty="0"/>
              <a:t>:  </a:t>
            </a:r>
            <a:r>
              <a:rPr lang="en-US" sz="1200" b="1" dirty="0" smtClean="0"/>
              <a:t>7.2 g </a:t>
            </a:r>
            <a:r>
              <a:rPr lang="en-US" sz="1200" b="1" dirty="0"/>
              <a:t>kg</a:t>
            </a:r>
            <a:r>
              <a:rPr lang="en-US" sz="1200" b="1" baseline="30000" dirty="0"/>
              <a:t>-1</a:t>
            </a:r>
            <a:endParaRPr lang="en-US" sz="1200" b="1" dirty="0"/>
          </a:p>
        </p:txBody>
      </p:sp>
      <p:sp>
        <p:nvSpPr>
          <p:cNvPr id="16" name="TextBox 15"/>
          <p:cNvSpPr txBox="1"/>
          <p:nvPr/>
        </p:nvSpPr>
        <p:spPr>
          <a:xfrm>
            <a:off x="6080165" y="1868"/>
            <a:ext cx="331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r>
              <a:rPr lang="en-US" sz="1200" b="1" dirty="0"/>
              <a:t>Max </a:t>
            </a:r>
            <a:r>
              <a:rPr lang="en-US" sz="1200" b="1" dirty="0" err="1"/>
              <a:t>qr</a:t>
            </a:r>
            <a:r>
              <a:rPr lang="en-US" sz="1200" b="1" dirty="0"/>
              <a:t>: </a:t>
            </a:r>
            <a:r>
              <a:rPr lang="en-US" sz="1200" b="1" dirty="0" smtClean="0"/>
              <a:t>9.1 </a:t>
            </a:r>
            <a:r>
              <a:rPr lang="en-US" sz="1200" b="1" dirty="0"/>
              <a:t>g kg</a:t>
            </a:r>
            <a:r>
              <a:rPr lang="en-US" sz="1200" b="1" baseline="30000" dirty="0"/>
              <a:t>-1</a:t>
            </a:r>
            <a:endParaRPr lang="en-US" sz="1200" b="1" dirty="0"/>
          </a:p>
        </p:txBody>
      </p:sp>
      <p:sp>
        <p:nvSpPr>
          <p:cNvPr id="17" name="TextBox 16"/>
          <p:cNvSpPr txBox="1"/>
          <p:nvPr/>
        </p:nvSpPr>
        <p:spPr>
          <a:xfrm>
            <a:off x="-1" y="3430250"/>
            <a:ext cx="3110085"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23:40Z   Max </a:t>
            </a:r>
            <a:r>
              <a:rPr lang="en-US" sz="1200" b="1" dirty="0" err="1" smtClean="0"/>
              <a:t>qr</a:t>
            </a:r>
            <a:r>
              <a:rPr lang="en-US" sz="1200" b="1" dirty="0" smtClean="0"/>
              <a:t>: 7.1 g kg</a:t>
            </a:r>
            <a:r>
              <a:rPr lang="en-US" sz="1200" b="1" baseline="30000" dirty="0" smtClean="0"/>
              <a:t>-1</a:t>
            </a:r>
            <a:endParaRPr lang="en-US" sz="1200" b="1" baseline="30000" dirty="0"/>
          </a:p>
        </p:txBody>
      </p:sp>
      <p:sp>
        <p:nvSpPr>
          <p:cNvPr id="18" name="TextBox 17"/>
          <p:cNvSpPr txBox="1"/>
          <p:nvPr/>
        </p:nvSpPr>
        <p:spPr>
          <a:xfrm>
            <a:off x="3110085" y="3430250"/>
            <a:ext cx="3072481"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a:t>
            </a:r>
            <a:r>
              <a:rPr lang="en-US" sz="1200" b="1" dirty="0"/>
              <a:t>Max </a:t>
            </a:r>
            <a:r>
              <a:rPr lang="en-US" sz="1200" b="1" dirty="0" err="1"/>
              <a:t>qr</a:t>
            </a:r>
            <a:r>
              <a:rPr lang="en-US" sz="1200" b="1" dirty="0"/>
              <a:t>: </a:t>
            </a:r>
            <a:r>
              <a:rPr lang="en-US" sz="1200" b="1" dirty="0" smtClean="0"/>
              <a:t>6.5 </a:t>
            </a:r>
            <a:r>
              <a:rPr lang="en-US" sz="1200" b="1" dirty="0"/>
              <a:t>g kg</a:t>
            </a:r>
            <a:r>
              <a:rPr lang="en-US" sz="1200" b="1" baseline="30000" dirty="0"/>
              <a:t>-1</a:t>
            </a:r>
            <a:endParaRPr lang="en-US" sz="1200" b="1" dirty="0"/>
          </a:p>
        </p:txBody>
      </p:sp>
      <p:sp>
        <p:nvSpPr>
          <p:cNvPr id="19" name="TextBox 18"/>
          <p:cNvSpPr txBox="1"/>
          <p:nvPr/>
        </p:nvSpPr>
        <p:spPr>
          <a:xfrm>
            <a:off x="6160167" y="3430868"/>
            <a:ext cx="3043833"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err="1"/>
              <a:t>qr</a:t>
            </a:r>
            <a:r>
              <a:rPr lang="en-US" sz="1200" b="1" dirty="0"/>
              <a:t>: </a:t>
            </a:r>
            <a:r>
              <a:rPr lang="en-US" sz="1200" b="1" dirty="0" smtClean="0"/>
              <a:t>8.5 </a:t>
            </a:r>
            <a:r>
              <a:rPr lang="en-US" sz="1200" b="1" dirty="0"/>
              <a:t>g kg</a:t>
            </a:r>
            <a:r>
              <a:rPr lang="en-US" sz="1200" b="1" baseline="30000" dirty="0"/>
              <a:t>-1</a:t>
            </a:r>
            <a:endParaRPr lang="en-US" sz="1200" b="1" dirty="0"/>
          </a:p>
        </p:txBody>
      </p:sp>
      <p:pic>
        <p:nvPicPr>
          <p:cNvPr id="25" name="Picture 24" descr="Screen shot 2016-02-04 at 9.14.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27" y="3698498"/>
            <a:ext cx="2713147" cy="3150751"/>
          </a:xfrm>
          <a:prstGeom prst="rect">
            <a:avLst/>
          </a:prstGeom>
        </p:spPr>
      </p:pic>
      <p:cxnSp>
        <p:nvCxnSpPr>
          <p:cNvPr id="27" name="Straight Arrow Connector 26"/>
          <p:cNvCxnSpPr/>
          <p:nvPr/>
        </p:nvCxnSpPr>
        <p:spPr>
          <a:xfrm flipH="1">
            <a:off x="8270226" y="3698497"/>
            <a:ext cx="395265" cy="135187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pic>
        <p:nvPicPr>
          <p:cNvPr id="29" name="Picture 28" descr="Screen shot 2016-02-04 at 9.17.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550" y="3695770"/>
            <a:ext cx="2660612" cy="3153479"/>
          </a:xfrm>
          <a:prstGeom prst="rect">
            <a:avLst/>
          </a:prstGeom>
        </p:spPr>
      </p:pic>
      <p:pic>
        <p:nvPicPr>
          <p:cNvPr id="30" name="Picture 29" descr="Screen shot 2016-02-04 at 9.46.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127" y="278249"/>
            <a:ext cx="2641278" cy="3107134"/>
          </a:xfrm>
          <a:prstGeom prst="rect">
            <a:avLst/>
          </a:prstGeom>
        </p:spPr>
      </p:pic>
      <p:pic>
        <p:nvPicPr>
          <p:cNvPr id="31" name="Picture 30" descr="Screen shot 2016-02-04 at 9.48.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0088" y="348872"/>
            <a:ext cx="2590071" cy="2983761"/>
          </a:xfrm>
          <a:prstGeom prst="rect">
            <a:avLst/>
          </a:prstGeom>
        </p:spPr>
      </p:pic>
      <p:pic>
        <p:nvPicPr>
          <p:cNvPr id="32" name="Picture 31" descr="Screen shot 2016-02-04 at 9.49.0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0175" y="308867"/>
            <a:ext cx="2559704" cy="3036512"/>
          </a:xfrm>
          <a:prstGeom prst="rect">
            <a:avLst/>
          </a:prstGeom>
        </p:spPr>
      </p:pic>
    </p:spTree>
    <p:extLst>
      <p:ext uri="{BB962C8B-B14F-4D97-AF65-F5344CB8AC3E}">
        <p14:creationId xmlns:p14="http://schemas.microsoft.com/office/powerpoint/2010/main" val="6380505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creen shot 2016-02-04 at 8.50.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930" y="3707249"/>
            <a:ext cx="2663316" cy="3144074"/>
          </a:xfrm>
          <a:prstGeom prst="rect">
            <a:avLst/>
          </a:prstGeom>
        </p:spPr>
      </p:pic>
      <p:sp>
        <p:nvSpPr>
          <p:cNvPr id="5" name="Slide Number Placeholder 4"/>
          <p:cNvSpPr>
            <a:spLocks noGrp="1"/>
          </p:cNvSpPr>
          <p:nvPr>
            <p:ph type="sldNum" sz="quarter" idx="12"/>
          </p:nvPr>
        </p:nvSpPr>
        <p:spPr/>
        <p:txBody>
          <a:bodyPr/>
          <a:lstStyle/>
          <a:p>
            <a:fld id="{4936AC18-ED40-7344-BB11-2ACEF2F8A86B}" type="slidenum">
              <a:rPr lang="en-US" smtClean="0"/>
              <a:t>32</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0002" y="1250"/>
            <a:ext cx="3300090"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Max </a:t>
            </a:r>
            <a:r>
              <a:rPr lang="en-US" sz="1200" b="1" dirty="0" err="1"/>
              <a:t>qr</a:t>
            </a:r>
            <a:r>
              <a:rPr lang="en-US" sz="1200" b="1" dirty="0"/>
              <a:t>: </a:t>
            </a:r>
            <a:r>
              <a:rPr lang="en-US" sz="1200" b="1" dirty="0" smtClean="0"/>
              <a:t>9.4 g </a:t>
            </a:r>
            <a:r>
              <a:rPr lang="en-US" sz="1200" b="1" dirty="0"/>
              <a:t>kg</a:t>
            </a:r>
            <a:r>
              <a:rPr lang="en-US" sz="1200" b="1" baseline="30000" dirty="0"/>
              <a:t>-1</a:t>
            </a:r>
            <a:endParaRPr lang="en-US" sz="1200" b="1" dirty="0"/>
          </a:p>
        </p:txBody>
      </p:sp>
      <p:sp>
        <p:nvSpPr>
          <p:cNvPr id="15" name="TextBox 14"/>
          <p:cNvSpPr txBox="1"/>
          <p:nvPr/>
        </p:nvSpPr>
        <p:spPr>
          <a:xfrm>
            <a:off x="3034277" y="1250"/>
            <a:ext cx="3302653"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Max </a:t>
            </a:r>
            <a:r>
              <a:rPr lang="en-US" sz="1200" b="1" dirty="0" err="1"/>
              <a:t>qr</a:t>
            </a:r>
            <a:r>
              <a:rPr lang="en-US" sz="1200" b="1" dirty="0"/>
              <a:t>: </a:t>
            </a:r>
            <a:r>
              <a:rPr lang="en-US" sz="1200" b="1" dirty="0" smtClean="0"/>
              <a:t>8.1 g </a:t>
            </a:r>
            <a:r>
              <a:rPr lang="en-US" sz="1200" b="1" dirty="0"/>
              <a:t>kg</a:t>
            </a:r>
            <a:r>
              <a:rPr lang="en-US" sz="1200" b="1" baseline="30000" dirty="0"/>
              <a:t>-1</a:t>
            </a:r>
            <a:endParaRPr lang="en-US" sz="1200" b="1" dirty="0"/>
          </a:p>
        </p:txBody>
      </p:sp>
      <p:sp>
        <p:nvSpPr>
          <p:cNvPr id="16" name="TextBox 15"/>
          <p:cNvSpPr txBox="1"/>
          <p:nvPr/>
        </p:nvSpPr>
        <p:spPr>
          <a:xfrm>
            <a:off x="6080167" y="1868"/>
            <a:ext cx="3310092"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r>
              <a:rPr lang="en-US" sz="1200" b="1" dirty="0"/>
              <a:t>Max </a:t>
            </a:r>
            <a:r>
              <a:rPr lang="en-US" sz="1200" b="1" dirty="0" err="1"/>
              <a:t>qr</a:t>
            </a:r>
            <a:r>
              <a:rPr lang="en-US" sz="1200" b="1" dirty="0"/>
              <a:t>: </a:t>
            </a:r>
            <a:r>
              <a:rPr lang="en-US" sz="1200" b="1" dirty="0" smtClean="0"/>
              <a:t>8.1 g </a:t>
            </a:r>
            <a:r>
              <a:rPr lang="en-US" sz="1200" b="1" dirty="0"/>
              <a:t>kg</a:t>
            </a:r>
            <a:r>
              <a:rPr lang="en-US" sz="1200" b="1" baseline="30000" dirty="0"/>
              <a:t>-1</a:t>
            </a:r>
            <a:endParaRPr lang="en-US" sz="1200" b="1" dirty="0"/>
          </a:p>
        </p:txBody>
      </p:sp>
      <p:sp>
        <p:nvSpPr>
          <p:cNvPr id="17" name="TextBox 16"/>
          <p:cNvSpPr txBox="1"/>
          <p:nvPr/>
        </p:nvSpPr>
        <p:spPr>
          <a:xfrm>
            <a:off x="-1" y="3430250"/>
            <a:ext cx="3110085"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23:40Z   Max </a:t>
            </a:r>
            <a:r>
              <a:rPr lang="en-US" sz="1200" b="1" dirty="0" err="1" smtClean="0"/>
              <a:t>qr</a:t>
            </a:r>
            <a:r>
              <a:rPr lang="en-US" sz="1200" b="1" dirty="0" smtClean="0"/>
              <a:t>: 5.7 g kg</a:t>
            </a:r>
            <a:r>
              <a:rPr lang="en-US" sz="1200" b="1" baseline="30000" dirty="0" smtClean="0"/>
              <a:t>-1</a:t>
            </a:r>
            <a:endParaRPr lang="en-US" sz="1200" b="1" baseline="30000" dirty="0"/>
          </a:p>
        </p:txBody>
      </p:sp>
      <p:sp>
        <p:nvSpPr>
          <p:cNvPr id="18" name="TextBox 17"/>
          <p:cNvSpPr txBox="1"/>
          <p:nvPr/>
        </p:nvSpPr>
        <p:spPr>
          <a:xfrm>
            <a:off x="3110085" y="3430250"/>
            <a:ext cx="3072481"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a:t>
            </a:r>
            <a:r>
              <a:rPr lang="en-US" sz="1200" b="1" dirty="0"/>
              <a:t>Max </a:t>
            </a:r>
            <a:r>
              <a:rPr lang="en-US" sz="1200" b="1" dirty="0" err="1"/>
              <a:t>qr</a:t>
            </a:r>
            <a:r>
              <a:rPr lang="en-US" sz="1200" b="1" dirty="0"/>
              <a:t>: </a:t>
            </a:r>
            <a:r>
              <a:rPr lang="en-US" sz="1200" b="1" dirty="0" smtClean="0"/>
              <a:t>6.2 </a:t>
            </a:r>
            <a:r>
              <a:rPr lang="en-US" sz="1200" b="1" dirty="0"/>
              <a:t>g kg</a:t>
            </a:r>
            <a:r>
              <a:rPr lang="en-US" sz="1200" b="1" baseline="30000" dirty="0"/>
              <a:t>-1</a:t>
            </a:r>
            <a:endParaRPr lang="en-US" sz="1200" b="1" dirty="0"/>
          </a:p>
        </p:txBody>
      </p:sp>
      <p:sp>
        <p:nvSpPr>
          <p:cNvPr id="19" name="TextBox 18"/>
          <p:cNvSpPr txBox="1"/>
          <p:nvPr/>
        </p:nvSpPr>
        <p:spPr>
          <a:xfrm>
            <a:off x="6160167" y="3430868"/>
            <a:ext cx="3043833"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err="1"/>
              <a:t>qr</a:t>
            </a:r>
            <a:r>
              <a:rPr lang="en-US" sz="1200" b="1" dirty="0"/>
              <a:t>: 7</a:t>
            </a:r>
            <a:r>
              <a:rPr lang="en-US" sz="1200" b="1" dirty="0" smtClean="0"/>
              <a:t>.2 </a:t>
            </a:r>
            <a:r>
              <a:rPr lang="en-US" sz="1200" b="1" dirty="0"/>
              <a:t>g kg</a:t>
            </a:r>
            <a:r>
              <a:rPr lang="en-US" sz="1200" b="1" baseline="30000" dirty="0"/>
              <a:t>-1</a:t>
            </a:r>
            <a:endParaRPr lang="en-US" sz="1200" b="1" dirty="0"/>
          </a:p>
        </p:txBody>
      </p:sp>
      <p:pic>
        <p:nvPicPr>
          <p:cNvPr id="21" name="Picture 20" descr="Screen shot 2016-02-04 at 8.38.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08" y="3707867"/>
            <a:ext cx="2724269" cy="3141382"/>
          </a:xfrm>
          <a:prstGeom prst="rect">
            <a:avLst/>
          </a:prstGeom>
        </p:spPr>
      </p:pic>
      <p:pic>
        <p:nvPicPr>
          <p:cNvPr id="24" name="Picture 23" descr="Screen shot 2016-02-04 at 8.53.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4203" y="3707866"/>
            <a:ext cx="2705961" cy="3137857"/>
          </a:xfrm>
          <a:prstGeom prst="rect">
            <a:avLst/>
          </a:prstGeom>
        </p:spPr>
      </p:pic>
      <p:pic>
        <p:nvPicPr>
          <p:cNvPr id="3" name="Picture 2" descr="Screen shot 2016-02-04 at 9.30.2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008" y="273378"/>
            <a:ext cx="2670073" cy="3146871"/>
          </a:xfrm>
          <a:prstGeom prst="rect">
            <a:avLst/>
          </a:prstGeom>
        </p:spPr>
      </p:pic>
      <p:pic>
        <p:nvPicPr>
          <p:cNvPr id="4" name="Picture 3" descr="Screen shot 2016-02-04 at 9.34.2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4203" y="278867"/>
            <a:ext cx="2640072" cy="3076552"/>
          </a:xfrm>
          <a:prstGeom prst="rect">
            <a:avLst/>
          </a:prstGeom>
        </p:spPr>
      </p:pic>
      <p:pic>
        <p:nvPicPr>
          <p:cNvPr id="6" name="Picture 5" descr="Screen shot 2016-02-04 at 9.38.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1530" y="278867"/>
            <a:ext cx="2604200" cy="3076552"/>
          </a:xfrm>
          <a:prstGeom prst="rect">
            <a:avLst/>
          </a:prstGeom>
        </p:spPr>
      </p:pic>
    </p:spTree>
    <p:extLst>
      <p:ext uri="{BB962C8B-B14F-4D97-AF65-F5344CB8AC3E}">
        <p14:creationId xmlns:p14="http://schemas.microsoft.com/office/powerpoint/2010/main" val="32221241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2-04 at 9.01.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66" y="3990291"/>
            <a:ext cx="2921434" cy="2567083"/>
          </a:xfrm>
          <a:prstGeom prst="rect">
            <a:avLst/>
          </a:prstGeom>
        </p:spPr>
      </p:pic>
      <p:sp>
        <p:nvSpPr>
          <p:cNvPr id="5" name="Slide Number Placeholder 4"/>
          <p:cNvSpPr>
            <a:spLocks noGrp="1"/>
          </p:cNvSpPr>
          <p:nvPr>
            <p:ph type="sldNum" sz="quarter" idx="12"/>
          </p:nvPr>
        </p:nvSpPr>
        <p:spPr/>
        <p:txBody>
          <a:bodyPr/>
          <a:lstStyle/>
          <a:p>
            <a:fld id="{4936AC18-ED40-7344-BB11-2ACEF2F8A86B}" type="slidenum">
              <a:rPr lang="en-US" smtClean="0"/>
              <a:t>33</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0003" y="1250"/>
            <a:ext cx="3330091" cy="461665"/>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a:t>
            </a:r>
            <a:r>
              <a:rPr lang="en-US" sz="1200" b="1" dirty="0"/>
              <a:t>Max </a:t>
            </a:r>
            <a:r>
              <a:rPr lang="en-US" sz="1200" b="1" dirty="0" err="1"/>
              <a:t>qr</a:t>
            </a:r>
            <a:r>
              <a:rPr lang="en-US" sz="1200" b="1" dirty="0"/>
              <a:t>: </a:t>
            </a:r>
            <a:r>
              <a:rPr lang="en-US" sz="1200" b="1" dirty="0" smtClean="0"/>
              <a:t>10.1 </a:t>
            </a:r>
            <a:r>
              <a:rPr lang="en-US" sz="1200" b="1" dirty="0"/>
              <a:t>g kg</a:t>
            </a:r>
            <a:r>
              <a:rPr lang="en-US" sz="1200" b="1" baseline="30000" dirty="0"/>
              <a:t>-1</a:t>
            </a:r>
          </a:p>
          <a:p>
            <a:endParaRPr lang="en-US" sz="1200" b="1" dirty="0"/>
          </a:p>
        </p:txBody>
      </p:sp>
      <p:sp>
        <p:nvSpPr>
          <p:cNvPr id="15" name="TextBox 14"/>
          <p:cNvSpPr txBox="1"/>
          <p:nvPr/>
        </p:nvSpPr>
        <p:spPr>
          <a:xfrm>
            <a:off x="3060083" y="1250"/>
            <a:ext cx="3220089" cy="461665"/>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Max </a:t>
            </a:r>
            <a:r>
              <a:rPr lang="en-US" sz="1200" b="1" dirty="0" err="1"/>
              <a:t>qr</a:t>
            </a:r>
            <a:r>
              <a:rPr lang="en-US" sz="1200" b="1" dirty="0"/>
              <a:t>: </a:t>
            </a:r>
            <a:r>
              <a:rPr lang="en-US" sz="1200" b="1" dirty="0" smtClean="0"/>
              <a:t>8.0 </a:t>
            </a:r>
            <a:r>
              <a:rPr lang="en-US" sz="1200" b="1" dirty="0"/>
              <a:t>g kg</a:t>
            </a:r>
            <a:r>
              <a:rPr lang="en-US" sz="1200" b="1" baseline="30000" dirty="0"/>
              <a:t>-1</a:t>
            </a:r>
          </a:p>
          <a:p>
            <a:endParaRPr lang="en-US" sz="1200" b="1" dirty="0"/>
          </a:p>
        </p:txBody>
      </p:sp>
      <p:sp>
        <p:nvSpPr>
          <p:cNvPr id="16" name="TextBox 15"/>
          <p:cNvSpPr txBox="1"/>
          <p:nvPr/>
        </p:nvSpPr>
        <p:spPr>
          <a:xfrm>
            <a:off x="6113849" y="1868"/>
            <a:ext cx="3186406"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r>
              <a:rPr lang="en-US" sz="1200" b="1" dirty="0"/>
              <a:t>Max </a:t>
            </a:r>
            <a:r>
              <a:rPr lang="en-US" sz="1200" b="1" dirty="0" err="1"/>
              <a:t>qr</a:t>
            </a:r>
            <a:r>
              <a:rPr lang="en-US" sz="1200" b="1" dirty="0"/>
              <a:t>: </a:t>
            </a:r>
            <a:r>
              <a:rPr lang="en-US" sz="1200" b="1" dirty="0" smtClean="0"/>
              <a:t>8.1 g </a:t>
            </a:r>
            <a:r>
              <a:rPr lang="en-US" sz="1200" b="1" dirty="0"/>
              <a:t>kg</a:t>
            </a:r>
            <a:r>
              <a:rPr lang="en-US" sz="1200" b="1" baseline="30000" dirty="0"/>
              <a:t>-1</a:t>
            </a:r>
            <a:endParaRPr lang="en-US" sz="1200" b="1" dirty="0"/>
          </a:p>
        </p:txBody>
      </p:sp>
      <p:sp>
        <p:nvSpPr>
          <p:cNvPr id="17" name="TextBox 16"/>
          <p:cNvSpPr txBox="1"/>
          <p:nvPr/>
        </p:nvSpPr>
        <p:spPr>
          <a:xfrm>
            <a:off x="-1" y="3430250"/>
            <a:ext cx="3110085"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a:t>
            </a:r>
            <a:r>
              <a:rPr lang="en-US" sz="1200" b="1" dirty="0"/>
              <a:t>:40Z Max </a:t>
            </a:r>
            <a:r>
              <a:rPr lang="en-US" sz="1200" b="1" dirty="0" err="1"/>
              <a:t>qr</a:t>
            </a:r>
            <a:r>
              <a:rPr lang="en-US" sz="1200" b="1" dirty="0"/>
              <a:t>: </a:t>
            </a:r>
            <a:r>
              <a:rPr lang="en-US" sz="1200" b="1" dirty="0" smtClean="0"/>
              <a:t>8.9 g </a:t>
            </a:r>
            <a:r>
              <a:rPr lang="en-US" sz="1200" b="1" dirty="0"/>
              <a:t>kg</a:t>
            </a:r>
            <a:r>
              <a:rPr lang="en-US" sz="1200" b="1" baseline="30000" dirty="0"/>
              <a:t>-</a:t>
            </a:r>
            <a:r>
              <a:rPr lang="en-US" sz="1200" b="1" baseline="30000" dirty="0" smtClean="0"/>
              <a:t>1</a:t>
            </a:r>
            <a:endParaRPr lang="en-US" sz="1200" b="1" baseline="30000" dirty="0"/>
          </a:p>
        </p:txBody>
      </p:sp>
      <p:sp>
        <p:nvSpPr>
          <p:cNvPr id="18" name="TextBox 17"/>
          <p:cNvSpPr txBox="1"/>
          <p:nvPr/>
        </p:nvSpPr>
        <p:spPr>
          <a:xfrm>
            <a:off x="3110085" y="3430250"/>
            <a:ext cx="3072481"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Max </a:t>
            </a:r>
            <a:r>
              <a:rPr lang="en-US" sz="1200" b="1" dirty="0" err="1"/>
              <a:t>qr</a:t>
            </a:r>
            <a:r>
              <a:rPr lang="en-US" sz="1200" b="1" dirty="0"/>
              <a:t>: </a:t>
            </a:r>
            <a:r>
              <a:rPr lang="en-US" sz="1200" b="1" dirty="0" smtClean="0"/>
              <a:t>7.5 </a:t>
            </a:r>
            <a:r>
              <a:rPr lang="en-US" sz="1200" b="1" dirty="0"/>
              <a:t>g kg</a:t>
            </a:r>
            <a:r>
              <a:rPr lang="en-US" sz="1200" b="1" baseline="30000" dirty="0"/>
              <a:t>-</a:t>
            </a:r>
            <a:r>
              <a:rPr lang="en-US" sz="1200" b="1" baseline="30000" dirty="0" smtClean="0"/>
              <a:t>1</a:t>
            </a:r>
            <a:endParaRPr lang="en-US" sz="1200" b="1" baseline="30000" dirty="0"/>
          </a:p>
        </p:txBody>
      </p:sp>
      <p:sp>
        <p:nvSpPr>
          <p:cNvPr id="19" name="TextBox 18"/>
          <p:cNvSpPr txBox="1"/>
          <p:nvPr/>
        </p:nvSpPr>
        <p:spPr>
          <a:xfrm>
            <a:off x="6160167" y="3430868"/>
            <a:ext cx="3043833"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err="1"/>
              <a:t>qr</a:t>
            </a:r>
            <a:r>
              <a:rPr lang="en-US" sz="1200" b="1" dirty="0"/>
              <a:t>: </a:t>
            </a:r>
            <a:r>
              <a:rPr lang="en-US" sz="1200" b="1" dirty="0" smtClean="0"/>
              <a:t>7.9 </a:t>
            </a:r>
            <a:r>
              <a:rPr lang="en-US" sz="1200" b="1" dirty="0"/>
              <a:t>g kg</a:t>
            </a:r>
            <a:r>
              <a:rPr lang="en-US" sz="1200" b="1" baseline="30000" dirty="0"/>
              <a:t>-</a:t>
            </a:r>
            <a:r>
              <a:rPr lang="en-US" sz="1200" b="1" baseline="30000" dirty="0" smtClean="0"/>
              <a:t>1</a:t>
            </a:r>
            <a:endParaRPr lang="en-US" sz="1200" b="1" baseline="30000" dirty="0"/>
          </a:p>
        </p:txBody>
      </p:sp>
      <p:pic>
        <p:nvPicPr>
          <p:cNvPr id="2" name="Picture 1" descr="Screen shot 2016-02-04 at 8.56.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0285"/>
            <a:ext cx="3027821" cy="2665135"/>
          </a:xfrm>
          <a:prstGeom prst="rect">
            <a:avLst/>
          </a:prstGeom>
        </p:spPr>
      </p:pic>
      <p:pic>
        <p:nvPicPr>
          <p:cNvPr id="3" name="Picture 2" descr="Screen shot 2016-02-04 at 8.57.5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761" y="3892239"/>
            <a:ext cx="3035406" cy="2665135"/>
          </a:xfrm>
          <a:prstGeom prst="rect">
            <a:avLst/>
          </a:prstGeom>
        </p:spPr>
      </p:pic>
      <p:pic>
        <p:nvPicPr>
          <p:cNvPr id="6" name="Picture 5" descr="Screen shot 2016-02-04 at 9.30.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0033"/>
            <a:ext cx="3027821" cy="2683191"/>
          </a:xfrm>
          <a:prstGeom prst="rect">
            <a:avLst/>
          </a:prstGeom>
        </p:spPr>
      </p:pic>
      <p:pic>
        <p:nvPicPr>
          <p:cNvPr id="8" name="Picture 7" descr="Screen shot 2016-02-04 at 9.34.0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1465" y="480032"/>
            <a:ext cx="2952383" cy="2610193"/>
          </a:xfrm>
          <a:prstGeom prst="rect">
            <a:avLst/>
          </a:prstGeom>
        </p:spPr>
      </p:pic>
      <p:pic>
        <p:nvPicPr>
          <p:cNvPr id="10" name="Picture 9" descr="Screen shot 2016-02-04 at 9.37.5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2567" y="462916"/>
            <a:ext cx="3005514" cy="2627310"/>
          </a:xfrm>
          <a:prstGeom prst="rect">
            <a:avLst/>
          </a:prstGeom>
        </p:spPr>
      </p:pic>
    </p:spTree>
    <p:extLst>
      <p:ext uri="{BB962C8B-B14F-4D97-AF65-F5344CB8AC3E}">
        <p14:creationId xmlns:p14="http://schemas.microsoft.com/office/powerpoint/2010/main" val="10324012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shot 2016-02-04 at 4.34.32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644" b="-122"/>
          <a:stretch/>
        </p:blipFill>
        <p:spPr>
          <a:xfrm>
            <a:off x="4398193" y="850064"/>
            <a:ext cx="4038600" cy="3050222"/>
          </a:xfrm>
        </p:spPr>
      </p:pic>
      <p:sp>
        <p:nvSpPr>
          <p:cNvPr id="2" name="Title 1"/>
          <p:cNvSpPr>
            <a:spLocks noGrp="1"/>
          </p:cNvSpPr>
          <p:nvPr>
            <p:ph type="title"/>
          </p:nvPr>
        </p:nvSpPr>
        <p:spPr>
          <a:xfrm>
            <a:off x="457200" y="0"/>
            <a:ext cx="8229600" cy="1143000"/>
          </a:xfrm>
        </p:spPr>
        <p:txBody>
          <a:bodyPr/>
          <a:lstStyle/>
          <a:p>
            <a:r>
              <a:rPr lang="en-US" dirty="0" smtClean="0"/>
              <a:t>DLA </a:t>
            </a:r>
            <a:r>
              <a:rPr lang="en-US" dirty="0" smtClean="0"/>
              <a:t>Cloud</a:t>
            </a:r>
            <a:r>
              <a:rPr lang="en-US" dirty="0" smtClean="0"/>
              <a:t> Water Mixing Ratios</a:t>
            </a:r>
            <a:endParaRPr lang="en-US" dirty="0"/>
          </a:p>
        </p:txBody>
      </p:sp>
      <p:sp>
        <p:nvSpPr>
          <p:cNvPr id="11" name="Slide Number Placeholder 10"/>
          <p:cNvSpPr>
            <a:spLocks noGrp="1"/>
          </p:cNvSpPr>
          <p:nvPr>
            <p:ph type="sldNum" sz="quarter" idx="12"/>
          </p:nvPr>
        </p:nvSpPr>
        <p:spPr/>
        <p:txBody>
          <a:bodyPr/>
          <a:lstStyle/>
          <a:p>
            <a:fld id="{4936AC18-ED40-7344-BB11-2ACEF2F8A86B}" type="slidenum">
              <a:rPr lang="en-US" smtClean="0"/>
              <a:t>34</a:t>
            </a:fld>
            <a:endParaRPr lang="en-US"/>
          </a:p>
        </p:txBody>
      </p:sp>
      <p:pic>
        <p:nvPicPr>
          <p:cNvPr id="6" name="Content Placeholder 5" descr="Screen shot 2016-02-04 at 4.31.33 P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629" b="-1097"/>
          <a:stretch/>
        </p:blipFill>
        <p:spPr>
          <a:xfrm>
            <a:off x="0" y="850064"/>
            <a:ext cx="4038600" cy="3050222"/>
          </a:xfrm>
        </p:spPr>
      </p:pic>
      <p:pic>
        <p:nvPicPr>
          <p:cNvPr id="9" name="Picture 8" descr="Screen shot 2016-02-04 at 4.34.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32" y="3830995"/>
            <a:ext cx="4038600" cy="3027005"/>
          </a:xfrm>
          <a:prstGeom prst="rect">
            <a:avLst/>
          </a:prstGeom>
        </p:spPr>
      </p:pic>
      <p:sp>
        <p:nvSpPr>
          <p:cNvPr id="8" name="TextBox 7"/>
          <p:cNvSpPr txBox="1"/>
          <p:nvPr/>
        </p:nvSpPr>
        <p:spPr>
          <a:xfrm>
            <a:off x="2518836" y="6476885"/>
            <a:ext cx="1945921" cy="369332"/>
          </a:xfrm>
          <a:prstGeom prst="rect">
            <a:avLst/>
          </a:prstGeom>
          <a:noFill/>
        </p:spPr>
        <p:txBody>
          <a:bodyPr wrap="square" rtlCol="0">
            <a:spAutoFit/>
          </a:bodyPr>
          <a:lstStyle/>
          <a:p>
            <a:r>
              <a:rPr lang="en-US" i="1" dirty="0" err="1" smtClean="0"/>
              <a:t>DiGangi</a:t>
            </a:r>
            <a:r>
              <a:rPr lang="en-US" i="1" dirty="0" smtClean="0"/>
              <a:t>, 2014</a:t>
            </a:r>
            <a:endParaRPr lang="en-US" i="1" dirty="0"/>
          </a:p>
        </p:txBody>
      </p:sp>
      <p:sp>
        <p:nvSpPr>
          <p:cNvPr id="13" name="TextBox 12"/>
          <p:cNvSpPr txBox="1"/>
          <p:nvPr/>
        </p:nvSpPr>
        <p:spPr>
          <a:xfrm>
            <a:off x="4195792" y="3890283"/>
            <a:ext cx="4644450" cy="2677656"/>
          </a:xfrm>
          <a:prstGeom prst="rect">
            <a:avLst/>
          </a:prstGeom>
          <a:noFill/>
        </p:spPr>
        <p:txBody>
          <a:bodyPr wrap="square" rtlCol="0">
            <a:spAutoFit/>
          </a:bodyPr>
          <a:lstStyle/>
          <a:p>
            <a:r>
              <a:rPr lang="en-US" sz="1400" b="1" u="sng" dirty="0" smtClean="0"/>
              <a:t>23:21Z:</a:t>
            </a:r>
          </a:p>
          <a:p>
            <a:pPr marL="285750" indent="-285750">
              <a:buFont typeface="Arial"/>
              <a:buChar char="•"/>
            </a:pPr>
            <a:r>
              <a:rPr lang="en-US" sz="1400" dirty="0"/>
              <a:t>Found throughout mixed phase region above ~4.7 km</a:t>
            </a:r>
          </a:p>
          <a:p>
            <a:pPr marL="285750" indent="-285750">
              <a:buFont typeface="Arial"/>
              <a:buChar char="•"/>
            </a:pPr>
            <a:r>
              <a:rPr lang="en-US" sz="1400" dirty="0" err="1"/>
              <a:t>Supercooled</a:t>
            </a:r>
            <a:r>
              <a:rPr lang="en-US" sz="1400" dirty="0"/>
              <a:t> cloud water found as high as ~11 km in main updraft</a:t>
            </a:r>
          </a:p>
          <a:p>
            <a:pPr marL="285750" indent="-285750">
              <a:buFont typeface="Arial"/>
              <a:buChar char="•"/>
            </a:pPr>
            <a:r>
              <a:rPr lang="en-US" sz="1400" dirty="0"/>
              <a:t>Max </a:t>
            </a:r>
            <a:r>
              <a:rPr lang="en-US" sz="1400" dirty="0" err="1"/>
              <a:t>supercooled</a:t>
            </a:r>
            <a:r>
              <a:rPr lang="en-US" sz="1400" dirty="0"/>
              <a:t> cloud water observed at 7.2 km (11-12g kg</a:t>
            </a:r>
            <a:r>
              <a:rPr lang="en-US" sz="1400" baseline="30000" dirty="0"/>
              <a:t>-1</a:t>
            </a:r>
            <a:r>
              <a:rPr lang="en-US" sz="1400" dirty="0"/>
              <a:t>)</a:t>
            </a:r>
          </a:p>
          <a:p>
            <a:r>
              <a:rPr lang="en-US" sz="1400" b="1" u="sng" dirty="0" smtClean="0"/>
              <a:t>23:39Z:</a:t>
            </a:r>
          </a:p>
          <a:p>
            <a:pPr marL="285750" indent="-285750">
              <a:buFont typeface="Arial"/>
              <a:buChar char="•"/>
            </a:pPr>
            <a:r>
              <a:rPr lang="en-US" sz="1400" dirty="0" smtClean="0"/>
              <a:t>Existed at every level through 7.2 km</a:t>
            </a:r>
          </a:p>
          <a:p>
            <a:pPr marL="285750" indent="-285750">
              <a:buFont typeface="Arial"/>
              <a:buChar char="•"/>
            </a:pPr>
            <a:r>
              <a:rPr lang="en-US" sz="1400" dirty="0" smtClean="0"/>
              <a:t>At 7.2 km, max values of 9-10 g kg</a:t>
            </a:r>
            <a:r>
              <a:rPr lang="en-US" sz="1400" baseline="30000" dirty="0" smtClean="0"/>
              <a:t>-1</a:t>
            </a:r>
            <a:endParaRPr lang="en-US" sz="1400" dirty="0" smtClean="0"/>
          </a:p>
          <a:p>
            <a:pPr marL="285750" indent="-285750">
              <a:buFont typeface="Arial"/>
              <a:buChar char="•"/>
            </a:pPr>
            <a:r>
              <a:rPr lang="en-US" sz="1400" dirty="0" smtClean="0"/>
              <a:t>At and above 6.2 km, a secondary max formed</a:t>
            </a:r>
          </a:p>
          <a:p>
            <a:r>
              <a:rPr lang="en-US" sz="1400" b="1" u="sng" dirty="0" smtClean="0"/>
              <a:t>00:00Z:</a:t>
            </a:r>
          </a:p>
          <a:p>
            <a:pPr marL="285750" indent="-285750">
              <a:buFont typeface="Arial"/>
              <a:buChar char="•"/>
            </a:pPr>
            <a:r>
              <a:rPr lang="en-US" sz="1400" dirty="0" smtClean="0"/>
              <a:t>Max cloud water values of 10-11 g kg</a:t>
            </a:r>
            <a:r>
              <a:rPr lang="en-US" sz="1400" baseline="30000" dirty="0" smtClean="0"/>
              <a:t>-1</a:t>
            </a:r>
            <a:r>
              <a:rPr lang="en-US" sz="1400" dirty="0" smtClean="0"/>
              <a:t> from 6.7-7.2 km</a:t>
            </a:r>
            <a:endParaRPr lang="en-US" sz="1400" dirty="0"/>
          </a:p>
        </p:txBody>
      </p:sp>
    </p:spTree>
    <p:extLst>
      <p:ext uri="{BB962C8B-B14F-4D97-AF65-F5344CB8AC3E}">
        <p14:creationId xmlns:p14="http://schemas.microsoft.com/office/powerpoint/2010/main" val="130633637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2-05 at 10.39.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627" y="3723755"/>
            <a:ext cx="2521563" cy="2997720"/>
          </a:xfrm>
          <a:prstGeom prst="rect">
            <a:avLst/>
          </a:prstGeom>
        </p:spPr>
      </p:pic>
      <p:sp>
        <p:nvSpPr>
          <p:cNvPr id="5" name="Slide Number Placeholder 4"/>
          <p:cNvSpPr>
            <a:spLocks noGrp="1"/>
          </p:cNvSpPr>
          <p:nvPr>
            <p:ph type="sldNum" sz="quarter" idx="12"/>
          </p:nvPr>
        </p:nvSpPr>
        <p:spPr/>
        <p:txBody>
          <a:bodyPr/>
          <a:lstStyle/>
          <a:p>
            <a:fld id="{4936AC18-ED40-7344-BB11-2ACEF2F8A86B}" type="slidenum">
              <a:rPr lang="en-US" smtClean="0"/>
              <a:t>35</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0003" y="1250"/>
            <a:ext cx="332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Max qc: 5.3 g </a:t>
            </a:r>
            <a:r>
              <a:rPr lang="en-US" sz="1200" b="1" dirty="0"/>
              <a:t>kg</a:t>
            </a:r>
            <a:r>
              <a:rPr lang="en-US" sz="1200" b="1" baseline="30000" dirty="0"/>
              <a:t>-1</a:t>
            </a:r>
            <a:endParaRPr lang="en-US" sz="1200" b="1" dirty="0"/>
          </a:p>
        </p:txBody>
      </p:sp>
      <p:sp>
        <p:nvSpPr>
          <p:cNvPr id="15" name="TextBox 14"/>
          <p:cNvSpPr txBox="1"/>
          <p:nvPr/>
        </p:nvSpPr>
        <p:spPr>
          <a:xfrm>
            <a:off x="3020084" y="1250"/>
            <a:ext cx="329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a:t>
            </a:r>
            <a:r>
              <a:rPr lang="en-US" sz="1200" b="1" dirty="0"/>
              <a:t>Max </a:t>
            </a:r>
            <a:r>
              <a:rPr lang="en-US" sz="1200" b="1" dirty="0" smtClean="0"/>
              <a:t>qc: 5.6 g </a:t>
            </a:r>
            <a:r>
              <a:rPr lang="en-US" sz="1200" b="1" dirty="0"/>
              <a:t>kg</a:t>
            </a:r>
            <a:r>
              <a:rPr lang="en-US" sz="1200" b="1" baseline="30000" dirty="0"/>
              <a:t>-1</a:t>
            </a:r>
            <a:endParaRPr lang="en-US" sz="1200" b="1" dirty="0"/>
          </a:p>
        </p:txBody>
      </p:sp>
      <p:sp>
        <p:nvSpPr>
          <p:cNvPr id="16" name="TextBox 15"/>
          <p:cNvSpPr txBox="1"/>
          <p:nvPr/>
        </p:nvSpPr>
        <p:spPr>
          <a:xfrm>
            <a:off x="6080165" y="1868"/>
            <a:ext cx="331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r>
              <a:rPr lang="en-US" sz="1200" b="1" dirty="0"/>
              <a:t>Max </a:t>
            </a:r>
            <a:r>
              <a:rPr lang="en-US" sz="1200" b="1" dirty="0" smtClean="0"/>
              <a:t>qc: 6.0 g </a:t>
            </a:r>
            <a:r>
              <a:rPr lang="en-US" sz="1200" b="1" dirty="0"/>
              <a:t>kg</a:t>
            </a:r>
            <a:r>
              <a:rPr lang="en-US" sz="1200" b="1" baseline="30000" dirty="0"/>
              <a:t>-1</a:t>
            </a:r>
            <a:endParaRPr lang="en-US" sz="1200" b="1" dirty="0"/>
          </a:p>
        </p:txBody>
      </p:sp>
      <p:sp>
        <p:nvSpPr>
          <p:cNvPr id="17" name="TextBox 16"/>
          <p:cNvSpPr txBox="1"/>
          <p:nvPr/>
        </p:nvSpPr>
        <p:spPr>
          <a:xfrm>
            <a:off x="-1" y="3430250"/>
            <a:ext cx="3110085"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23:40Z   Max qc: 5.2 g kg</a:t>
            </a:r>
            <a:r>
              <a:rPr lang="en-US" sz="1200" b="1" baseline="30000" dirty="0" smtClean="0"/>
              <a:t>-1</a:t>
            </a:r>
            <a:endParaRPr lang="en-US" sz="1200" b="1" baseline="30000" dirty="0"/>
          </a:p>
        </p:txBody>
      </p:sp>
      <p:sp>
        <p:nvSpPr>
          <p:cNvPr id="18" name="TextBox 17"/>
          <p:cNvSpPr txBox="1"/>
          <p:nvPr/>
        </p:nvSpPr>
        <p:spPr>
          <a:xfrm>
            <a:off x="3110085" y="3430250"/>
            <a:ext cx="3072481"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a:t>
            </a:r>
            <a:r>
              <a:rPr lang="en-US" sz="1200" b="1" dirty="0"/>
              <a:t>Max </a:t>
            </a:r>
            <a:r>
              <a:rPr lang="en-US" sz="1200" b="1" dirty="0" smtClean="0"/>
              <a:t>qc: 5.5 </a:t>
            </a:r>
            <a:r>
              <a:rPr lang="en-US" sz="1200" b="1" dirty="0"/>
              <a:t>g kg</a:t>
            </a:r>
            <a:r>
              <a:rPr lang="en-US" sz="1200" b="1" baseline="30000" dirty="0"/>
              <a:t>-1</a:t>
            </a:r>
            <a:endParaRPr lang="en-US" sz="1200" b="1" dirty="0"/>
          </a:p>
        </p:txBody>
      </p:sp>
      <p:sp>
        <p:nvSpPr>
          <p:cNvPr id="19" name="TextBox 18"/>
          <p:cNvSpPr txBox="1"/>
          <p:nvPr/>
        </p:nvSpPr>
        <p:spPr>
          <a:xfrm>
            <a:off x="6160167" y="3430868"/>
            <a:ext cx="3043833"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smtClean="0"/>
              <a:t>qc: 5.8 </a:t>
            </a:r>
            <a:r>
              <a:rPr lang="en-US" sz="1200" b="1" dirty="0"/>
              <a:t>g kg</a:t>
            </a:r>
            <a:r>
              <a:rPr lang="en-US" sz="1200" b="1" baseline="30000" dirty="0"/>
              <a:t>-1</a:t>
            </a:r>
            <a:endParaRPr lang="en-US" sz="1200" b="1" dirty="0"/>
          </a:p>
        </p:txBody>
      </p:sp>
      <p:pic>
        <p:nvPicPr>
          <p:cNvPr id="2" name="Picture 1" descr="Screen shot 2016-02-04 at 10.14.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628" y="378873"/>
            <a:ext cx="2489588" cy="2967099"/>
          </a:xfrm>
          <a:prstGeom prst="rect">
            <a:avLst/>
          </a:prstGeom>
        </p:spPr>
      </p:pic>
      <p:pic>
        <p:nvPicPr>
          <p:cNvPr id="3" name="Picture 2" descr="Screen shot 2016-02-04 at 10.15.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0088" y="278867"/>
            <a:ext cx="2634941" cy="3067106"/>
          </a:xfrm>
          <a:prstGeom prst="rect">
            <a:avLst/>
          </a:prstGeom>
        </p:spPr>
      </p:pic>
      <p:pic>
        <p:nvPicPr>
          <p:cNvPr id="4" name="Picture 3" descr="Screen shot 2016-02-04 at 10.15.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724" y="278249"/>
            <a:ext cx="2605232" cy="3067724"/>
          </a:xfrm>
          <a:prstGeom prst="rect">
            <a:avLst/>
          </a:prstGeom>
        </p:spPr>
      </p:pic>
      <p:pic>
        <p:nvPicPr>
          <p:cNvPr id="8" name="Picture 7" descr="Screen shot 2016-02-05 at 10.38.0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724" y="3723755"/>
            <a:ext cx="2617554" cy="3025484"/>
          </a:xfrm>
          <a:prstGeom prst="rect">
            <a:avLst/>
          </a:prstGeom>
        </p:spPr>
      </p:pic>
      <p:pic>
        <p:nvPicPr>
          <p:cNvPr id="10" name="Picture 9" descr="Screen shot 2016-02-05 at 10.38.56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0088" y="3723755"/>
            <a:ext cx="2635998" cy="2997720"/>
          </a:xfrm>
          <a:prstGeom prst="rect">
            <a:avLst/>
          </a:prstGeom>
        </p:spPr>
      </p:pic>
    </p:spTree>
    <p:extLst>
      <p:ext uri="{BB962C8B-B14F-4D97-AF65-F5344CB8AC3E}">
        <p14:creationId xmlns:p14="http://schemas.microsoft.com/office/powerpoint/2010/main" val="14578934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2-05 at 10.32.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179" y="3797256"/>
            <a:ext cx="2461217" cy="2924219"/>
          </a:xfrm>
          <a:prstGeom prst="rect">
            <a:avLst/>
          </a:prstGeom>
        </p:spPr>
      </p:pic>
      <p:sp>
        <p:nvSpPr>
          <p:cNvPr id="5" name="Slide Number Placeholder 4"/>
          <p:cNvSpPr>
            <a:spLocks noGrp="1"/>
          </p:cNvSpPr>
          <p:nvPr>
            <p:ph type="sldNum" sz="quarter" idx="12"/>
          </p:nvPr>
        </p:nvSpPr>
        <p:spPr/>
        <p:txBody>
          <a:bodyPr/>
          <a:lstStyle/>
          <a:p>
            <a:fld id="{4936AC18-ED40-7344-BB11-2ACEF2F8A86B}" type="slidenum">
              <a:rPr lang="en-US" smtClean="0"/>
              <a:t>36</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0003" y="1250"/>
            <a:ext cx="332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Max qc: 8.8 g </a:t>
            </a:r>
            <a:r>
              <a:rPr lang="en-US" sz="1200" b="1" dirty="0"/>
              <a:t>kg</a:t>
            </a:r>
            <a:r>
              <a:rPr lang="en-US" sz="1200" b="1" baseline="30000" dirty="0"/>
              <a:t>-1</a:t>
            </a:r>
            <a:endParaRPr lang="en-US" sz="1200" b="1" dirty="0"/>
          </a:p>
        </p:txBody>
      </p:sp>
      <p:sp>
        <p:nvSpPr>
          <p:cNvPr id="15" name="TextBox 14"/>
          <p:cNvSpPr txBox="1"/>
          <p:nvPr/>
        </p:nvSpPr>
        <p:spPr>
          <a:xfrm>
            <a:off x="3020084" y="1250"/>
            <a:ext cx="329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a:t>
            </a:r>
            <a:r>
              <a:rPr lang="en-US" sz="1200" b="1" dirty="0"/>
              <a:t>Max </a:t>
            </a:r>
            <a:r>
              <a:rPr lang="en-US" sz="1200" b="1" dirty="0" smtClean="0"/>
              <a:t>qc:  8.9 g </a:t>
            </a:r>
            <a:r>
              <a:rPr lang="en-US" sz="1200" b="1" dirty="0"/>
              <a:t>kg</a:t>
            </a:r>
            <a:r>
              <a:rPr lang="en-US" sz="1200" b="1" baseline="30000" dirty="0"/>
              <a:t>-1</a:t>
            </a:r>
            <a:endParaRPr lang="en-US" sz="1200" b="1" dirty="0"/>
          </a:p>
        </p:txBody>
      </p:sp>
      <p:sp>
        <p:nvSpPr>
          <p:cNvPr id="16" name="TextBox 15"/>
          <p:cNvSpPr txBox="1"/>
          <p:nvPr/>
        </p:nvSpPr>
        <p:spPr>
          <a:xfrm>
            <a:off x="6080165" y="1868"/>
            <a:ext cx="331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r>
              <a:rPr lang="en-US" sz="1200" b="1" dirty="0"/>
              <a:t>Max </a:t>
            </a:r>
            <a:r>
              <a:rPr lang="en-US" sz="1200" b="1" dirty="0" smtClean="0"/>
              <a:t>qc: 8.7 </a:t>
            </a:r>
            <a:r>
              <a:rPr lang="en-US" sz="1200" b="1" dirty="0"/>
              <a:t>g kg</a:t>
            </a:r>
            <a:r>
              <a:rPr lang="en-US" sz="1200" b="1" baseline="30000" dirty="0"/>
              <a:t>-1</a:t>
            </a:r>
            <a:endParaRPr lang="en-US" sz="1200" b="1" dirty="0"/>
          </a:p>
        </p:txBody>
      </p:sp>
      <p:sp>
        <p:nvSpPr>
          <p:cNvPr id="17" name="TextBox 16"/>
          <p:cNvSpPr txBox="1"/>
          <p:nvPr/>
        </p:nvSpPr>
        <p:spPr>
          <a:xfrm>
            <a:off x="-1" y="3430250"/>
            <a:ext cx="3110085"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23:40Z   Max qc: 8.9 g kg</a:t>
            </a:r>
            <a:r>
              <a:rPr lang="en-US" sz="1200" b="1" baseline="30000" dirty="0" smtClean="0"/>
              <a:t>-1</a:t>
            </a:r>
            <a:endParaRPr lang="en-US" sz="1200" b="1" baseline="30000" dirty="0"/>
          </a:p>
        </p:txBody>
      </p:sp>
      <p:sp>
        <p:nvSpPr>
          <p:cNvPr id="18" name="TextBox 17"/>
          <p:cNvSpPr txBox="1"/>
          <p:nvPr/>
        </p:nvSpPr>
        <p:spPr>
          <a:xfrm>
            <a:off x="3110085" y="3430250"/>
            <a:ext cx="3072481"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a:t>
            </a:r>
            <a:r>
              <a:rPr lang="en-US" sz="1200" b="1" dirty="0"/>
              <a:t>Max </a:t>
            </a:r>
            <a:r>
              <a:rPr lang="en-US" sz="1200" b="1" dirty="0" smtClean="0"/>
              <a:t>qc: 9.1 </a:t>
            </a:r>
            <a:r>
              <a:rPr lang="en-US" sz="1200" b="1" dirty="0"/>
              <a:t>g kg</a:t>
            </a:r>
            <a:r>
              <a:rPr lang="en-US" sz="1200" b="1" baseline="30000" dirty="0"/>
              <a:t>-1</a:t>
            </a:r>
            <a:endParaRPr lang="en-US" sz="1200" b="1" dirty="0"/>
          </a:p>
        </p:txBody>
      </p:sp>
      <p:sp>
        <p:nvSpPr>
          <p:cNvPr id="19" name="TextBox 18"/>
          <p:cNvSpPr txBox="1"/>
          <p:nvPr/>
        </p:nvSpPr>
        <p:spPr>
          <a:xfrm>
            <a:off x="6160167" y="3430868"/>
            <a:ext cx="3043833"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smtClean="0"/>
              <a:t>qc: 9.0 </a:t>
            </a:r>
            <a:r>
              <a:rPr lang="en-US" sz="1200" b="1" dirty="0"/>
              <a:t>g kg</a:t>
            </a:r>
            <a:r>
              <a:rPr lang="en-US" sz="1200" b="1" baseline="30000" dirty="0"/>
              <a:t>-1</a:t>
            </a:r>
            <a:endParaRPr lang="en-US" sz="1200" b="1" dirty="0"/>
          </a:p>
        </p:txBody>
      </p:sp>
      <p:pic>
        <p:nvPicPr>
          <p:cNvPr id="2" name="Picture 1" descr="Screen shot 2016-02-04 at 10.05.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175" y="260733"/>
            <a:ext cx="2684724" cy="3150133"/>
          </a:xfrm>
          <a:prstGeom prst="rect">
            <a:avLst/>
          </a:prstGeom>
        </p:spPr>
      </p:pic>
      <p:pic>
        <p:nvPicPr>
          <p:cNvPr id="3" name="Picture 2" descr="Screen shot 2016-02-04 at 10.08.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301" y="370026"/>
            <a:ext cx="2403413" cy="2867709"/>
          </a:xfrm>
          <a:prstGeom prst="rect">
            <a:avLst/>
          </a:prstGeom>
        </p:spPr>
      </p:pic>
      <p:pic>
        <p:nvPicPr>
          <p:cNvPr id="20" name="Picture 19" descr="Screen shot 2016-02-04 at 10.10.0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378" y="427009"/>
            <a:ext cx="2368701" cy="2715157"/>
          </a:xfrm>
          <a:prstGeom prst="rect">
            <a:avLst/>
          </a:prstGeom>
        </p:spPr>
      </p:pic>
      <p:pic>
        <p:nvPicPr>
          <p:cNvPr id="21" name="Picture 20" descr="Screen shot 2016-02-05 at 10.28.1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724" y="3707248"/>
            <a:ext cx="2605232" cy="3067725"/>
          </a:xfrm>
          <a:prstGeom prst="rect">
            <a:avLst/>
          </a:prstGeom>
        </p:spPr>
      </p:pic>
      <p:pic>
        <p:nvPicPr>
          <p:cNvPr id="4" name="Picture 3" descr="Screen shot 2016-02-05 at 10.30.4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0091" y="3686078"/>
            <a:ext cx="2616626" cy="3088895"/>
          </a:xfrm>
          <a:prstGeom prst="rect">
            <a:avLst/>
          </a:prstGeom>
        </p:spPr>
      </p:pic>
    </p:spTree>
    <p:extLst>
      <p:ext uri="{BB962C8B-B14F-4D97-AF65-F5344CB8AC3E}">
        <p14:creationId xmlns:p14="http://schemas.microsoft.com/office/powerpoint/2010/main" val="24102327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36AC18-ED40-7344-BB11-2ACEF2F8A86B}" type="slidenum">
              <a:rPr lang="en-US" smtClean="0"/>
              <a:t>37</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0003" y="1250"/>
            <a:ext cx="332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Max qc: 8.5 g </a:t>
            </a:r>
            <a:r>
              <a:rPr lang="en-US" sz="1200" b="1" dirty="0"/>
              <a:t>kg</a:t>
            </a:r>
            <a:r>
              <a:rPr lang="en-US" sz="1200" b="1" baseline="30000" dirty="0"/>
              <a:t>-1</a:t>
            </a:r>
            <a:endParaRPr lang="en-US" sz="1200" b="1" dirty="0"/>
          </a:p>
        </p:txBody>
      </p:sp>
      <p:sp>
        <p:nvSpPr>
          <p:cNvPr id="15" name="TextBox 14"/>
          <p:cNvSpPr txBox="1"/>
          <p:nvPr/>
        </p:nvSpPr>
        <p:spPr>
          <a:xfrm>
            <a:off x="3020084" y="1250"/>
            <a:ext cx="329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a:t>
            </a:r>
            <a:r>
              <a:rPr lang="en-US" sz="1200" b="1" dirty="0"/>
              <a:t>Max </a:t>
            </a:r>
            <a:r>
              <a:rPr lang="en-US" sz="1200" b="1" dirty="0" smtClean="0"/>
              <a:t>qc: 9.3 g </a:t>
            </a:r>
            <a:r>
              <a:rPr lang="en-US" sz="1200" b="1" dirty="0"/>
              <a:t>kg</a:t>
            </a:r>
            <a:r>
              <a:rPr lang="en-US" sz="1200" b="1" baseline="30000" dirty="0"/>
              <a:t>-1</a:t>
            </a:r>
            <a:endParaRPr lang="en-US" sz="1200" b="1" dirty="0"/>
          </a:p>
        </p:txBody>
      </p:sp>
      <p:sp>
        <p:nvSpPr>
          <p:cNvPr id="16" name="TextBox 15"/>
          <p:cNvSpPr txBox="1"/>
          <p:nvPr/>
        </p:nvSpPr>
        <p:spPr>
          <a:xfrm>
            <a:off x="6080165" y="1868"/>
            <a:ext cx="331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r>
              <a:rPr lang="en-US" sz="1200" b="1" dirty="0"/>
              <a:t>Max </a:t>
            </a:r>
            <a:r>
              <a:rPr lang="en-US" sz="1200" b="1" dirty="0" smtClean="0"/>
              <a:t>qc: 8.7 </a:t>
            </a:r>
            <a:r>
              <a:rPr lang="en-US" sz="1200" b="1" dirty="0"/>
              <a:t>g kg</a:t>
            </a:r>
            <a:r>
              <a:rPr lang="en-US" sz="1200" b="1" baseline="30000" dirty="0"/>
              <a:t>-1</a:t>
            </a:r>
            <a:endParaRPr lang="en-US" sz="1200" b="1" dirty="0"/>
          </a:p>
        </p:txBody>
      </p:sp>
      <p:sp>
        <p:nvSpPr>
          <p:cNvPr id="17" name="TextBox 16"/>
          <p:cNvSpPr txBox="1"/>
          <p:nvPr/>
        </p:nvSpPr>
        <p:spPr>
          <a:xfrm>
            <a:off x="-1" y="3430250"/>
            <a:ext cx="3110085"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23:40Z   Max qc: 9.0 g kg</a:t>
            </a:r>
            <a:r>
              <a:rPr lang="en-US" sz="1200" b="1" baseline="30000" dirty="0" smtClean="0"/>
              <a:t>-1</a:t>
            </a:r>
            <a:endParaRPr lang="en-US" sz="1200" b="1" baseline="30000" dirty="0"/>
          </a:p>
        </p:txBody>
      </p:sp>
      <p:sp>
        <p:nvSpPr>
          <p:cNvPr id="18" name="TextBox 17"/>
          <p:cNvSpPr txBox="1"/>
          <p:nvPr/>
        </p:nvSpPr>
        <p:spPr>
          <a:xfrm>
            <a:off x="3110085" y="3430250"/>
            <a:ext cx="3072481"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a:t>
            </a:r>
            <a:r>
              <a:rPr lang="en-US" sz="1200" b="1" dirty="0"/>
              <a:t>Max </a:t>
            </a:r>
            <a:r>
              <a:rPr lang="en-US" sz="1200" b="1" dirty="0" smtClean="0"/>
              <a:t>qc: 9.1 </a:t>
            </a:r>
            <a:r>
              <a:rPr lang="en-US" sz="1200" b="1" dirty="0"/>
              <a:t>g kg</a:t>
            </a:r>
            <a:r>
              <a:rPr lang="en-US" sz="1200" b="1" baseline="30000" dirty="0"/>
              <a:t>-1</a:t>
            </a:r>
            <a:endParaRPr lang="en-US" sz="1200" b="1" dirty="0"/>
          </a:p>
        </p:txBody>
      </p:sp>
      <p:sp>
        <p:nvSpPr>
          <p:cNvPr id="19" name="TextBox 18"/>
          <p:cNvSpPr txBox="1"/>
          <p:nvPr/>
        </p:nvSpPr>
        <p:spPr>
          <a:xfrm>
            <a:off x="6160167" y="3430868"/>
            <a:ext cx="3043833"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smtClean="0"/>
              <a:t>qc: 8.7 </a:t>
            </a:r>
            <a:r>
              <a:rPr lang="en-US" sz="1200" b="1" dirty="0"/>
              <a:t>g kg</a:t>
            </a:r>
            <a:r>
              <a:rPr lang="en-US" sz="1200" b="1" baseline="30000" dirty="0"/>
              <a:t>-1</a:t>
            </a:r>
            <a:endParaRPr lang="en-US" sz="1200" b="1" dirty="0"/>
          </a:p>
        </p:txBody>
      </p:sp>
      <p:pic>
        <p:nvPicPr>
          <p:cNvPr id="2" name="Picture 1" descr="Screen shot 2016-02-04 at 10.07.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380" y="610045"/>
            <a:ext cx="2757620" cy="2410175"/>
          </a:xfrm>
          <a:prstGeom prst="rect">
            <a:avLst/>
          </a:prstGeom>
        </p:spPr>
      </p:pic>
      <p:pic>
        <p:nvPicPr>
          <p:cNvPr id="3" name="Picture 2" descr="Screen shot 2016-02-04 at 10.09.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006" y="542540"/>
            <a:ext cx="2844159" cy="2487681"/>
          </a:xfrm>
          <a:prstGeom prst="rect">
            <a:avLst/>
          </a:prstGeom>
        </p:spPr>
      </p:pic>
      <p:pic>
        <p:nvPicPr>
          <p:cNvPr id="6" name="Picture 5" descr="Screen shot 2016-02-04 at 10.10.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25" y="542540"/>
            <a:ext cx="2833759" cy="2447678"/>
          </a:xfrm>
          <a:prstGeom prst="rect">
            <a:avLst/>
          </a:prstGeom>
        </p:spPr>
      </p:pic>
      <p:pic>
        <p:nvPicPr>
          <p:cNvPr id="8" name="Picture 7" descr="Screen shot 2016-02-05 at 10.29.5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24" y="3812145"/>
            <a:ext cx="2833759" cy="2544205"/>
          </a:xfrm>
          <a:prstGeom prst="rect">
            <a:avLst/>
          </a:prstGeom>
        </p:spPr>
      </p:pic>
      <p:pic>
        <p:nvPicPr>
          <p:cNvPr id="10" name="Picture 9" descr="Screen shot 2016-02-05 at 10.32.0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089" y="3812145"/>
            <a:ext cx="2868582" cy="2544205"/>
          </a:xfrm>
          <a:prstGeom prst="rect">
            <a:avLst/>
          </a:prstGeom>
        </p:spPr>
      </p:pic>
      <p:pic>
        <p:nvPicPr>
          <p:cNvPr id="11" name="Picture 10" descr="Screen shot 2016-02-05 at 10.34.16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5916" y="3812144"/>
            <a:ext cx="2868084" cy="2544205"/>
          </a:xfrm>
          <a:prstGeom prst="rect">
            <a:avLst/>
          </a:prstGeom>
        </p:spPr>
      </p:pic>
    </p:spTree>
    <p:extLst>
      <p:ext uri="{BB962C8B-B14F-4D97-AF65-F5344CB8AC3E}">
        <p14:creationId xmlns:p14="http://schemas.microsoft.com/office/powerpoint/2010/main" val="241023272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DLA </a:t>
            </a:r>
            <a:r>
              <a:rPr lang="en-US" dirty="0" smtClean="0"/>
              <a:t>Snow/Ice </a:t>
            </a:r>
            <a:r>
              <a:rPr lang="en-US" dirty="0" smtClean="0"/>
              <a:t>Mixing Ratios</a:t>
            </a:r>
            <a:endParaRPr lang="en-US" dirty="0"/>
          </a:p>
        </p:txBody>
      </p:sp>
      <p:sp>
        <p:nvSpPr>
          <p:cNvPr id="11" name="Slide Number Placeholder 10"/>
          <p:cNvSpPr>
            <a:spLocks noGrp="1"/>
          </p:cNvSpPr>
          <p:nvPr>
            <p:ph type="sldNum" sz="quarter" idx="12"/>
          </p:nvPr>
        </p:nvSpPr>
        <p:spPr/>
        <p:txBody>
          <a:bodyPr/>
          <a:lstStyle/>
          <a:p>
            <a:fld id="{4936AC18-ED40-7344-BB11-2ACEF2F8A86B}" type="slidenum">
              <a:rPr lang="en-US" smtClean="0"/>
              <a:t>38</a:t>
            </a:fld>
            <a:endParaRPr lang="en-US"/>
          </a:p>
        </p:txBody>
      </p:sp>
      <p:sp>
        <p:nvSpPr>
          <p:cNvPr id="8" name="TextBox 7"/>
          <p:cNvSpPr txBox="1"/>
          <p:nvPr/>
        </p:nvSpPr>
        <p:spPr>
          <a:xfrm>
            <a:off x="88769" y="4295244"/>
            <a:ext cx="1945921" cy="369332"/>
          </a:xfrm>
          <a:prstGeom prst="rect">
            <a:avLst/>
          </a:prstGeom>
          <a:noFill/>
        </p:spPr>
        <p:txBody>
          <a:bodyPr wrap="square" rtlCol="0">
            <a:spAutoFit/>
          </a:bodyPr>
          <a:lstStyle/>
          <a:p>
            <a:r>
              <a:rPr lang="en-US" i="1" dirty="0" err="1" smtClean="0"/>
              <a:t>DiGangi</a:t>
            </a:r>
            <a:r>
              <a:rPr lang="en-US" i="1" dirty="0" smtClean="0"/>
              <a:t>, 2014</a:t>
            </a:r>
            <a:endParaRPr lang="en-US" i="1" dirty="0"/>
          </a:p>
        </p:txBody>
      </p:sp>
      <p:pic>
        <p:nvPicPr>
          <p:cNvPr id="5" name="Picture 4" descr="Screen shot 2016-02-05 at 10.48.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9727" y="1143000"/>
            <a:ext cx="2934320" cy="3232249"/>
          </a:xfrm>
          <a:prstGeom prst="rect">
            <a:avLst/>
          </a:prstGeom>
        </p:spPr>
      </p:pic>
      <p:pic>
        <p:nvPicPr>
          <p:cNvPr id="12" name="Picture 11" descr="Screen shot 2016-02-05 at 10.48.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144" y="1143000"/>
            <a:ext cx="2959580" cy="3232249"/>
          </a:xfrm>
          <a:prstGeom prst="rect">
            <a:avLst/>
          </a:prstGeom>
        </p:spPr>
      </p:pic>
      <p:pic>
        <p:nvPicPr>
          <p:cNvPr id="13" name="Picture 12" descr="Screen shot 2016-02-05 at 10.48.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10" y="1143000"/>
            <a:ext cx="2899434" cy="3232249"/>
          </a:xfrm>
          <a:prstGeom prst="rect">
            <a:avLst/>
          </a:prstGeom>
        </p:spPr>
      </p:pic>
      <p:sp>
        <p:nvSpPr>
          <p:cNvPr id="14" name="TextBox 13"/>
          <p:cNvSpPr txBox="1"/>
          <p:nvPr/>
        </p:nvSpPr>
        <p:spPr>
          <a:xfrm>
            <a:off x="1620045" y="4454703"/>
            <a:ext cx="6560180" cy="2246769"/>
          </a:xfrm>
          <a:prstGeom prst="rect">
            <a:avLst/>
          </a:prstGeom>
          <a:noFill/>
        </p:spPr>
        <p:txBody>
          <a:bodyPr wrap="square" rtlCol="0">
            <a:spAutoFit/>
          </a:bodyPr>
          <a:lstStyle/>
          <a:p>
            <a:r>
              <a:rPr lang="en-US" sz="1400" b="1" u="sng" dirty="0" smtClean="0"/>
              <a:t>23:21Z:</a:t>
            </a:r>
          </a:p>
          <a:p>
            <a:pPr marL="285750" indent="-285750">
              <a:buFont typeface="Arial"/>
              <a:buChar char="•"/>
            </a:pPr>
            <a:r>
              <a:rPr lang="en-US" sz="1400" dirty="0" smtClean="0"/>
              <a:t>Max values at 10.2 km were 6-7 g </a:t>
            </a:r>
            <a:r>
              <a:rPr lang="en-US" sz="1400" dirty="0"/>
              <a:t>kg</a:t>
            </a:r>
            <a:r>
              <a:rPr lang="en-US" sz="1400" baseline="30000" dirty="0"/>
              <a:t>-</a:t>
            </a:r>
            <a:r>
              <a:rPr lang="en-US" sz="1400" baseline="30000" dirty="0" smtClean="0"/>
              <a:t>1</a:t>
            </a:r>
            <a:endParaRPr lang="en-US" sz="1400" dirty="0" smtClean="0"/>
          </a:p>
          <a:p>
            <a:pPr marL="285750" indent="-285750">
              <a:buFont typeface="Arial"/>
              <a:buChar char="•"/>
            </a:pPr>
            <a:r>
              <a:rPr lang="en-US" sz="1400" dirty="0" smtClean="0"/>
              <a:t>Values increase to 10 </a:t>
            </a:r>
            <a:r>
              <a:rPr lang="en-US" sz="1400" dirty="0"/>
              <a:t>g kg</a:t>
            </a:r>
            <a:r>
              <a:rPr lang="en-US" sz="1400" baseline="30000" dirty="0"/>
              <a:t>-</a:t>
            </a:r>
            <a:r>
              <a:rPr lang="en-US" sz="1400" baseline="30000" dirty="0" smtClean="0"/>
              <a:t>1</a:t>
            </a:r>
            <a:r>
              <a:rPr lang="en-US" sz="1400" dirty="0" smtClean="0"/>
              <a:t> from 11.2-12.2 km</a:t>
            </a:r>
          </a:p>
          <a:p>
            <a:pPr marL="285750" indent="-285750">
              <a:buFont typeface="Arial"/>
              <a:buChar char="•"/>
            </a:pPr>
            <a:r>
              <a:rPr lang="en-US" sz="1400" dirty="0" smtClean="0"/>
              <a:t>From 11.7-13.7 km on the eastern edge of storm and anvil value were &gt; 7 g </a:t>
            </a:r>
            <a:r>
              <a:rPr lang="en-US" sz="1400" dirty="0"/>
              <a:t>kg</a:t>
            </a:r>
            <a:r>
              <a:rPr lang="en-US" sz="1400" baseline="30000" dirty="0"/>
              <a:t>-</a:t>
            </a:r>
            <a:r>
              <a:rPr lang="en-US" sz="1400" baseline="30000" dirty="0" smtClean="0"/>
              <a:t>1</a:t>
            </a:r>
            <a:endParaRPr lang="en-US" sz="1400" dirty="0"/>
          </a:p>
          <a:p>
            <a:pPr marL="285750" indent="-285750">
              <a:buFont typeface="Arial"/>
              <a:buChar char="•"/>
            </a:pPr>
            <a:r>
              <a:rPr lang="en-US" sz="1400" dirty="0" smtClean="0"/>
              <a:t>Max of 8-9 g </a:t>
            </a:r>
            <a:r>
              <a:rPr lang="en-US" sz="1400" dirty="0"/>
              <a:t>kg</a:t>
            </a:r>
            <a:r>
              <a:rPr lang="en-US" sz="1400" baseline="30000" dirty="0"/>
              <a:t>-</a:t>
            </a:r>
            <a:r>
              <a:rPr lang="en-US" sz="1400" baseline="30000" dirty="0" smtClean="0"/>
              <a:t>1</a:t>
            </a:r>
            <a:r>
              <a:rPr lang="en-US" sz="1400" dirty="0" smtClean="0"/>
              <a:t> at 13.2 km</a:t>
            </a:r>
            <a:endParaRPr lang="en-US" sz="1400" dirty="0"/>
          </a:p>
          <a:p>
            <a:r>
              <a:rPr lang="en-US" sz="1400" b="1" u="sng" dirty="0" smtClean="0"/>
              <a:t>23:39Z:</a:t>
            </a:r>
          </a:p>
          <a:p>
            <a:pPr marL="285750" indent="-285750">
              <a:buFont typeface="Arial"/>
              <a:buChar char="•"/>
            </a:pPr>
            <a:r>
              <a:rPr lang="en-US" sz="1400" dirty="0" smtClean="0"/>
              <a:t>Max values in main storm core were 8-9 g kg</a:t>
            </a:r>
            <a:r>
              <a:rPr lang="en-US" sz="1400" baseline="30000" dirty="0" smtClean="0"/>
              <a:t>-1</a:t>
            </a:r>
            <a:r>
              <a:rPr lang="en-US" sz="1400" dirty="0" smtClean="0"/>
              <a:t> from 11.7-12.7 km</a:t>
            </a:r>
          </a:p>
          <a:p>
            <a:pPr marL="285750" indent="-285750">
              <a:buFont typeface="Arial"/>
              <a:buChar char="•"/>
            </a:pPr>
            <a:r>
              <a:rPr lang="en-US" sz="1400" dirty="0" smtClean="0"/>
              <a:t>Max values in the entire domain were 9-10 g kg</a:t>
            </a:r>
            <a:r>
              <a:rPr lang="en-US" sz="1400" baseline="30000" dirty="0"/>
              <a:t>-1</a:t>
            </a:r>
            <a:r>
              <a:rPr lang="en-US" sz="1400" dirty="0" smtClean="0"/>
              <a:t> from 12.2-13.2 km</a:t>
            </a:r>
          </a:p>
          <a:p>
            <a:r>
              <a:rPr lang="en-US" sz="1400" b="1" u="sng" dirty="0" smtClean="0"/>
              <a:t>00:00Z:</a:t>
            </a:r>
          </a:p>
          <a:p>
            <a:pPr marL="285750" indent="-285750">
              <a:buFont typeface="Arial"/>
              <a:buChar char="•"/>
            </a:pPr>
            <a:r>
              <a:rPr lang="en-US" sz="1400" dirty="0" smtClean="0"/>
              <a:t>Max values of 6-7 g kg</a:t>
            </a:r>
            <a:r>
              <a:rPr lang="en-US" sz="1400" baseline="30000" dirty="0" smtClean="0"/>
              <a:t>-1</a:t>
            </a:r>
            <a:r>
              <a:rPr lang="en-US" sz="1400" dirty="0" smtClean="0"/>
              <a:t> at 11.2-11.7 km</a:t>
            </a:r>
            <a:endParaRPr lang="en-US" sz="1400" dirty="0"/>
          </a:p>
        </p:txBody>
      </p:sp>
    </p:spTree>
    <p:extLst>
      <p:ext uri="{BB962C8B-B14F-4D97-AF65-F5344CB8AC3E}">
        <p14:creationId xmlns:p14="http://schemas.microsoft.com/office/powerpoint/2010/main" val="14685945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creen shot 2016-02-05 at 12.06.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0174" y="3800277"/>
            <a:ext cx="2550067" cy="2994458"/>
          </a:xfrm>
          <a:prstGeom prst="rect">
            <a:avLst/>
          </a:prstGeom>
        </p:spPr>
      </p:pic>
      <p:sp>
        <p:nvSpPr>
          <p:cNvPr id="5" name="Slide Number Placeholder 4"/>
          <p:cNvSpPr>
            <a:spLocks noGrp="1"/>
          </p:cNvSpPr>
          <p:nvPr>
            <p:ph type="sldNum" sz="quarter" idx="12"/>
          </p:nvPr>
        </p:nvSpPr>
        <p:spPr/>
        <p:txBody>
          <a:bodyPr/>
          <a:lstStyle/>
          <a:p>
            <a:fld id="{4936AC18-ED40-7344-BB11-2ACEF2F8A86B}" type="slidenum">
              <a:rPr lang="en-US" smtClean="0"/>
              <a:t>39</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0003" y="1250"/>
            <a:ext cx="332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Max </a:t>
            </a:r>
            <a:r>
              <a:rPr lang="en-US" sz="1200" b="1" dirty="0" err="1" smtClean="0"/>
              <a:t>qsi</a:t>
            </a:r>
            <a:r>
              <a:rPr lang="en-US" sz="1200" b="1" dirty="0" smtClean="0"/>
              <a:t>: 4.5 g </a:t>
            </a:r>
            <a:r>
              <a:rPr lang="en-US" sz="1200" b="1" dirty="0"/>
              <a:t>kg</a:t>
            </a:r>
            <a:r>
              <a:rPr lang="en-US" sz="1200" b="1" baseline="30000" dirty="0"/>
              <a:t>-1</a:t>
            </a:r>
            <a:endParaRPr lang="en-US" sz="1200" b="1" dirty="0"/>
          </a:p>
        </p:txBody>
      </p:sp>
      <p:sp>
        <p:nvSpPr>
          <p:cNvPr id="15" name="TextBox 14"/>
          <p:cNvSpPr txBox="1"/>
          <p:nvPr/>
        </p:nvSpPr>
        <p:spPr>
          <a:xfrm>
            <a:off x="3020084" y="1250"/>
            <a:ext cx="329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a:t>
            </a:r>
            <a:r>
              <a:rPr lang="en-US" sz="1200" b="1" dirty="0"/>
              <a:t>Max </a:t>
            </a:r>
            <a:r>
              <a:rPr lang="en-US" sz="1200" b="1" dirty="0" err="1" smtClean="0"/>
              <a:t>qsi</a:t>
            </a:r>
            <a:r>
              <a:rPr lang="en-US" sz="1200" b="1" dirty="0" smtClean="0"/>
              <a:t>: 5.4 g </a:t>
            </a:r>
            <a:r>
              <a:rPr lang="en-US" sz="1200" b="1" dirty="0"/>
              <a:t>kg</a:t>
            </a:r>
            <a:r>
              <a:rPr lang="en-US" sz="1200" b="1" baseline="30000" dirty="0"/>
              <a:t>-1</a:t>
            </a:r>
            <a:endParaRPr lang="en-US" sz="1200" b="1" dirty="0"/>
          </a:p>
        </p:txBody>
      </p:sp>
      <p:sp>
        <p:nvSpPr>
          <p:cNvPr id="16" name="TextBox 15"/>
          <p:cNvSpPr txBox="1"/>
          <p:nvPr/>
        </p:nvSpPr>
        <p:spPr>
          <a:xfrm>
            <a:off x="6080165" y="1868"/>
            <a:ext cx="331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r>
              <a:rPr lang="en-US" sz="1200" b="1" dirty="0"/>
              <a:t>Max </a:t>
            </a:r>
            <a:r>
              <a:rPr lang="en-US" sz="1200" b="1" dirty="0" err="1" smtClean="0"/>
              <a:t>qsi</a:t>
            </a:r>
            <a:r>
              <a:rPr lang="en-US" sz="1200" b="1" dirty="0" smtClean="0"/>
              <a:t>: 4.2 g </a:t>
            </a:r>
            <a:r>
              <a:rPr lang="en-US" sz="1200" b="1" dirty="0"/>
              <a:t>kg</a:t>
            </a:r>
            <a:r>
              <a:rPr lang="en-US" sz="1200" b="1" baseline="30000" dirty="0"/>
              <a:t>-1</a:t>
            </a:r>
            <a:endParaRPr lang="en-US" sz="1200" b="1" dirty="0"/>
          </a:p>
        </p:txBody>
      </p:sp>
      <p:sp>
        <p:nvSpPr>
          <p:cNvPr id="17" name="TextBox 16"/>
          <p:cNvSpPr txBox="1"/>
          <p:nvPr/>
        </p:nvSpPr>
        <p:spPr>
          <a:xfrm>
            <a:off x="-10003" y="3430250"/>
            <a:ext cx="3190087"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23:40Z   Max </a:t>
            </a:r>
            <a:r>
              <a:rPr lang="en-US" sz="1200" b="1" dirty="0" err="1" smtClean="0"/>
              <a:t>qsi</a:t>
            </a:r>
            <a:r>
              <a:rPr lang="en-US" sz="1200" b="1" dirty="0" smtClean="0"/>
              <a:t>: 4.7 g kg</a:t>
            </a:r>
            <a:r>
              <a:rPr lang="en-US" sz="1200" b="1" baseline="30000" dirty="0" smtClean="0"/>
              <a:t>-1</a:t>
            </a:r>
            <a:endParaRPr lang="en-US" sz="1200" b="1" baseline="30000" dirty="0"/>
          </a:p>
        </p:txBody>
      </p:sp>
      <p:sp>
        <p:nvSpPr>
          <p:cNvPr id="18" name="TextBox 17"/>
          <p:cNvSpPr txBox="1"/>
          <p:nvPr/>
        </p:nvSpPr>
        <p:spPr>
          <a:xfrm>
            <a:off x="3110085" y="3430250"/>
            <a:ext cx="3072481"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a:t>
            </a:r>
            <a:r>
              <a:rPr lang="en-US" sz="1200" b="1" dirty="0"/>
              <a:t>Max </a:t>
            </a:r>
            <a:r>
              <a:rPr lang="en-US" sz="1200" b="1" dirty="0" err="1" smtClean="0"/>
              <a:t>qsi</a:t>
            </a:r>
            <a:r>
              <a:rPr lang="en-US" sz="1200" b="1" dirty="0" smtClean="0"/>
              <a:t>: 5.1 </a:t>
            </a:r>
            <a:r>
              <a:rPr lang="en-US" sz="1200" b="1" dirty="0"/>
              <a:t>g kg</a:t>
            </a:r>
            <a:r>
              <a:rPr lang="en-US" sz="1200" b="1" baseline="30000" dirty="0"/>
              <a:t>-1</a:t>
            </a:r>
            <a:endParaRPr lang="en-US" sz="1200" b="1" dirty="0"/>
          </a:p>
        </p:txBody>
      </p:sp>
      <p:sp>
        <p:nvSpPr>
          <p:cNvPr id="19" name="TextBox 18"/>
          <p:cNvSpPr txBox="1"/>
          <p:nvPr/>
        </p:nvSpPr>
        <p:spPr>
          <a:xfrm>
            <a:off x="6160167" y="3430868"/>
            <a:ext cx="3043833"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err="1" smtClean="0"/>
              <a:t>qsi</a:t>
            </a:r>
            <a:r>
              <a:rPr lang="en-US" sz="1200" b="1" dirty="0" smtClean="0"/>
              <a:t>: 4.5 </a:t>
            </a:r>
            <a:r>
              <a:rPr lang="en-US" sz="1200" b="1" dirty="0"/>
              <a:t>g kg</a:t>
            </a:r>
            <a:r>
              <a:rPr lang="en-US" sz="1200" b="1" baseline="30000" dirty="0"/>
              <a:t>-1</a:t>
            </a:r>
            <a:endParaRPr lang="en-US" sz="1200" b="1" dirty="0"/>
          </a:p>
        </p:txBody>
      </p:sp>
      <p:pic>
        <p:nvPicPr>
          <p:cNvPr id="2" name="Picture 1" descr="Screen shot 2016-02-05 at 12.01.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77" y="3800277"/>
            <a:ext cx="2585399" cy="2993400"/>
          </a:xfrm>
          <a:prstGeom prst="rect">
            <a:avLst/>
          </a:prstGeom>
        </p:spPr>
      </p:pic>
      <p:pic>
        <p:nvPicPr>
          <p:cNvPr id="3" name="Picture 2" descr="Screen shot 2016-02-05 at 12.04.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090" y="3800277"/>
            <a:ext cx="2570071" cy="2985268"/>
          </a:xfrm>
          <a:prstGeom prst="rect">
            <a:avLst/>
          </a:prstGeom>
        </p:spPr>
      </p:pic>
      <p:pic>
        <p:nvPicPr>
          <p:cNvPr id="21" name="Picture 20" descr="Screen shot 2016-02-05 at 12.29.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782" y="278867"/>
            <a:ext cx="2607302" cy="3010664"/>
          </a:xfrm>
          <a:prstGeom prst="rect">
            <a:avLst/>
          </a:prstGeom>
        </p:spPr>
      </p:pic>
      <p:pic>
        <p:nvPicPr>
          <p:cNvPr id="4" name="Picture 3" descr="Screen shot 2016-02-05 at 12.33.4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0084" y="278867"/>
            <a:ext cx="2650055" cy="3010664"/>
          </a:xfrm>
          <a:prstGeom prst="rect">
            <a:avLst/>
          </a:prstGeom>
        </p:spPr>
      </p:pic>
      <p:pic>
        <p:nvPicPr>
          <p:cNvPr id="6" name="Picture 5" descr="Screen shot 2016-02-05 at 12.38.0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0176" y="329517"/>
            <a:ext cx="2510066" cy="2940012"/>
          </a:xfrm>
          <a:prstGeom prst="rect">
            <a:avLst/>
          </a:prstGeom>
        </p:spPr>
      </p:pic>
    </p:spTree>
    <p:extLst>
      <p:ext uri="{BB962C8B-B14F-4D97-AF65-F5344CB8AC3E}">
        <p14:creationId xmlns:p14="http://schemas.microsoft.com/office/powerpoint/2010/main" val="1331836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DLA Hydrometeors at 00:00Z</a:t>
            </a:r>
            <a:endParaRPr lang="en-US" dirty="0"/>
          </a:p>
        </p:txBody>
      </p:sp>
      <p:pic>
        <p:nvPicPr>
          <p:cNvPr id="8" name="Content Placeholder 7" descr="Screen shot 2016-01-31 at 7.13.44 PM.png"/>
          <p:cNvPicPr>
            <a:picLocks noGrp="1" noChangeAspect="1"/>
          </p:cNvPicPr>
          <p:nvPr>
            <p:ph sz="half" idx="1"/>
          </p:nvPr>
        </p:nvPicPr>
        <p:blipFill>
          <a:blip r:embed="rId2">
            <a:extLst>
              <a:ext uri="{28A0092B-C50C-407E-A947-70E740481C1C}">
                <a14:useLocalDpi xmlns:a14="http://schemas.microsoft.com/office/drawing/2010/main" val="0"/>
              </a:ext>
            </a:extLst>
          </a:blip>
          <a:srcRect t="-2749" b="-2749"/>
          <a:stretch>
            <a:fillRect/>
          </a:stretch>
        </p:blipFill>
        <p:spPr>
          <a:xfrm>
            <a:off x="195993" y="1307472"/>
            <a:ext cx="4299807" cy="4818691"/>
          </a:xfrm>
        </p:spPr>
      </p:pic>
      <p:pic>
        <p:nvPicPr>
          <p:cNvPr id="9" name="Content Placeholder 8" descr="Screen shot 2016-01-31 at 7.15.50 PM.png"/>
          <p:cNvPicPr>
            <a:picLocks noGrp="1" noChangeAspect="1"/>
          </p:cNvPicPr>
          <p:nvPr>
            <p:ph sz="half" idx="2"/>
          </p:nvPr>
        </p:nvPicPr>
        <p:blipFill>
          <a:blip r:embed="rId3">
            <a:extLst>
              <a:ext uri="{28A0092B-C50C-407E-A947-70E740481C1C}">
                <a14:useLocalDpi xmlns:a14="http://schemas.microsoft.com/office/drawing/2010/main" val="0"/>
              </a:ext>
            </a:extLst>
          </a:blip>
          <a:srcRect t="-2668" b="-2668"/>
          <a:stretch>
            <a:fillRect/>
          </a:stretch>
        </p:blipFill>
        <p:spPr>
          <a:xfrm>
            <a:off x="4648200" y="1417640"/>
            <a:ext cx="4201502" cy="4708523"/>
          </a:xfrm>
        </p:spPr>
      </p:pic>
      <p:sp>
        <p:nvSpPr>
          <p:cNvPr id="5" name="TextBox 4"/>
          <p:cNvSpPr txBox="1"/>
          <p:nvPr/>
        </p:nvSpPr>
        <p:spPr>
          <a:xfrm>
            <a:off x="457200" y="6113711"/>
            <a:ext cx="1945921" cy="369332"/>
          </a:xfrm>
          <a:prstGeom prst="rect">
            <a:avLst/>
          </a:prstGeom>
          <a:noFill/>
        </p:spPr>
        <p:txBody>
          <a:bodyPr wrap="square" rtlCol="0">
            <a:spAutoFit/>
          </a:bodyPr>
          <a:lstStyle/>
          <a:p>
            <a:r>
              <a:rPr lang="en-US" i="1" dirty="0" err="1" smtClean="0"/>
              <a:t>DiGangi</a:t>
            </a:r>
            <a:r>
              <a:rPr lang="en-US" i="1" dirty="0" smtClean="0"/>
              <a:t>, 2014</a:t>
            </a:r>
            <a:endParaRPr lang="en-US" i="1" dirty="0"/>
          </a:p>
        </p:txBody>
      </p:sp>
      <p:sp>
        <p:nvSpPr>
          <p:cNvPr id="6" name="TextBox 5"/>
          <p:cNvSpPr txBox="1"/>
          <p:nvPr/>
        </p:nvSpPr>
        <p:spPr>
          <a:xfrm>
            <a:off x="195993" y="1120690"/>
            <a:ext cx="4299807" cy="369332"/>
          </a:xfrm>
          <a:prstGeom prst="rect">
            <a:avLst/>
          </a:prstGeom>
          <a:noFill/>
        </p:spPr>
        <p:txBody>
          <a:bodyPr wrap="square" rtlCol="0">
            <a:spAutoFit/>
          </a:bodyPr>
          <a:lstStyle/>
          <a:p>
            <a:pPr algn="ctr"/>
            <a:r>
              <a:rPr lang="en-US" dirty="0" smtClean="0"/>
              <a:t>Graupel Mixing Ratio</a:t>
            </a:r>
            <a:endParaRPr lang="en-US" dirty="0"/>
          </a:p>
        </p:txBody>
      </p:sp>
      <p:sp>
        <p:nvSpPr>
          <p:cNvPr id="7" name="TextBox 6"/>
          <p:cNvSpPr txBox="1"/>
          <p:nvPr/>
        </p:nvSpPr>
        <p:spPr>
          <a:xfrm>
            <a:off x="4549895" y="1119433"/>
            <a:ext cx="4299807" cy="369332"/>
          </a:xfrm>
          <a:prstGeom prst="rect">
            <a:avLst/>
          </a:prstGeom>
          <a:noFill/>
        </p:spPr>
        <p:txBody>
          <a:bodyPr wrap="square" rtlCol="0">
            <a:spAutoFit/>
          </a:bodyPr>
          <a:lstStyle/>
          <a:p>
            <a:pPr algn="ctr"/>
            <a:r>
              <a:rPr lang="en-US" dirty="0" smtClean="0"/>
              <a:t>Cloud Ice &amp; Snow Mixing Ratio</a:t>
            </a:r>
            <a:endParaRPr lang="en-US" dirty="0"/>
          </a:p>
        </p:txBody>
      </p:sp>
      <p:sp>
        <p:nvSpPr>
          <p:cNvPr id="10" name="Slide Number Placeholder 9"/>
          <p:cNvSpPr>
            <a:spLocks noGrp="1"/>
          </p:cNvSpPr>
          <p:nvPr>
            <p:ph type="sldNum" sz="quarter" idx="12"/>
          </p:nvPr>
        </p:nvSpPr>
        <p:spPr/>
        <p:txBody>
          <a:bodyPr/>
          <a:lstStyle/>
          <a:p>
            <a:fld id="{4936AC18-ED40-7344-BB11-2ACEF2F8A86B}" type="slidenum">
              <a:rPr lang="en-US" smtClean="0"/>
              <a:t>4</a:t>
            </a:fld>
            <a:endParaRPr lang="en-US"/>
          </a:p>
        </p:txBody>
      </p:sp>
    </p:spTree>
    <p:extLst>
      <p:ext uri="{BB962C8B-B14F-4D97-AF65-F5344CB8AC3E}">
        <p14:creationId xmlns:p14="http://schemas.microsoft.com/office/powerpoint/2010/main" val="2317334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2-05 at 12.19.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7014" y="3873767"/>
            <a:ext cx="2443722" cy="2847708"/>
          </a:xfrm>
          <a:prstGeom prst="rect">
            <a:avLst/>
          </a:prstGeom>
        </p:spPr>
      </p:pic>
      <p:sp>
        <p:nvSpPr>
          <p:cNvPr id="5" name="Slide Number Placeholder 4"/>
          <p:cNvSpPr>
            <a:spLocks noGrp="1"/>
          </p:cNvSpPr>
          <p:nvPr>
            <p:ph type="sldNum" sz="quarter" idx="12"/>
          </p:nvPr>
        </p:nvSpPr>
        <p:spPr/>
        <p:txBody>
          <a:bodyPr/>
          <a:lstStyle/>
          <a:p>
            <a:fld id="{4936AC18-ED40-7344-BB11-2ACEF2F8A86B}" type="slidenum">
              <a:rPr lang="en-US" smtClean="0"/>
              <a:t>40</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0003" y="1250"/>
            <a:ext cx="332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Max </a:t>
            </a:r>
            <a:r>
              <a:rPr lang="en-US" sz="1200" b="1" dirty="0" err="1" smtClean="0"/>
              <a:t>qsi</a:t>
            </a:r>
            <a:r>
              <a:rPr lang="en-US" sz="1200" b="1" dirty="0" smtClean="0"/>
              <a:t>: 3.7 g </a:t>
            </a:r>
            <a:r>
              <a:rPr lang="en-US" sz="1200" b="1" dirty="0"/>
              <a:t>kg</a:t>
            </a:r>
            <a:r>
              <a:rPr lang="en-US" sz="1200" b="1" baseline="30000" dirty="0"/>
              <a:t>-1</a:t>
            </a:r>
            <a:endParaRPr lang="en-US" sz="1200" b="1" dirty="0"/>
          </a:p>
        </p:txBody>
      </p:sp>
      <p:sp>
        <p:nvSpPr>
          <p:cNvPr id="15" name="TextBox 14"/>
          <p:cNvSpPr txBox="1"/>
          <p:nvPr/>
        </p:nvSpPr>
        <p:spPr>
          <a:xfrm>
            <a:off x="3020084" y="1250"/>
            <a:ext cx="329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a:t>
            </a:r>
            <a:r>
              <a:rPr lang="en-US" sz="1200" b="1" dirty="0"/>
              <a:t>Max </a:t>
            </a:r>
            <a:r>
              <a:rPr lang="en-US" sz="1200" b="1" dirty="0" err="1" smtClean="0"/>
              <a:t>qsi</a:t>
            </a:r>
            <a:r>
              <a:rPr lang="en-US" sz="1200" b="1" dirty="0" smtClean="0"/>
              <a:t>: 5.9 g </a:t>
            </a:r>
            <a:r>
              <a:rPr lang="en-US" sz="1200" b="1" dirty="0"/>
              <a:t>kg</a:t>
            </a:r>
            <a:r>
              <a:rPr lang="en-US" sz="1200" b="1" baseline="30000" dirty="0"/>
              <a:t>-1</a:t>
            </a:r>
            <a:endParaRPr lang="en-US" sz="1200" b="1" dirty="0"/>
          </a:p>
        </p:txBody>
      </p:sp>
      <p:sp>
        <p:nvSpPr>
          <p:cNvPr id="16" name="TextBox 15"/>
          <p:cNvSpPr txBox="1"/>
          <p:nvPr/>
        </p:nvSpPr>
        <p:spPr>
          <a:xfrm>
            <a:off x="6080165" y="1868"/>
            <a:ext cx="331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r>
              <a:rPr lang="en-US" sz="1200" b="1" dirty="0"/>
              <a:t>Max </a:t>
            </a:r>
            <a:r>
              <a:rPr lang="en-US" sz="1200" b="1" dirty="0" err="1" smtClean="0"/>
              <a:t>qsi</a:t>
            </a:r>
            <a:r>
              <a:rPr lang="en-US" sz="1200" b="1" dirty="0" smtClean="0"/>
              <a:t>: 5.5 g </a:t>
            </a:r>
            <a:r>
              <a:rPr lang="en-US" sz="1200" b="1" dirty="0"/>
              <a:t>kg</a:t>
            </a:r>
            <a:r>
              <a:rPr lang="en-US" sz="1200" b="1" baseline="30000" dirty="0"/>
              <a:t>-1</a:t>
            </a:r>
            <a:endParaRPr lang="en-US" sz="1200" b="1" dirty="0"/>
          </a:p>
        </p:txBody>
      </p:sp>
      <p:sp>
        <p:nvSpPr>
          <p:cNvPr id="17" name="TextBox 16"/>
          <p:cNvSpPr txBox="1"/>
          <p:nvPr/>
        </p:nvSpPr>
        <p:spPr>
          <a:xfrm>
            <a:off x="-1" y="3430250"/>
            <a:ext cx="3240089"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23:40Z   Max </a:t>
            </a:r>
            <a:r>
              <a:rPr lang="en-US" sz="1200" b="1" dirty="0" err="1" smtClean="0"/>
              <a:t>qsi</a:t>
            </a:r>
            <a:r>
              <a:rPr lang="en-US" sz="1200" b="1" dirty="0" smtClean="0"/>
              <a:t>: 5.5 g kg</a:t>
            </a:r>
            <a:r>
              <a:rPr lang="en-US" sz="1200" b="1" baseline="30000" dirty="0" smtClean="0"/>
              <a:t>-1</a:t>
            </a:r>
            <a:endParaRPr lang="en-US" sz="1200" b="1" baseline="30000" dirty="0"/>
          </a:p>
        </p:txBody>
      </p:sp>
      <p:sp>
        <p:nvSpPr>
          <p:cNvPr id="18" name="TextBox 17"/>
          <p:cNvSpPr txBox="1"/>
          <p:nvPr/>
        </p:nvSpPr>
        <p:spPr>
          <a:xfrm>
            <a:off x="3110085" y="3430250"/>
            <a:ext cx="3072481"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a:t>
            </a:r>
            <a:r>
              <a:rPr lang="en-US" sz="1200" b="1" dirty="0"/>
              <a:t>Max </a:t>
            </a:r>
            <a:r>
              <a:rPr lang="en-US" sz="1200" b="1" dirty="0" err="1" smtClean="0"/>
              <a:t>qsi</a:t>
            </a:r>
            <a:r>
              <a:rPr lang="en-US" sz="1200" b="1" dirty="0" smtClean="0"/>
              <a:t>: 4.6 </a:t>
            </a:r>
            <a:r>
              <a:rPr lang="en-US" sz="1200" b="1" dirty="0"/>
              <a:t>g kg</a:t>
            </a:r>
            <a:r>
              <a:rPr lang="en-US" sz="1200" b="1" baseline="30000" dirty="0"/>
              <a:t>-1</a:t>
            </a:r>
            <a:endParaRPr lang="en-US" sz="1200" b="1" dirty="0"/>
          </a:p>
        </p:txBody>
      </p:sp>
      <p:sp>
        <p:nvSpPr>
          <p:cNvPr id="19" name="TextBox 18"/>
          <p:cNvSpPr txBox="1"/>
          <p:nvPr/>
        </p:nvSpPr>
        <p:spPr>
          <a:xfrm>
            <a:off x="6160167" y="3430868"/>
            <a:ext cx="3043833"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err="1" smtClean="0"/>
              <a:t>qsi</a:t>
            </a:r>
            <a:r>
              <a:rPr lang="en-US" sz="1200" b="1" dirty="0" smtClean="0"/>
              <a:t>: 5.2 </a:t>
            </a:r>
            <a:r>
              <a:rPr lang="en-US" sz="1200" b="1" dirty="0"/>
              <a:t>g kg</a:t>
            </a:r>
            <a:r>
              <a:rPr lang="en-US" sz="1200" b="1" baseline="30000" dirty="0"/>
              <a:t>-1</a:t>
            </a:r>
            <a:endParaRPr lang="en-US" sz="1200" b="1" dirty="0"/>
          </a:p>
        </p:txBody>
      </p:sp>
      <p:pic>
        <p:nvPicPr>
          <p:cNvPr id="13" name="Picture 12" descr="Screen shot 2016-02-05 at 12.19.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1386" y="3873766"/>
            <a:ext cx="2448776" cy="2847047"/>
          </a:xfrm>
          <a:prstGeom prst="rect">
            <a:avLst/>
          </a:prstGeom>
        </p:spPr>
      </p:pic>
      <p:pic>
        <p:nvPicPr>
          <p:cNvPr id="20" name="Picture 19" descr="Screen shot 2016-02-05 at 12.20.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82" y="3843765"/>
            <a:ext cx="2435904" cy="2877710"/>
          </a:xfrm>
          <a:prstGeom prst="rect">
            <a:avLst/>
          </a:prstGeom>
        </p:spPr>
      </p:pic>
      <p:pic>
        <p:nvPicPr>
          <p:cNvPr id="22" name="Picture 21" descr="Screen shot 2016-02-05 at 12.45.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009" y="346341"/>
            <a:ext cx="2518677" cy="2912093"/>
          </a:xfrm>
          <a:prstGeom prst="rect">
            <a:avLst/>
          </a:prstGeom>
        </p:spPr>
      </p:pic>
      <p:pic>
        <p:nvPicPr>
          <p:cNvPr id="23" name="Picture 22" descr="Screen shot 2016-02-05 at 12.47.3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6497" y="346341"/>
            <a:ext cx="2503665" cy="2912093"/>
          </a:xfrm>
          <a:prstGeom prst="rect">
            <a:avLst/>
          </a:prstGeom>
        </p:spPr>
      </p:pic>
      <p:pic>
        <p:nvPicPr>
          <p:cNvPr id="24" name="Picture 23" descr="Screen shot 2016-02-05 at 12.48.1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235" y="346341"/>
            <a:ext cx="2577501" cy="3038957"/>
          </a:xfrm>
          <a:prstGeom prst="rect">
            <a:avLst/>
          </a:prstGeom>
        </p:spPr>
      </p:pic>
    </p:spTree>
    <p:extLst>
      <p:ext uri="{BB962C8B-B14F-4D97-AF65-F5344CB8AC3E}">
        <p14:creationId xmlns:p14="http://schemas.microsoft.com/office/powerpoint/2010/main" val="197091580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2-05 at 12.08.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566" y="3940287"/>
            <a:ext cx="2961434" cy="2643130"/>
          </a:xfrm>
          <a:prstGeom prst="rect">
            <a:avLst/>
          </a:prstGeom>
        </p:spPr>
      </p:pic>
      <p:sp>
        <p:nvSpPr>
          <p:cNvPr id="5" name="Slide Number Placeholder 4"/>
          <p:cNvSpPr>
            <a:spLocks noGrp="1"/>
          </p:cNvSpPr>
          <p:nvPr>
            <p:ph type="sldNum" sz="quarter" idx="12"/>
          </p:nvPr>
        </p:nvSpPr>
        <p:spPr/>
        <p:txBody>
          <a:bodyPr/>
          <a:lstStyle/>
          <a:p>
            <a:fld id="{4936AC18-ED40-7344-BB11-2ACEF2F8A86B}" type="slidenum">
              <a:rPr lang="en-US" smtClean="0"/>
              <a:t>41</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0003" y="1250"/>
            <a:ext cx="332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Max </a:t>
            </a:r>
            <a:r>
              <a:rPr lang="en-US" sz="1200" b="1" dirty="0" err="1" smtClean="0"/>
              <a:t>qsi</a:t>
            </a:r>
            <a:r>
              <a:rPr lang="en-US" sz="1200" b="1" dirty="0" smtClean="0"/>
              <a:t>: 4.5 g </a:t>
            </a:r>
            <a:r>
              <a:rPr lang="en-US" sz="1200" b="1" dirty="0"/>
              <a:t>kg</a:t>
            </a:r>
            <a:r>
              <a:rPr lang="en-US" sz="1200" b="1" baseline="30000" dirty="0"/>
              <a:t>-1</a:t>
            </a:r>
            <a:endParaRPr lang="en-US" sz="1200" b="1" dirty="0"/>
          </a:p>
        </p:txBody>
      </p:sp>
      <p:sp>
        <p:nvSpPr>
          <p:cNvPr id="15" name="TextBox 14"/>
          <p:cNvSpPr txBox="1"/>
          <p:nvPr/>
        </p:nvSpPr>
        <p:spPr>
          <a:xfrm>
            <a:off x="3020084" y="1250"/>
            <a:ext cx="329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a:t>
            </a:r>
            <a:r>
              <a:rPr lang="en-US" sz="1200" b="1" dirty="0"/>
              <a:t>Max </a:t>
            </a:r>
            <a:r>
              <a:rPr lang="en-US" sz="1200" b="1" dirty="0" err="1" smtClean="0"/>
              <a:t>qsi</a:t>
            </a:r>
            <a:r>
              <a:rPr lang="en-US" sz="1200" b="1" dirty="0" smtClean="0"/>
              <a:t>: 5.4 g </a:t>
            </a:r>
            <a:r>
              <a:rPr lang="en-US" sz="1200" b="1" dirty="0"/>
              <a:t>kg</a:t>
            </a:r>
            <a:r>
              <a:rPr lang="en-US" sz="1200" b="1" baseline="30000" dirty="0"/>
              <a:t>-1</a:t>
            </a:r>
            <a:endParaRPr lang="en-US" sz="1200" b="1" dirty="0"/>
          </a:p>
        </p:txBody>
      </p:sp>
      <p:sp>
        <p:nvSpPr>
          <p:cNvPr id="16" name="TextBox 15"/>
          <p:cNvSpPr txBox="1"/>
          <p:nvPr/>
        </p:nvSpPr>
        <p:spPr>
          <a:xfrm>
            <a:off x="6080165" y="1868"/>
            <a:ext cx="331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r>
              <a:rPr lang="en-US" sz="1200" b="1" dirty="0"/>
              <a:t>Max </a:t>
            </a:r>
            <a:r>
              <a:rPr lang="en-US" sz="1200" b="1" dirty="0" err="1" smtClean="0"/>
              <a:t>qsi</a:t>
            </a:r>
            <a:r>
              <a:rPr lang="en-US" sz="1200" b="1" dirty="0" smtClean="0"/>
              <a:t>: 5.5 g </a:t>
            </a:r>
            <a:r>
              <a:rPr lang="en-US" sz="1200" b="1" dirty="0"/>
              <a:t>kg</a:t>
            </a:r>
            <a:r>
              <a:rPr lang="en-US" sz="1200" b="1" baseline="30000" dirty="0"/>
              <a:t>-1</a:t>
            </a:r>
            <a:endParaRPr lang="en-US" sz="1200" b="1" dirty="0"/>
          </a:p>
        </p:txBody>
      </p:sp>
      <p:sp>
        <p:nvSpPr>
          <p:cNvPr id="17" name="TextBox 16"/>
          <p:cNvSpPr txBox="1"/>
          <p:nvPr/>
        </p:nvSpPr>
        <p:spPr>
          <a:xfrm>
            <a:off x="-1" y="3430250"/>
            <a:ext cx="3240089"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23:40Z   Max </a:t>
            </a:r>
            <a:r>
              <a:rPr lang="en-US" sz="1200" b="1" dirty="0" err="1" smtClean="0"/>
              <a:t>qsi</a:t>
            </a:r>
            <a:r>
              <a:rPr lang="en-US" sz="1200" b="1" dirty="0" smtClean="0"/>
              <a:t>: 4.3 g kg</a:t>
            </a:r>
            <a:r>
              <a:rPr lang="en-US" sz="1200" b="1" baseline="30000" dirty="0" smtClean="0"/>
              <a:t>-1</a:t>
            </a:r>
            <a:endParaRPr lang="en-US" sz="1200" b="1" baseline="30000" dirty="0"/>
          </a:p>
        </p:txBody>
      </p:sp>
      <p:sp>
        <p:nvSpPr>
          <p:cNvPr id="18" name="TextBox 17"/>
          <p:cNvSpPr txBox="1"/>
          <p:nvPr/>
        </p:nvSpPr>
        <p:spPr>
          <a:xfrm>
            <a:off x="3110085" y="3430250"/>
            <a:ext cx="3072481"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a:t>
            </a:r>
            <a:r>
              <a:rPr lang="en-US" sz="1200" b="1" dirty="0"/>
              <a:t>Max </a:t>
            </a:r>
            <a:r>
              <a:rPr lang="en-US" sz="1200" b="1" dirty="0" err="1" smtClean="0"/>
              <a:t>qsi</a:t>
            </a:r>
            <a:r>
              <a:rPr lang="en-US" sz="1200" b="1" dirty="0" smtClean="0"/>
              <a:t>: 5.2 </a:t>
            </a:r>
            <a:r>
              <a:rPr lang="en-US" sz="1200" b="1" dirty="0"/>
              <a:t>g kg</a:t>
            </a:r>
            <a:r>
              <a:rPr lang="en-US" sz="1200" b="1" baseline="30000" dirty="0"/>
              <a:t>-1</a:t>
            </a:r>
            <a:endParaRPr lang="en-US" sz="1200" b="1" dirty="0"/>
          </a:p>
        </p:txBody>
      </p:sp>
      <p:sp>
        <p:nvSpPr>
          <p:cNvPr id="19" name="TextBox 18"/>
          <p:cNvSpPr txBox="1"/>
          <p:nvPr/>
        </p:nvSpPr>
        <p:spPr>
          <a:xfrm>
            <a:off x="6160167" y="3430868"/>
            <a:ext cx="3043833"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err="1" smtClean="0"/>
              <a:t>qsi</a:t>
            </a:r>
            <a:r>
              <a:rPr lang="en-US" sz="1200" b="1" dirty="0" smtClean="0"/>
              <a:t>: 4.9 </a:t>
            </a:r>
            <a:r>
              <a:rPr lang="en-US" sz="1200" b="1" dirty="0"/>
              <a:t>g kg</a:t>
            </a:r>
            <a:r>
              <a:rPr lang="en-US" sz="1200" b="1" baseline="30000" dirty="0"/>
              <a:t>-1</a:t>
            </a:r>
            <a:endParaRPr lang="en-US" sz="1200" b="1" dirty="0"/>
          </a:p>
        </p:txBody>
      </p:sp>
      <p:pic>
        <p:nvPicPr>
          <p:cNvPr id="2" name="Picture 1" descr="Screen shot 2016-02-05 at 12.02.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3" y="3940287"/>
            <a:ext cx="3064055" cy="2687696"/>
          </a:xfrm>
          <a:prstGeom prst="rect">
            <a:avLst/>
          </a:prstGeom>
        </p:spPr>
      </p:pic>
      <p:pic>
        <p:nvPicPr>
          <p:cNvPr id="3" name="Picture 2" descr="Screen shot 2016-02-05 at 12.05.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0088" y="3940287"/>
            <a:ext cx="3000079" cy="2622053"/>
          </a:xfrm>
          <a:prstGeom prst="rect">
            <a:avLst/>
          </a:prstGeom>
        </p:spPr>
      </p:pic>
      <p:pic>
        <p:nvPicPr>
          <p:cNvPr id="8" name="Picture 7" descr="Screen shot 2016-02-05 at 12.30.2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33" y="576311"/>
            <a:ext cx="2994051" cy="2688951"/>
          </a:xfrm>
          <a:prstGeom prst="rect">
            <a:avLst/>
          </a:prstGeom>
        </p:spPr>
      </p:pic>
      <p:pic>
        <p:nvPicPr>
          <p:cNvPr id="10" name="Picture 9" descr="Screen shot 2016-02-05 at 12.34.2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995" y="623091"/>
            <a:ext cx="2959172" cy="2602167"/>
          </a:xfrm>
          <a:prstGeom prst="rect">
            <a:avLst/>
          </a:prstGeom>
        </p:spPr>
      </p:pic>
      <p:pic>
        <p:nvPicPr>
          <p:cNvPr id="11" name="Picture 10" descr="Screen shot 2016-02-05 at 12.37.1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2566" y="653094"/>
            <a:ext cx="2921434" cy="2560224"/>
          </a:xfrm>
          <a:prstGeom prst="rect">
            <a:avLst/>
          </a:prstGeom>
        </p:spPr>
      </p:pic>
    </p:spTree>
    <p:extLst>
      <p:ext uri="{BB962C8B-B14F-4D97-AF65-F5344CB8AC3E}">
        <p14:creationId xmlns:p14="http://schemas.microsoft.com/office/powerpoint/2010/main" val="1331836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DLA </a:t>
            </a:r>
            <a:r>
              <a:rPr lang="en-US" dirty="0" smtClean="0"/>
              <a:t>Graupel </a:t>
            </a:r>
            <a:r>
              <a:rPr lang="en-US" dirty="0" smtClean="0"/>
              <a:t>Mixing Ratios</a:t>
            </a:r>
            <a:endParaRPr lang="en-US" dirty="0"/>
          </a:p>
        </p:txBody>
      </p:sp>
      <p:sp>
        <p:nvSpPr>
          <p:cNvPr id="11" name="Slide Number Placeholder 10"/>
          <p:cNvSpPr>
            <a:spLocks noGrp="1"/>
          </p:cNvSpPr>
          <p:nvPr>
            <p:ph type="sldNum" sz="quarter" idx="12"/>
          </p:nvPr>
        </p:nvSpPr>
        <p:spPr/>
        <p:txBody>
          <a:bodyPr/>
          <a:lstStyle/>
          <a:p>
            <a:fld id="{4936AC18-ED40-7344-BB11-2ACEF2F8A86B}" type="slidenum">
              <a:rPr lang="en-US" smtClean="0"/>
              <a:t>42</a:t>
            </a:fld>
            <a:endParaRPr lang="en-US"/>
          </a:p>
        </p:txBody>
      </p:sp>
      <p:pic>
        <p:nvPicPr>
          <p:cNvPr id="5" name="Picture 4" descr="Screen shot 2016-02-05 at 10.46.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92" y="1143000"/>
            <a:ext cx="2892891" cy="3232249"/>
          </a:xfrm>
          <a:prstGeom prst="rect">
            <a:avLst/>
          </a:prstGeom>
        </p:spPr>
      </p:pic>
      <p:pic>
        <p:nvPicPr>
          <p:cNvPr id="10" name="Picture 9" descr="Screen shot 2016-02-05 at 10.46.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083" y="1143000"/>
            <a:ext cx="3017894" cy="3232249"/>
          </a:xfrm>
          <a:prstGeom prst="rect">
            <a:avLst/>
          </a:prstGeom>
        </p:spPr>
      </p:pic>
      <p:pic>
        <p:nvPicPr>
          <p:cNvPr id="12" name="Picture 11" descr="Screen shot 2016-02-05 at 10.46.4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638" y="1143000"/>
            <a:ext cx="2963362" cy="3232249"/>
          </a:xfrm>
          <a:prstGeom prst="rect">
            <a:avLst/>
          </a:prstGeom>
        </p:spPr>
      </p:pic>
      <p:sp>
        <p:nvSpPr>
          <p:cNvPr id="13" name="TextBox 12"/>
          <p:cNvSpPr txBox="1"/>
          <p:nvPr/>
        </p:nvSpPr>
        <p:spPr>
          <a:xfrm>
            <a:off x="88769" y="4295244"/>
            <a:ext cx="1945921" cy="369332"/>
          </a:xfrm>
          <a:prstGeom prst="rect">
            <a:avLst/>
          </a:prstGeom>
          <a:noFill/>
        </p:spPr>
        <p:txBody>
          <a:bodyPr wrap="square" rtlCol="0">
            <a:spAutoFit/>
          </a:bodyPr>
          <a:lstStyle/>
          <a:p>
            <a:r>
              <a:rPr lang="en-US" i="1" dirty="0" err="1" smtClean="0"/>
              <a:t>DiGangi</a:t>
            </a:r>
            <a:r>
              <a:rPr lang="en-US" i="1" dirty="0" smtClean="0"/>
              <a:t>, 2014</a:t>
            </a:r>
            <a:endParaRPr lang="en-US" i="1" dirty="0"/>
          </a:p>
        </p:txBody>
      </p:sp>
      <p:sp>
        <p:nvSpPr>
          <p:cNvPr id="14" name="TextBox 13"/>
          <p:cNvSpPr txBox="1"/>
          <p:nvPr/>
        </p:nvSpPr>
        <p:spPr>
          <a:xfrm>
            <a:off x="1620045" y="4413151"/>
            <a:ext cx="6560180" cy="2308324"/>
          </a:xfrm>
          <a:prstGeom prst="rect">
            <a:avLst/>
          </a:prstGeom>
          <a:noFill/>
        </p:spPr>
        <p:txBody>
          <a:bodyPr wrap="square" rtlCol="0">
            <a:spAutoFit/>
          </a:bodyPr>
          <a:lstStyle/>
          <a:p>
            <a:r>
              <a:rPr lang="en-US" sz="1200" b="1" u="sng" dirty="0" smtClean="0"/>
              <a:t>23:21Z:</a:t>
            </a:r>
          </a:p>
          <a:p>
            <a:pPr marL="285750" indent="-285750">
              <a:buFont typeface="Arial"/>
              <a:buChar char="•"/>
            </a:pPr>
            <a:r>
              <a:rPr lang="en-US" sz="1200" dirty="0" smtClean="0"/>
              <a:t>Hail core indicated max values 8-9 g </a:t>
            </a:r>
            <a:r>
              <a:rPr lang="en-US" sz="1200" dirty="0"/>
              <a:t>kg</a:t>
            </a:r>
            <a:r>
              <a:rPr lang="en-US" sz="1200" baseline="30000" dirty="0"/>
              <a:t>-</a:t>
            </a:r>
            <a:r>
              <a:rPr lang="en-US" sz="1200" baseline="30000" dirty="0" smtClean="0"/>
              <a:t>1</a:t>
            </a:r>
            <a:r>
              <a:rPr lang="en-US" sz="1200" dirty="0" smtClean="0"/>
              <a:t> at 1.2 km, with additional high values at 4.4 km</a:t>
            </a:r>
          </a:p>
          <a:p>
            <a:pPr marL="285750" indent="-285750">
              <a:buFont typeface="Arial"/>
              <a:buChar char="•"/>
            </a:pPr>
            <a:r>
              <a:rPr lang="en-US" sz="1200" dirty="0" smtClean="0"/>
              <a:t>At and above 7.2 km higher values appear with high flash density</a:t>
            </a:r>
          </a:p>
          <a:p>
            <a:pPr marL="285750" indent="-285750">
              <a:buFont typeface="Arial"/>
              <a:buChar char="•"/>
            </a:pPr>
            <a:r>
              <a:rPr lang="en-US" sz="1200" dirty="0" smtClean="0"/>
              <a:t>Starting at 11.2 km most values above 1 g </a:t>
            </a:r>
            <a:r>
              <a:rPr lang="en-US" sz="1200" dirty="0"/>
              <a:t>kg</a:t>
            </a:r>
            <a:r>
              <a:rPr lang="en-US" sz="1200" baseline="30000" dirty="0"/>
              <a:t>-</a:t>
            </a:r>
            <a:r>
              <a:rPr lang="en-US" sz="1200" baseline="30000" dirty="0" smtClean="0"/>
              <a:t>1</a:t>
            </a:r>
            <a:endParaRPr lang="en-US" sz="1200" dirty="0"/>
          </a:p>
          <a:p>
            <a:r>
              <a:rPr lang="en-US" sz="1200" b="1" u="sng" dirty="0" smtClean="0"/>
              <a:t>23:39Z:</a:t>
            </a:r>
          </a:p>
          <a:p>
            <a:pPr marL="285750" indent="-285750">
              <a:buFont typeface="Arial"/>
              <a:buChar char="•"/>
            </a:pPr>
            <a:r>
              <a:rPr lang="en-US" sz="1200" dirty="0" smtClean="0"/>
              <a:t>Max in hail cores at 1.2 km was 10 g kg</a:t>
            </a:r>
            <a:r>
              <a:rPr lang="en-US" sz="1200" baseline="30000" dirty="0" smtClean="0"/>
              <a:t>-1</a:t>
            </a:r>
            <a:r>
              <a:rPr lang="en-US" sz="1200" dirty="0" smtClean="0"/>
              <a:t>, with a secondary core outside of hail core (6-7 g </a:t>
            </a:r>
            <a:r>
              <a:rPr lang="en-US" sz="1200" dirty="0"/>
              <a:t>kg</a:t>
            </a:r>
            <a:r>
              <a:rPr lang="en-US" sz="1200" baseline="30000" dirty="0"/>
              <a:t>-1</a:t>
            </a:r>
            <a:r>
              <a:rPr lang="en-US" sz="1200" dirty="0" smtClean="0"/>
              <a:t>) at same altitude</a:t>
            </a:r>
          </a:p>
          <a:p>
            <a:pPr marL="285750" indent="-285750">
              <a:buFont typeface="Arial"/>
              <a:buChar char="•"/>
            </a:pPr>
            <a:r>
              <a:rPr lang="en-US" sz="1200" dirty="0" smtClean="0"/>
              <a:t>Max values above FL were at 8.2-8.7 km (9 </a:t>
            </a:r>
            <a:r>
              <a:rPr lang="en-US" sz="1200" dirty="0"/>
              <a:t>g kg</a:t>
            </a:r>
            <a:r>
              <a:rPr lang="en-US" sz="1200" baseline="30000" dirty="0"/>
              <a:t>-1</a:t>
            </a:r>
            <a:r>
              <a:rPr lang="en-US" sz="1200" dirty="0" smtClean="0"/>
              <a:t>)</a:t>
            </a:r>
          </a:p>
          <a:p>
            <a:r>
              <a:rPr lang="en-US" sz="1200" b="1" u="sng" dirty="0" smtClean="0"/>
              <a:t>00:00Z:</a:t>
            </a:r>
          </a:p>
          <a:p>
            <a:pPr marL="285750" indent="-285750">
              <a:buFont typeface="Arial"/>
              <a:buChar char="•"/>
            </a:pPr>
            <a:r>
              <a:rPr lang="en-US" sz="1200" dirty="0" smtClean="0"/>
              <a:t>Exceeded 4 g kg</a:t>
            </a:r>
            <a:r>
              <a:rPr lang="en-US" sz="1200" baseline="30000" dirty="0" smtClean="0"/>
              <a:t>-1</a:t>
            </a:r>
            <a:r>
              <a:rPr lang="en-US" sz="1200" dirty="0" smtClean="0"/>
              <a:t> at 4.2 km and increased with height above FL through 4.5 km</a:t>
            </a:r>
          </a:p>
          <a:p>
            <a:pPr marL="285750" indent="-285750">
              <a:buFont typeface="Arial"/>
              <a:buChar char="•"/>
            </a:pPr>
            <a:r>
              <a:rPr lang="en-US" sz="1200" dirty="0" smtClean="0"/>
              <a:t>Max value 11-12 g kg</a:t>
            </a:r>
            <a:r>
              <a:rPr lang="en-US" sz="1200" baseline="30000" dirty="0"/>
              <a:t>-</a:t>
            </a:r>
            <a:r>
              <a:rPr lang="en-US" sz="1200" baseline="30000" dirty="0" smtClean="0"/>
              <a:t>1</a:t>
            </a:r>
            <a:r>
              <a:rPr lang="en-US" sz="1200" dirty="0" smtClean="0"/>
              <a:t> at 7.2 km</a:t>
            </a:r>
          </a:p>
          <a:p>
            <a:pPr marL="285750" indent="-285750">
              <a:buFont typeface="Arial"/>
              <a:buChar char="•"/>
            </a:pPr>
            <a:r>
              <a:rPr lang="en-US" sz="1200" dirty="0" smtClean="0"/>
              <a:t>Max value at 9.2-9.7 km was 10-11 g kg</a:t>
            </a:r>
            <a:r>
              <a:rPr lang="en-US" sz="1200" baseline="30000" dirty="0"/>
              <a:t>-1</a:t>
            </a:r>
            <a:r>
              <a:rPr lang="en-US" sz="1200" dirty="0"/>
              <a:t> </a:t>
            </a:r>
          </a:p>
        </p:txBody>
      </p:sp>
    </p:spTree>
    <p:extLst>
      <p:ext uri="{BB962C8B-B14F-4D97-AF65-F5344CB8AC3E}">
        <p14:creationId xmlns:p14="http://schemas.microsoft.com/office/powerpoint/2010/main" val="14685945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2-05 at 1.19.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175" y="3708657"/>
            <a:ext cx="2537245" cy="3017720"/>
          </a:xfrm>
          <a:prstGeom prst="rect">
            <a:avLst/>
          </a:prstGeom>
        </p:spPr>
      </p:pic>
      <p:sp>
        <p:nvSpPr>
          <p:cNvPr id="5" name="Slide Number Placeholder 4"/>
          <p:cNvSpPr>
            <a:spLocks noGrp="1"/>
          </p:cNvSpPr>
          <p:nvPr>
            <p:ph type="sldNum" sz="quarter" idx="12"/>
          </p:nvPr>
        </p:nvSpPr>
        <p:spPr/>
        <p:txBody>
          <a:bodyPr/>
          <a:lstStyle/>
          <a:p>
            <a:fld id="{4936AC18-ED40-7344-BB11-2ACEF2F8A86B}" type="slidenum">
              <a:rPr lang="en-US" smtClean="0"/>
              <a:t>43</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0003" y="1250"/>
            <a:ext cx="332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Max </a:t>
            </a:r>
            <a:r>
              <a:rPr lang="en-US" sz="1200" b="1" dirty="0" err="1" smtClean="0"/>
              <a:t>qg</a:t>
            </a:r>
            <a:r>
              <a:rPr lang="en-US" sz="1200" b="1" dirty="0" smtClean="0"/>
              <a:t>: 8.8 g </a:t>
            </a:r>
            <a:r>
              <a:rPr lang="en-US" sz="1200" b="1" dirty="0"/>
              <a:t>kg</a:t>
            </a:r>
            <a:r>
              <a:rPr lang="en-US" sz="1200" b="1" baseline="30000" dirty="0"/>
              <a:t>-1</a:t>
            </a:r>
            <a:endParaRPr lang="en-US" sz="1200" b="1" dirty="0"/>
          </a:p>
        </p:txBody>
      </p:sp>
      <p:sp>
        <p:nvSpPr>
          <p:cNvPr id="15" name="TextBox 14"/>
          <p:cNvSpPr txBox="1"/>
          <p:nvPr/>
        </p:nvSpPr>
        <p:spPr>
          <a:xfrm>
            <a:off x="3020084" y="1250"/>
            <a:ext cx="329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a:t>
            </a:r>
            <a:r>
              <a:rPr lang="en-US" sz="1200" b="1" dirty="0"/>
              <a:t>Max </a:t>
            </a:r>
            <a:r>
              <a:rPr lang="en-US" sz="1200" b="1" dirty="0" err="1" smtClean="0"/>
              <a:t>qg</a:t>
            </a:r>
            <a:r>
              <a:rPr lang="en-US" sz="1200" b="1" dirty="0" smtClean="0"/>
              <a:t>: 9.1 g </a:t>
            </a:r>
            <a:r>
              <a:rPr lang="en-US" sz="1200" b="1" dirty="0"/>
              <a:t>kg</a:t>
            </a:r>
            <a:r>
              <a:rPr lang="en-US" sz="1200" b="1" baseline="30000" dirty="0"/>
              <a:t>-1</a:t>
            </a:r>
            <a:endParaRPr lang="en-US" sz="1200" b="1" dirty="0"/>
          </a:p>
        </p:txBody>
      </p:sp>
      <p:sp>
        <p:nvSpPr>
          <p:cNvPr id="16" name="TextBox 15"/>
          <p:cNvSpPr txBox="1"/>
          <p:nvPr/>
        </p:nvSpPr>
        <p:spPr>
          <a:xfrm>
            <a:off x="6080165" y="1868"/>
            <a:ext cx="331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r>
              <a:rPr lang="en-US" sz="1200" b="1" dirty="0"/>
              <a:t>Max </a:t>
            </a:r>
            <a:r>
              <a:rPr lang="en-US" sz="1200" b="1" dirty="0" err="1" smtClean="0"/>
              <a:t>qg</a:t>
            </a:r>
            <a:r>
              <a:rPr lang="en-US" sz="1200" b="1" dirty="0" smtClean="0"/>
              <a:t>: 10 g </a:t>
            </a:r>
            <a:r>
              <a:rPr lang="en-US" sz="1200" b="1" dirty="0"/>
              <a:t>kg</a:t>
            </a:r>
            <a:r>
              <a:rPr lang="en-US" sz="1200" b="1" baseline="30000" dirty="0"/>
              <a:t>-1</a:t>
            </a:r>
            <a:endParaRPr lang="en-US" sz="1200" b="1" dirty="0"/>
          </a:p>
        </p:txBody>
      </p:sp>
      <p:sp>
        <p:nvSpPr>
          <p:cNvPr id="17" name="TextBox 16"/>
          <p:cNvSpPr txBox="1"/>
          <p:nvPr/>
        </p:nvSpPr>
        <p:spPr>
          <a:xfrm>
            <a:off x="-1" y="3430250"/>
            <a:ext cx="3110085"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23:40Z   Max </a:t>
            </a:r>
            <a:r>
              <a:rPr lang="en-US" sz="1200" b="1" dirty="0" err="1" smtClean="0"/>
              <a:t>qg</a:t>
            </a:r>
            <a:r>
              <a:rPr lang="en-US" sz="1200" b="1" dirty="0" smtClean="0"/>
              <a:t>: 8.8 g kg</a:t>
            </a:r>
            <a:r>
              <a:rPr lang="en-US" sz="1200" b="1" baseline="30000" dirty="0" smtClean="0"/>
              <a:t>-1</a:t>
            </a:r>
            <a:endParaRPr lang="en-US" sz="1200" b="1" baseline="30000" dirty="0"/>
          </a:p>
        </p:txBody>
      </p:sp>
      <p:sp>
        <p:nvSpPr>
          <p:cNvPr id="18" name="TextBox 17"/>
          <p:cNvSpPr txBox="1"/>
          <p:nvPr/>
        </p:nvSpPr>
        <p:spPr>
          <a:xfrm>
            <a:off x="3110085" y="3430250"/>
            <a:ext cx="3072481"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a:t>
            </a:r>
            <a:r>
              <a:rPr lang="en-US" sz="1200" b="1" dirty="0"/>
              <a:t>Max </a:t>
            </a:r>
            <a:r>
              <a:rPr lang="en-US" sz="1200" b="1" dirty="0" err="1" smtClean="0"/>
              <a:t>qg</a:t>
            </a:r>
            <a:r>
              <a:rPr lang="en-US" sz="1200" b="1" dirty="0" smtClean="0"/>
              <a:t>: 9.6 </a:t>
            </a:r>
            <a:r>
              <a:rPr lang="en-US" sz="1200" b="1" dirty="0"/>
              <a:t>g kg</a:t>
            </a:r>
            <a:r>
              <a:rPr lang="en-US" sz="1200" b="1" baseline="30000" dirty="0"/>
              <a:t>-1</a:t>
            </a:r>
            <a:endParaRPr lang="en-US" sz="1200" b="1" dirty="0"/>
          </a:p>
        </p:txBody>
      </p:sp>
      <p:sp>
        <p:nvSpPr>
          <p:cNvPr id="19" name="TextBox 18"/>
          <p:cNvSpPr txBox="1"/>
          <p:nvPr/>
        </p:nvSpPr>
        <p:spPr>
          <a:xfrm>
            <a:off x="6160167" y="3430868"/>
            <a:ext cx="3043833"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err="1" smtClean="0"/>
              <a:t>qg</a:t>
            </a:r>
            <a:r>
              <a:rPr lang="en-US" sz="1200" b="1" dirty="0" smtClean="0"/>
              <a:t>: 8.6 </a:t>
            </a:r>
            <a:r>
              <a:rPr lang="en-US" sz="1200" b="1" dirty="0"/>
              <a:t>g kg</a:t>
            </a:r>
            <a:r>
              <a:rPr lang="en-US" sz="1200" b="1" baseline="30000" dirty="0"/>
              <a:t>-1</a:t>
            </a:r>
            <a:endParaRPr lang="en-US" sz="1200" b="1" dirty="0"/>
          </a:p>
        </p:txBody>
      </p:sp>
      <p:pic>
        <p:nvPicPr>
          <p:cNvPr id="2" name="Picture 1" descr="Screen shot 2016-02-05 at 1.14.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07" y="3708657"/>
            <a:ext cx="2647472" cy="3090164"/>
          </a:xfrm>
          <a:prstGeom prst="rect">
            <a:avLst/>
          </a:prstGeom>
        </p:spPr>
      </p:pic>
      <p:pic>
        <p:nvPicPr>
          <p:cNvPr id="3" name="Picture 2" descr="Screen shot 2016-02-05 at 1.18.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0088" y="3708657"/>
            <a:ext cx="2708185" cy="3090164"/>
          </a:xfrm>
          <a:prstGeom prst="rect">
            <a:avLst/>
          </a:prstGeom>
        </p:spPr>
      </p:pic>
      <p:pic>
        <p:nvPicPr>
          <p:cNvPr id="6" name="Picture 5" descr="Screen shot 2016-02-05 at 1.52.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07" y="292519"/>
            <a:ext cx="2662954" cy="3067724"/>
          </a:xfrm>
          <a:prstGeom prst="rect">
            <a:avLst/>
          </a:prstGeom>
        </p:spPr>
      </p:pic>
      <p:pic>
        <p:nvPicPr>
          <p:cNvPr id="8" name="Picture 7" descr="Screen shot 2016-02-05 at 1.56.1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626" y="292519"/>
            <a:ext cx="2627647" cy="3067724"/>
          </a:xfrm>
          <a:prstGeom prst="rect">
            <a:avLst/>
          </a:prstGeom>
        </p:spPr>
      </p:pic>
      <p:pic>
        <p:nvPicPr>
          <p:cNvPr id="10" name="Picture 9" descr="Screen shot 2016-02-05 at 1.58.3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0177" y="342524"/>
            <a:ext cx="2627056" cy="3067724"/>
          </a:xfrm>
          <a:prstGeom prst="rect">
            <a:avLst/>
          </a:prstGeom>
        </p:spPr>
      </p:pic>
    </p:spTree>
    <p:extLst>
      <p:ext uri="{BB962C8B-B14F-4D97-AF65-F5344CB8AC3E}">
        <p14:creationId xmlns:p14="http://schemas.microsoft.com/office/powerpoint/2010/main" val="169146378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2-05 at 1.26.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761" y="3707867"/>
            <a:ext cx="2655481" cy="3060409"/>
          </a:xfrm>
          <a:prstGeom prst="rect">
            <a:avLst/>
          </a:prstGeom>
        </p:spPr>
      </p:pic>
      <p:sp>
        <p:nvSpPr>
          <p:cNvPr id="5" name="Slide Number Placeholder 4"/>
          <p:cNvSpPr>
            <a:spLocks noGrp="1"/>
          </p:cNvSpPr>
          <p:nvPr>
            <p:ph type="sldNum" sz="quarter" idx="12"/>
          </p:nvPr>
        </p:nvSpPr>
        <p:spPr/>
        <p:txBody>
          <a:bodyPr/>
          <a:lstStyle/>
          <a:p>
            <a:fld id="{4936AC18-ED40-7344-BB11-2ACEF2F8A86B}" type="slidenum">
              <a:rPr lang="en-US" smtClean="0"/>
              <a:t>44</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00003" y="1250"/>
            <a:ext cx="332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Max </a:t>
            </a:r>
            <a:r>
              <a:rPr lang="en-US" sz="1200" b="1" dirty="0" err="1" smtClean="0"/>
              <a:t>qg</a:t>
            </a:r>
            <a:r>
              <a:rPr lang="en-US" sz="1200" b="1" dirty="0" smtClean="0"/>
              <a:t>: 12.7 g </a:t>
            </a:r>
            <a:r>
              <a:rPr lang="en-US" sz="1200" b="1" dirty="0"/>
              <a:t>kg</a:t>
            </a:r>
            <a:r>
              <a:rPr lang="en-US" sz="1200" b="1" baseline="30000" dirty="0"/>
              <a:t>-1</a:t>
            </a:r>
            <a:endParaRPr lang="en-US" sz="1200" b="1" dirty="0"/>
          </a:p>
        </p:txBody>
      </p:sp>
      <p:sp>
        <p:nvSpPr>
          <p:cNvPr id="15" name="TextBox 14"/>
          <p:cNvSpPr txBox="1"/>
          <p:nvPr/>
        </p:nvSpPr>
        <p:spPr>
          <a:xfrm>
            <a:off x="3100084" y="1250"/>
            <a:ext cx="3304677" cy="461665"/>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a:t>
            </a:r>
          </a:p>
          <a:p>
            <a:r>
              <a:rPr lang="en-US" sz="1200" b="1" dirty="0" smtClean="0"/>
              <a:t>Max </a:t>
            </a:r>
            <a:r>
              <a:rPr lang="en-US" sz="1200" b="1" dirty="0" err="1" smtClean="0"/>
              <a:t>qg</a:t>
            </a:r>
            <a:r>
              <a:rPr lang="en-US" sz="1200" b="1" dirty="0" smtClean="0"/>
              <a:t>: 14.2 g </a:t>
            </a:r>
            <a:r>
              <a:rPr lang="en-US" sz="1200" b="1" dirty="0"/>
              <a:t>kg</a:t>
            </a:r>
            <a:r>
              <a:rPr lang="en-US" sz="1200" b="1" baseline="30000" dirty="0"/>
              <a:t>-1</a:t>
            </a:r>
            <a:endParaRPr lang="en-US" sz="1200" b="1" dirty="0"/>
          </a:p>
        </p:txBody>
      </p:sp>
      <p:sp>
        <p:nvSpPr>
          <p:cNvPr id="16" name="TextBox 15"/>
          <p:cNvSpPr txBox="1"/>
          <p:nvPr/>
        </p:nvSpPr>
        <p:spPr>
          <a:xfrm>
            <a:off x="6310175" y="1868"/>
            <a:ext cx="3310091" cy="461665"/>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p>
          <a:p>
            <a:r>
              <a:rPr lang="en-US" sz="1200" b="1" dirty="0" smtClean="0"/>
              <a:t>Max </a:t>
            </a:r>
            <a:r>
              <a:rPr lang="en-US" sz="1200" b="1" dirty="0" err="1" smtClean="0"/>
              <a:t>qg</a:t>
            </a:r>
            <a:r>
              <a:rPr lang="en-US" sz="1200" b="1" dirty="0" smtClean="0"/>
              <a:t>: 13.4 g </a:t>
            </a:r>
            <a:r>
              <a:rPr lang="en-US" sz="1200" b="1" dirty="0"/>
              <a:t>kg</a:t>
            </a:r>
            <a:r>
              <a:rPr lang="en-US" sz="1200" b="1" baseline="30000" dirty="0"/>
              <a:t>-1</a:t>
            </a:r>
            <a:endParaRPr lang="en-US" sz="1200" b="1" dirty="0"/>
          </a:p>
        </p:txBody>
      </p:sp>
      <p:sp>
        <p:nvSpPr>
          <p:cNvPr id="17" name="TextBox 16"/>
          <p:cNvSpPr txBox="1"/>
          <p:nvPr/>
        </p:nvSpPr>
        <p:spPr>
          <a:xfrm>
            <a:off x="-1" y="3430250"/>
            <a:ext cx="3240089"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23:40Z   Max </a:t>
            </a:r>
            <a:r>
              <a:rPr lang="en-US" sz="1200" b="1" dirty="0" err="1" smtClean="0"/>
              <a:t>qg</a:t>
            </a:r>
            <a:r>
              <a:rPr lang="en-US" sz="1200" b="1" dirty="0" smtClean="0"/>
              <a:t>: 13.7 g kg</a:t>
            </a:r>
            <a:r>
              <a:rPr lang="en-US" sz="1200" b="1" baseline="30000" dirty="0" smtClean="0"/>
              <a:t>-1</a:t>
            </a:r>
            <a:endParaRPr lang="en-US" sz="1200" b="1" baseline="30000" dirty="0"/>
          </a:p>
        </p:txBody>
      </p:sp>
      <p:sp>
        <p:nvSpPr>
          <p:cNvPr id="18" name="TextBox 17"/>
          <p:cNvSpPr txBox="1"/>
          <p:nvPr/>
        </p:nvSpPr>
        <p:spPr>
          <a:xfrm>
            <a:off x="3110085" y="3430250"/>
            <a:ext cx="3200090"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a:t>
            </a:r>
            <a:r>
              <a:rPr lang="en-US" sz="1200" b="1" dirty="0"/>
              <a:t>Max </a:t>
            </a:r>
            <a:r>
              <a:rPr lang="en-US" sz="1200" b="1" dirty="0" err="1" smtClean="0"/>
              <a:t>qg</a:t>
            </a:r>
            <a:r>
              <a:rPr lang="en-US" sz="1200" b="1" dirty="0" smtClean="0"/>
              <a:t>: 12.9 </a:t>
            </a:r>
            <a:r>
              <a:rPr lang="en-US" sz="1200" b="1" dirty="0"/>
              <a:t>g kg</a:t>
            </a:r>
            <a:r>
              <a:rPr lang="en-US" sz="1200" b="1" baseline="30000" dirty="0"/>
              <a:t>-1</a:t>
            </a:r>
            <a:endParaRPr lang="en-US" sz="1200" b="1" dirty="0"/>
          </a:p>
        </p:txBody>
      </p:sp>
      <p:sp>
        <p:nvSpPr>
          <p:cNvPr id="19" name="TextBox 18"/>
          <p:cNvSpPr txBox="1"/>
          <p:nvPr/>
        </p:nvSpPr>
        <p:spPr>
          <a:xfrm>
            <a:off x="6120167" y="3430868"/>
            <a:ext cx="3120087"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err="1" smtClean="0"/>
              <a:t>qg</a:t>
            </a:r>
            <a:r>
              <a:rPr lang="en-US" sz="1200" b="1" dirty="0" smtClean="0"/>
              <a:t>: 12.7 </a:t>
            </a:r>
            <a:r>
              <a:rPr lang="en-US" sz="1200" b="1" dirty="0"/>
              <a:t>g kg</a:t>
            </a:r>
            <a:r>
              <a:rPr lang="en-US" sz="1200" b="1" baseline="30000" dirty="0"/>
              <a:t>-1</a:t>
            </a:r>
            <a:endParaRPr lang="en-US" sz="1200" b="1" dirty="0"/>
          </a:p>
        </p:txBody>
      </p:sp>
      <p:pic>
        <p:nvPicPr>
          <p:cNvPr id="2" name="Picture 1" descr="Screen shot 2016-02-05 at 1.25.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74" y="3707249"/>
            <a:ext cx="2568004" cy="3061026"/>
          </a:xfrm>
          <a:prstGeom prst="rect">
            <a:avLst/>
          </a:prstGeom>
        </p:spPr>
      </p:pic>
      <p:pic>
        <p:nvPicPr>
          <p:cNvPr id="3" name="Picture 2" descr="Screen shot 2016-02-05 at 1.26.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0088" y="3707867"/>
            <a:ext cx="2660073" cy="3093408"/>
          </a:xfrm>
          <a:prstGeom prst="rect">
            <a:avLst/>
          </a:prstGeom>
        </p:spPr>
      </p:pic>
      <p:sp>
        <p:nvSpPr>
          <p:cNvPr id="6" name="TextBox 5"/>
          <p:cNvSpPr txBox="1"/>
          <p:nvPr/>
        </p:nvSpPr>
        <p:spPr>
          <a:xfrm>
            <a:off x="530016" y="5811934"/>
            <a:ext cx="2510068" cy="430887"/>
          </a:xfrm>
          <a:prstGeom prst="rect">
            <a:avLst/>
          </a:prstGeom>
          <a:noFill/>
        </p:spPr>
        <p:txBody>
          <a:bodyPr wrap="square" rtlCol="0">
            <a:spAutoFit/>
          </a:bodyPr>
          <a:lstStyle/>
          <a:p>
            <a:r>
              <a:rPr lang="en-US" sz="1100" dirty="0" smtClean="0">
                <a:solidFill>
                  <a:srgbClr val="FF0000"/>
                </a:solidFill>
              </a:rPr>
              <a:t>Values slightly different from slide 14 (exp306?)</a:t>
            </a:r>
            <a:endParaRPr lang="en-US" sz="1100" dirty="0">
              <a:solidFill>
                <a:srgbClr val="FF0000"/>
              </a:solidFill>
            </a:endParaRPr>
          </a:p>
        </p:txBody>
      </p:sp>
      <p:sp>
        <p:nvSpPr>
          <p:cNvPr id="20" name="TextBox 19"/>
          <p:cNvSpPr txBox="1"/>
          <p:nvPr/>
        </p:nvSpPr>
        <p:spPr>
          <a:xfrm>
            <a:off x="3540097" y="5811934"/>
            <a:ext cx="2510068" cy="430887"/>
          </a:xfrm>
          <a:prstGeom prst="rect">
            <a:avLst/>
          </a:prstGeom>
          <a:noFill/>
        </p:spPr>
        <p:txBody>
          <a:bodyPr wrap="square" rtlCol="0">
            <a:spAutoFit/>
          </a:bodyPr>
          <a:lstStyle/>
          <a:p>
            <a:r>
              <a:rPr lang="en-US" sz="1100" dirty="0" smtClean="0">
                <a:solidFill>
                  <a:srgbClr val="FF0000"/>
                </a:solidFill>
              </a:rPr>
              <a:t>Values slightly different from slide 14 (exp306?)</a:t>
            </a:r>
            <a:endParaRPr lang="en-US" sz="1100" dirty="0">
              <a:solidFill>
                <a:srgbClr val="FF0000"/>
              </a:solidFill>
            </a:endParaRPr>
          </a:p>
        </p:txBody>
      </p:sp>
      <p:pic>
        <p:nvPicPr>
          <p:cNvPr id="8" name="Picture 7" descr="Screen shot 2016-02-05 at 2.28.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73" y="310020"/>
            <a:ext cx="2802743" cy="3060223"/>
          </a:xfrm>
          <a:prstGeom prst="rect">
            <a:avLst/>
          </a:prstGeom>
        </p:spPr>
      </p:pic>
      <p:pic>
        <p:nvPicPr>
          <p:cNvPr id="10" name="Picture 9" descr="Screen shot 2016-02-05 at 2.29.0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827" y="462915"/>
            <a:ext cx="2514334" cy="2804004"/>
          </a:xfrm>
          <a:prstGeom prst="rect">
            <a:avLst/>
          </a:prstGeom>
        </p:spPr>
      </p:pic>
      <p:pic>
        <p:nvPicPr>
          <p:cNvPr id="11" name="Picture 10" descr="Screen shot 2016-02-05 at 2.30.2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0174" y="489045"/>
            <a:ext cx="2376625" cy="2777874"/>
          </a:xfrm>
          <a:prstGeom prst="rect">
            <a:avLst/>
          </a:prstGeom>
        </p:spPr>
      </p:pic>
    </p:spTree>
    <p:extLst>
      <p:ext uri="{BB962C8B-B14F-4D97-AF65-F5344CB8AC3E}">
        <p14:creationId xmlns:p14="http://schemas.microsoft.com/office/powerpoint/2010/main" val="88510884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36AC18-ED40-7344-BB11-2ACEF2F8A86B}" type="slidenum">
              <a:rPr lang="en-US" smtClean="0"/>
              <a:t>45</a:t>
            </a:fld>
            <a:endParaRPr lang="en-US"/>
          </a:p>
        </p:txBody>
      </p:sp>
      <p:cxnSp>
        <p:nvCxnSpPr>
          <p:cNvPr id="7" name="Straight Connector 6"/>
          <p:cNvCxnSpPr/>
          <p:nvPr/>
        </p:nvCxnSpPr>
        <p:spPr>
          <a:xfrm>
            <a:off x="0" y="3420249"/>
            <a:ext cx="9144000"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10085" y="125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182566" y="-8751"/>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00003" y="1250"/>
            <a:ext cx="332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23:40Z  Max </a:t>
            </a:r>
            <a:r>
              <a:rPr lang="en-US" sz="1200" b="1" dirty="0" err="1" smtClean="0"/>
              <a:t>qg</a:t>
            </a:r>
            <a:r>
              <a:rPr lang="en-US" sz="1200" b="1" dirty="0" smtClean="0"/>
              <a:t>: 13.7 g </a:t>
            </a:r>
            <a:r>
              <a:rPr lang="en-US" sz="1200" b="1" dirty="0"/>
              <a:t>kg</a:t>
            </a:r>
            <a:r>
              <a:rPr lang="en-US" sz="1200" b="1" baseline="30000" dirty="0"/>
              <a:t>-1</a:t>
            </a:r>
            <a:endParaRPr lang="en-US" sz="1200" b="1" dirty="0"/>
          </a:p>
        </p:txBody>
      </p:sp>
      <p:sp>
        <p:nvSpPr>
          <p:cNvPr id="15" name="TextBox 14"/>
          <p:cNvSpPr txBox="1"/>
          <p:nvPr/>
        </p:nvSpPr>
        <p:spPr>
          <a:xfrm>
            <a:off x="3010084" y="1250"/>
            <a:ext cx="3380091" cy="276999"/>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 00:00Z  </a:t>
            </a:r>
            <a:r>
              <a:rPr lang="en-US" sz="1200" b="1" dirty="0"/>
              <a:t>Max </a:t>
            </a:r>
            <a:r>
              <a:rPr lang="en-US" sz="1200" b="1" dirty="0" err="1" smtClean="0"/>
              <a:t>qg</a:t>
            </a:r>
            <a:r>
              <a:rPr lang="en-US" sz="1200" b="1" dirty="0" smtClean="0"/>
              <a:t>: 11.5 g </a:t>
            </a:r>
            <a:r>
              <a:rPr lang="en-US" sz="1200" b="1" dirty="0"/>
              <a:t>kg</a:t>
            </a:r>
            <a:r>
              <a:rPr lang="en-US" sz="1200" b="1" baseline="30000" dirty="0"/>
              <a:t>-1</a:t>
            </a:r>
            <a:endParaRPr lang="en-US" sz="1200" b="1" dirty="0"/>
          </a:p>
        </p:txBody>
      </p:sp>
      <p:sp>
        <p:nvSpPr>
          <p:cNvPr id="16" name="TextBox 15"/>
          <p:cNvSpPr txBox="1"/>
          <p:nvPr/>
        </p:nvSpPr>
        <p:spPr>
          <a:xfrm>
            <a:off x="6180166" y="1868"/>
            <a:ext cx="2930082" cy="461665"/>
          </a:xfrm>
          <a:prstGeom prst="rect">
            <a:avLst/>
          </a:prstGeom>
          <a:noFill/>
        </p:spPr>
        <p:txBody>
          <a:bodyPr wrap="square" rtlCol="0">
            <a:spAutoFit/>
          </a:bodyPr>
          <a:lstStyle/>
          <a:p>
            <a:r>
              <a:rPr lang="en-US" sz="1200" b="1" dirty="0" smtClean="0"/>
              <a:t>WRF no LDA (exp327</a:t>
            </a:r>
            <a:r>
              <a:rPr lang="en-US" sz="1200" b="1" dirty="0"/>
              <a:t>) </a:t>
            </a:r>
            <a:r>
              <a:rPr lang="en-US" sz="1200" b="1" dirty="0" smtClean="0"/>
              <a:t>00:40Z  </a:t>
            </a:r>
          </a:p>
          <a:p>
            <a:r>
              <a:rPr lang="en-US" sz="1200" b="1" dirty="0" smtClean="0"/>
              <a:t>Max </a:t>
            </a:r>
            <a:r>
              <a:rPr lang="en-US" sz="1200" b="1" dirty="0" err="1" smtClean="0"/>
              <a:t>qg</a:t>
            </a:r>
            <a:r>
              <a:rPr lang="en-US" sz="1200" b="1" dirty="0" smtClean="0"/>
              <a:t>: 11.6 g </a:t>
            </a:r>
            <a:r>
              <a:rPr lang="en-US" sz="1200" b="1" dirty="0"/>
              <a:t>kg</a:t>
            </a:r>
            <a:r>
              <a:rPr lang="en-US" sz="1200" b="1" baseline="30000" dirty="0"/>
              <a:t>-1</a:t>
            </a:r>
            <a:endParaRPr lang="en-US" sz="1200" b="1" dirty="0"/>
          </a:p>
        </p:txBody>
      </p:sp>
      <p:sp>
        <p:nvSpPr>
          <p:cNvPr id="17" name="TextBox 16"/>
          <p:cNvSpPr txBox="1"/>
          <p:nvPr/>
        </p:nvSpPr>
        <p:spPr>
          <a:xfrm>
            <a:off x="-30003" y="3430250"/>
            <a:ext cx="3190087"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smtClean="0"/>
              <a:t>exp318)   23:40Z   Max </a:t>
            </a:r>
            <a:r>
              <a:rPr lang="en-US" sz="1200" b="1" dirty="0" err="1" smtClean="0"/>
              <a:t>qg</a:t>
            </a:r>
            <a:r>
              <a:rPr lang="en-US" sz="1200" b="1" dirty="0" smtClean="0"/>
              <a:t>: 11.7 g kg</a:t>
            </a:r>
            <a:r>
              <a:rPr lang="en-US" sz="1200" b="1" baseline="30000" dirty="0" smtClean="0"/>
              <a:t>-1</a:t>
            </a:r>
            <a:endParaRPr lang="en-US" sz="1200" b="1" baseline="30000" dirty="0"/>
          </a:p>
        </p:txBody>
      </p:sp>
      <p:sp>
        <p:nvSpPr>
          <p:cNvPr id="18" name="TextBox 17"/>
          <p:cNvSpPr txBox="1"/>
          <p:nvPr/>
        </p:nvSpPr>
        <p:spPr>
          <a:xfrm>
            <a:off x="3110085" y="3430250"/>
            <a:ext cx="3200090" cy="276999"/>
          </a:xfrm>
          <a:prstGeom prst="rect">
            <a:avLst/>
          </a:prstGeom>
          <a:noFill/>
        </p:spPr>
        <p:txBody>
          <a:bodyPr wrap="square" rtlCol="0">
            <a:spAutoFit/>
          </a:bodyPr>
          <a:lstStyle/>
          <a:p>
            <a:r>
              <a:rPr lang="en-US" sz="1200" b="1" dirty="0" smtClean="0"/>
              <a:t>WRF </a:t>
            </a:r>
            <a:r>
              <a:rPr lang="en-US" sz="1200" b="1" dirty="0" smtClean="0"/>
              <a:t>LDA </a:t>
            </a:r>
            <a:r>
              <a:rPr lang="en-US" sz="1200" b="1" dirty="0" smtClean="0"/>
              <a:t>(</a:t>
            </a:r>
            <a:r>
              <a:rPr lang="en-US" sz="1200" b="1" dirty="0"/>
              <a:t>exp318) </a:t>
            </a:r>
            <a:r>
              <a:rPr lang="en-US" sz="1200" b="1" dirty="0" smtClean="0"/>
              <a:t> 00:00Z  </a:t>
            </a:r>
            <a:r>
              <a:rPr lang="en-US" sz="1200" b="1" dirty="0"/>
              <a:t>Max </a:t>
            </a:r>
            <a:r>
              <a:rPr lang="en-US" sz="1200" b="1" dirty="0" err="1" smtClean="0"/>
              <a:t>qg</a:t>
            </a:r>
            <a:r>
              <a:rPr lang="en-US" sz="1200" b="1" dirty="0" smtClean="0"/>
              <a:t>: 11.7 </a:t>
            </a:r>
            <a:r>
              <a:rPr lang="en-US" sz="1200" b="1" dirty="0"/>
              <a:t>g kg</a:t>
            </a:r>
            <a:r>
              <a:rPr lang="en-US" sz="1200" b="1" baseline="30000" dirty="0"/>
              <a:t>-1</a:t>
            </a:r>
            <a:endParaRPr lang="en-US" sz="1200" b="1" dirty="0"/>
          </a:p>
        </p:txBody>
      </p:sp>
      <p:sp>
        <p:nvSpPr>
          <p:cNvPr id="19" name="TextBox 18"/>
          <p:cNvSpPr txBox="1"/>
          <p:nvPr/>
        </p:nvSpPr>
        <p:spPr>
          <a:xfrm>
            <a:off x="6130167" y="3430868"/>
            <a:ext cx="3130087" cy="276999"/>
          </a:xfrm>
          <a:prstGeom prst="rect">
            <a:avLst/>
          </a:prstGeom>
          <a:noFill/>
        </p:spPr>
        <p:txBody>
          <a:bodyPr wrap="square" rtlCol="0">
            <a:spAutoFit/>
          </a:bodyPr>
          <a:lstStyle/>
          <a:p>
            <a:r>
              <a:rPr lang="en-US" sz="1200" b="1" dirty="0" smtClean="0"/>
              <a:t>WRF </a:t>
            </a:r>
            <a:r>
              <a:rPr lang="en-US" sz="1200" b="1" dirty="0" smtClean="0"/>
              <a:t>LDA (</a:t>
            </a:r>
            <a:r>
              <a:rPr lang="en-US" sz="1200" b="1" dirty="0"/>
              <a:t>exp318) </a:t>
            </a:r>
            <a:r>
              <a:rPr lang="en-US" sz="1200" b="1" dirty="0" smtClean="0"/>
              <a:t> 00:40Z  </a:t>
            </a:r>
            <a:r>
              <a:rPr lang="en-US" sz="1200" b="1" dirty="0"/>
              <a:t>Max </a:t>
            </a:r>
            <a:r>
              <a:rPr lang="en-US" sz="1200" b="1" dirty="0" err="1" smtClean="0"/>
              <a:t>qg</a:t>
            </a:r>
            <a:r>
              <a:rPr lang="en-US" sz="1200" b="1" dirty="0" smtClean="0"/>
              <a:t>: 13.1 </a:t>
            </a:r>
            <a:r>
              <a:rPr lang="en-US" sz="1200" b="1" dirty="0"/>
              <a:t>g kg</a:t>
            </a:r>
            <a:r>
              <a:rPr lang="en-US" sz="1200" b="1" baseline="30000" dirty="0"/>
              <a:t>-1</a:t>
            </a:r>
            <a:endParaRPr lang="en-US" sz="1200" b="1" dirty="0"/>
          </a:p>
        </p:txBody>
      </p:sp>
      <p:pic>
        <p:nvPicPr>
          <p:cNvPr id="2" name="Picture 1" descr="Screen shot 2016-02-05 at 1.17.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02" y="3888671"/>
            <a:ext cx="2772377" cy="2467679"/>
          </a:xfrm>
          <a:prstGeom prst="rect">
            <a:avLst/>
          </a:prstGeom>
        </p:spPr>
      </p:pic>
      <p:pic>
        <p:nvPicPr>
          <p:cNvPr id="3" name="Picture 2" descr="Screen shot 2016-02-05 at 1.1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4594" y="3888672"/>
            <a:ext cx="2935572" cy="2601802"/>
          </a:xfrm>
          <a:prstGeom prst="rect">
            <a:avLst/>
          </a:prstGeom>
        </p:spPr>
      </p:pic>
      <p:pic>
        <p:nvPicPr>
          <p:cNvPr id="4" name="Picture 3" descr="Screen shot 2016-02-05 at 1.21.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175" y="3888670"/>
            <a:ext cx="2959304" cy="2601804"/>
          </a:xfrm>
          <a:prstGeom prst="rect">
            <a:avLst/>
          </a:prstGeom>
        </p:spPr>
      </p:pic>
      <p:pic>
        <p:nvPicPr>
          <p:cNvPr id="6" name="Picture 5" descr="Screen shot 2016-02-05 at 1.53.3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66" y="548888"/>
            <a:ext cx="2913818" cy="2561340"/>
          </a:xfrm>
          <a:prstGeom prst="rect">
            <a:avLst/>
          </a:prstGeom>
        </p:spPr>
      </p:pic>
      <p:pic>
        <p:nvPicPr>
          <p:cNvPr id="8" name="Picture 7" descr="Screen shot 2016-02-05 at 1.57.0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084" y="548888"/>
            <a:ext cx="2927809" cy="2561340"/>
          </a:xfrm>
          <a:prstGeom prst="rect">
            <a:avLst/>
          </a:prstGeom>
        </p:spPr>
      </p:pic>
      <p:pic>
        <p:nvPicPr>
          <p:cNvPr id="10" name="Picture 9" descr="Screen shot 2016-02-05 at 2.00.0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1669" y="598894"/>
            <a:ext cx="2923904" cy="2561340"/>
          </a:xfrm>
          <a:prstGeom prst="rect">
            <a:avLst/>
          </a:prstGeom>
        </p:spPr>
      </p:pic>
    </p:spTree>
    <p:extLst>
      <p:ext uri="{BB962C8B-B14F-4D97-AF65-F5344CB8AC3E}">
        <p14:creationId xmlns:p14="http://schemas.microsoft.com/office/powerpoint/2010/main" val="88510884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Conclusions</a:t>
            </a:r>
            <a:endParaRPr lang="en-US" dirty="0"/>
          </a:p>
        </p:txBody>
      </p:sp>
      <p:sp>
        <p:nvSpPr>
          <p:cNvPr id="7" name="Content Placeholder 6"/>
          <p:cNvSpPr>
            <a:spLocks noGrp="1"/>
          </p:cNvSpPr>
          <p:nvPr>
            <p:ph idx="1"/>
          </p:nvPr>
        </p:nvSpPr>
        <p:spPr>
          <a:xfrm>
            <a:off x="457200" y="1230091"/>
            <a:ext cx="8229600" cy="5491384"/>
          </a:xfrm>
        </p:spPr>
        <p:txBody>
          <a:bodyPr>
            <a:normAutofit fontScale="55000" lnSpcReduction="20000"/>
          </a:bodyPr>
          <a:lstStyle/>
          <a:p>
            <a:r>
              <a:rPr lang="en-US" b="1" dirty="0" smtClean="0"/>
              <a:t>Rain water </a:t>
            </a:r>
            <a:r>
              <a:rPr lang="en-US" b="1" i="1" dirty="0" smtClean="0"/>
              <a:t>(WRF and DLA appear similar)</a:t>
            </a:r>
          </a:p>
          <a:p>
            <a:pPr lvl="1"/>
            <a:r>
              <a:rPr lang="en-US" dirty="0" smtClean="0"/>
              <a:t>WRF </a:t>
            </a:r>
            <a:r>
              <a:rPr lang="en-US" dirty="0"/>
              <a:t>without and with </a:t>
            </a:r>
            <a:r>
              <a:rPr lang="en-US" dirty="0" smtClean="0"/>
              <a:t>LDA slightly </a:t>
            </a:r>
            <a:r>
              <a:rPr lang="en-US" u="sng" dirty="0" smtClean="0"/>
              <a:t>overestimates</a:t>
            </a:r>
            <a:r>
              <a:rPr lang="en-US" dirty="0" smtClean="0"/>
              <a:t> </a:t>
            </a:r>
            <a:r>
              <a:rPr lang="en-US" dirty="0"/>
              <a:t>the DLA max values </a:t>
            </a:r>
            <a:r>
              <a:rPr lang="en-US" dirty="0" smtClean="0"/>
              <a:t>at 4.7km (5-6 g </a:t>
            </a:r>
            <a:r>
              <a:rPr lang="en-US" dirty="0"/>
              <a:t>kg</a:t>
            </a:r>
            <a:r>
              <a:rPr lang="en-US" baseline="30000" dirty="0"/>
              <a:t>-1</a:t>
            </a:r>
            <a:r>
              <a:rPr lang="en-US" dirty="0"/>
              <a:t>) at 23:</a:t>
            </a:r>
            <a:r>
              <a:rPr lang="en-US" dirty="0" smtClean="0"/>
              <a:t>21Z</a:t>
            </a:r>
          </a:p>
          <a:p>
            <a:pPr lvl="1"/>
            <a:r>
              <a:rPr lang="en-US" dirty="0" smtClean="0"/>
              <a:t>WRF with LDA does show values (3-</a:t>
            </a:r>
            <a:r>
              <a:rPr lang="en-US" dirty="0"/>
              <a:t>5 g kg</a:t>
            </a:r>
            <a:r>
              <a:rPr lang="en-US" baseline="30000" dirty="0"/>
              <a:t>-</a:t>
            </a:r>
            <a:r>
              <a:rPr lang="en-US" baseline="30000" dirty="0" smtClean="0"/>
              <a:t>1</a:t>
            </a:r>
            <a:r>
              <a:rPr lang="en-US" dirty="0" smtClean="0"/>
              <a:t>) </a:t>
            </a:r>
            <a:r>
              <a:rPr lang="en-US" u="sng" dirty="0" smtClean="0"/>
              <a:t>similar to the DLA </a:t>
            </a:r>
            <a:r>
              <a:rPr lang="en-US" dirty="0" smtClean="0"/>
              <a:t>(</a:t>
            </a:r>
            <a:r>
              <a:rPr lang="en-US" dirty="0"/>
              <a:t>4-5 g kg</a:t>
            </a:r>
            <a:r>
              <a:rPr lang="en-US" baseline="30000" dirty="0"/>
              <a:t>-</a:t>
            </a:r>
            <a:r>
              <a:rPr lang="en-US" baseline="30000" dirty="0" smtClean="0"/>
              <a:t>1</a:t>
            </a:r>
            <a:r>
              <a:rPr lang="en-US" dirty="0" smtClean="0"/>
              <a:t>) from </a:t>
            </a:r>
            <a:r>
              <a:rPr lang="en-US" dirty="0"/>
              <a:t>4.7-6.2 </a:t>
            </a:r>
            <a:r>
              <a:rPr lang="en-US" dirty="0" smtClean="0"/>
              <a:t>km at 23</a:t>
            </a:r>
            <a:r>
              <a:rPr lang="en-US" dirty="0"/>
              <a:t>:40Z model </a:t>
            </a:r>
            <a:r>
              <a:rPr lang="en-US" dirty="0" smtClean="0"/>
              <a:t>time</a:t>
            </a:r>
          </a:p>
          <a:p>
            <a:pPr lvl="1"/>
            <a:r>
              <a:rPr lang="en-US" dirty="0"/>
              <a:t>WRF with LDA does show values </a:t>
            </a:r>
            <a:r>
              <a:rPr lang="en-US" dirty="0" smtClean="0"/>
              <a:t>(5-7 g </a:t>
            </a:r>
            <a:r>
              <a:rPr lang="en-US" dirty="0"/>
              <a:t>kg</a:t>
            </a:r>
            <a:r>
              <a:rPr lang="en-US" baseline="30000" dirty="0"/>
              <a:t>-1</a:t>
            </a:r>
            <a:r>
              <a:rPr lang="en-US" dirty="0"/>
              <a:t>) </a:t>
            </a:r>
            <a:r>
              <a:rPr lang="en-US" u="sng" dirty="0"/>
              <a:t>similar to the DLA </a:t>
            </a:r>
            <a:r>
              <a:rPr lang="en-US" dirty="0" smtClean="0"/>
              <a:t>(5-6 </a:t>
            </a:r>
            <a:r>
              <a:rPr lang="en-US" dirty="0"/>
              <a:t>g kg</a:t>
            </a:r>
            <a:r>
              <a:rPr lang="en-US" baseline="30000" dirty="0"/>
              <a:t>-1</a:t>
            </a:r>
            <a:r>
              <a:rPr lang="en-US" dirty="0"/>
              <a:t>) </a:t>
            </a:r>
            <a:r>
              <a:rPr lang="en-US" dirty="0" smtClean="0"/>
              <a:t>around 4.7 </a:t>
            </a:r>
            <a:r>
              <a:rPr lang="en-US" dirty="0"/>
              <a:t>km at </a:t>
            </a:r>
            <a:r>
              <a:rPr lang="en-US" dirty="0" smtClean="0"/>
              <a:t>00:00Z </a:t>
            </a:r>
            <a:r>
              <a:rPr lang="en-US" dirty="0"/>
              <a:t>model </a:t>
            </a:r>
            <a:r>
              <a:rPr lang="en-US" dirty="0" smtClean="0"/>
              <a:t>time and observations at 23:21Z and 00:00Z</a:t>
            </a:r>
          </a:p>
          <a:p>
            <a:pPr lvl="1"/>
            <a:endParaRPr lang="en-US" sz="800" dirty="0" smtClean="0"/>
          </a:p>
          <a:p>
            <a:r>
              <a:rPr lang="en-US" b="1" dirty="0" smtClean="0"/>
              <a:t>Cloud water </a:t>
            </a:r>
            <a:r>
              <a:rPr lang="en-US" b="1" i="1" dirty="0" smtClean="0"/>
              <a:t>(</a:t>
            </a:r>
            <a:r>
              <a:rPr lang="en-US" b="1" i="1" dirty="0"/>
              <a:t>WRF and DLA appear similar</a:t>
            </a:r>
            <a:r>
              <a:rPr lang="en-US" b="1" i="1" dirty="0" smtClean="0"/>
              <a:t>)</a:t>
            </a:r>
            <a:endParaRPr lang="en-US" b="1" dirty="0" smtClean="0"/>
          </a:p>
          <a:p>
            <a:pPr lvl="1"/>
            <a:r>
              <a:rPr lang="en-US" dirty="0" smtClean="0"/>
              <a:t>WRF </a:t>
            </a:r>
            <a:r>
              <a:rPr lang="en-US" dirty="0"/>
              <a:t>without and with LDA </a:t>
            </a:r>
            <a:r>
              <a:rPr lang="en-US" u="sng" dirty="0"/>
              <a:t>underestimates</a:t>
            </a:r>
            <a:r>
              <a:rPr lang="en-US" dirty="0"/>
              <a:t> the DLA max values at 7.2 km (11-12 g kg</a:t>
            </a:r>
            <a:r>
              <a:rPr lang="en-US" baseline="30000" dirty="0"/>
              <a:t>-1</a:t>
            </a:r>
            <a:r>
              <a:rPr lang="en-US" dirty="0" smtClean="0"/>
              <a:t>) at 23:21Z and at 00:00Z</a:t>
            </a:r>
          </a:p>
          <a:p>
            <a:pPr lvl="1"/>
            <a:r>
              <a:rPr lang="en-US" dirty="0"/>
              <a:t>WRF without and with LDA </a:t>
            </a:r>
            <a:r>
              <a:rPr lang="en-US" dirty="0" smtClean="0"/>
              <a:t>generates </a:t>
            </a:r>
            <a:r>
              <a:rPr lang="en-US" dirty="0"/>
              <a:t>max values </a:t>
            </a:r>
            <a:r>
              <a:rPr lang="en-US" dirty="0" smtClean="0"/>
              <a:t>near </a:t>
            </a:r>
            <a:r>
              <a:rPr lang="en-US" dirty="0"/>
              <a:t>9-10 g kg</a:t>
            </a:r>
            <a:r>
              <a:rPr lang="en-US" baseline="30000" dirty="0"/>
              <a:t>-</a:t>
            </a:r>
            <a:r>
              <a:rPr lang="en-US" baseline="30000" dirty="0" smtClean="0"/>
              <a:t>1</a:t>
            </a:r>
            <a:r>
              <a:rPr lang="en-US" dirty="0" smtClean="0"/>
              <a:t> at </a:t>
            </a:r>
            <a:r>
              <a:rPr lang="en-US" dirty="0"/>
              <a:t>7.2 </a:t>
            </a:r>
            <a:r>
              <a:rPr lang="en-US" dirty="0" smtClean="0"/>
              <a:t>km, </a:t>
            </a:r>
            <a:r>
              <a:rPr lang="en-US" u="sng" dirty="0" smtClean="0"/>
              <a:t>like DLA </a:t>
            </a:r>
          </a:p>
          <a:p>
            <a:pPr lvl="1"/>
            <a:endParaRPr lang="en-US" sz="800" u="sng" dirty="0" smtClean="0"/>
          </a:p>
          <a:p>
            <a:r>
              <a:rPr lang="en-US" b="1" dirty="0" smtClean="0"/>
              <a:t>Snow/Ice </a:t>
            </a:r>
            <a:r>
              <a:rPr lang="en-US" b="1" i="1" dirty="0"/>
              <a:t>(WRF </a:t>
            </a:r>
            <a:r>
              <a:rPr lang="en-US" b="1" i="1" dirty="0" smtClean="0"/>
              <a:t>underestimates DLA)</a:t>
            </a:r>
            <a:endParaRPr lang="en-US" b="1" dirty="0" smtClean="0"/>
          </a:p>
          <a:p>
            <a:pPr lvl="1"/>
            <a:r>
              <a:rPr lang="en-US" dirty="0" smtClean="0"/>
              <a:t>WRF without and with LDA </a:t>
            </a:r>
            <a:r>
              <a:rPr lang="en-US" u="sng" dirty="0" smtClean="0"/>
              <a:t>did not exceed</a:t>
            </a:r>
            <a:r>
              <a:rPr lang="en-US" dirty="0" smtClean="0"/>
              <a:t> 6 g kg</a:t>
            </a:r>
            <a:r>
              <a:rPr lang="en-US" baseline="30000" dirty="0" smtClean="0"/>
              <a:t>-1</a:t>
            </a:r>
            <a:r>
              <a:rPr lang="en-US" dirty="0" smtClean="0"/>
              <a:t> at any of the altitudes over the time period analyzed</a:t>
            </a:r>
          </a:p>
          <a:p>
            <a:pPr lvl="1"/>
            <a:r>
              <a:rPr lang="en-US" dirty="0" smtClean="0"/>
              <a:t>DLA exceeded 6 </a:t>
            </a:r>
            <a:r>
              <a:rPr lang="en-US" dirty="0"/>
              <a:t>g kg</a:t>
            </a:r>
            <a:r>
              <a:rPr lang="en-US" baseline="30000" dirty="0"/>
              <a:t>-1</a:t>
            </a:r>
            <a:r>
              <a:rPr lang="en-US" dirty="0" smtClean="0"/>
              <a:t> starting at 23:21Z</a:t>
            </a:r>
          </a:p>
          <a:p>
            <a:pPr lvl="1"/>
            <a:endParaRPr lang="en-US" sz="700" dirty="0" smtClean="0"/>
          </a:p>
          <a:p>
            <a:r>
              <a:rPr lang="en-US" b="1" dirty="0" smtClean="0"/>
              <a:t>Graupel </a:t>
            </a:r>
            <a:r>
              <a:rPr lang="en-US" b="1" i="1" dirty="0"/>
              <a:t>(WRF and DLA appear </a:t>
            </a:r>
            <a:r>
              <a:rPr lang="en-US" b="1" i="1" dirty="0" smtClean="0"/>
              <a:t>similar below 10 km, but 1.5-2X greater above)</a:t>
            </a:r>
            <a:endParaRPr lang="en-US" b="1" dirty="0" smtClean="0"/>
          </a:p>
          <a:p>
            <a:pPr lvl="1"/>
            <a:r>
              <a:rPr lang="en-US" dirty="0" smtClean="0"/>
              <a:t>WRF </a:t>
            </a:r>
            <a:r>
              <a:rPr lang="en-US" dirty="0"/>
              <a:t>without and with LDA </a:t>
            </a:r>
            <a:r>
              <a:rPr lang="en-US" dirty="0" smtClean="0"/>
              <a:t>generates values from 9-11 g kg</a:t>
            </a:r>
            <a:r>
              <a:rPr lang="en-US" baseline="30000" dirty="0" smtClean="0"/>
              <a:t>-1</a:t>
            </a:r>
            <a:r>
              <a:rPr lang="en-US" dirty="0" smtClean="0"/>
              <a:t> around 8.2 km, </a:t>
            </a:r>
            <a:r>
              <a:rPr lang="en-US" u="sng" dirty="0" smtClean="0"/>
              <a:t>like DLA</a:t>
            </a:r>
          </a:p>
          <a:p>
            <a:pPr lvl="1"/>
            <a:r>
              <a:rPr lang="en-US" dirty="0" smtClean="0"/>
              <a:t>WRF without </a:t>
            </a:r>
            <a:r>
              <a:rPr lang="en-US" dirty="0"/>
              <a:t>and with </a:t>
            </a:r>
            <a:r>
              <a:rPr lang="en-US" dirty="0" smtClean="0"/>
              <a:t>LDA </a:t>
            </a:r>
            <a:r>
              <a:rPr lang="en-US" u="sng" dirty="0" smtClean="0"/>
              <a:t>underestimates</a:t>
            </a:r>
            <a:r>
              <a:rPr lang="en-US" dirty="0" smtClean="0"/>
              <a:t> (8-10 g </a:t>
            </a:r>
            <a:r>
              <a:rPr lang="en-US" dirty="0"/>
              <a:t>kg</a:t>
            </a:r>
            <a:r>
              <a:rPr lang="en-US" baseline="30000" dirty="0"/>
              <a:t>-1</a:t>
            </a:r>
            <a:r>
              <a:rPr lang="en-US" dirty="0" smtClean="0"/>
              <a:t>) the DLA max values at 7.2 km (11</a:t>
            </a:r>
            <a:r>
              <a:rPr lang="en-US" dirty="0"/>
              <a:t>-12 g kg</a:t>
            </a:r>
            <a:r>
              <a:rPr lang="en-US" baseline="30000" dirty="0"/>
              <a:t>-</a:t>
            </a:r>
            <a:r>
              <a:rPr lang="en-US" baseline="30000" dirty="0" smtClean="0"/>
              <a:t>1</a:t>
            </a:r>
            <a:r>
              <a:rPr lang="en-US" dirty="0" smtClean="0"/>
              <a:t>)</a:t>
            </a:r>
          </a:p>
          <a:p>
            <a:pPr lvl="1"/>
            <a:r>
              <a:rPr lang="en-US" dirty="0" smtClean="0"/>
              <a:t>WRF without and with LDA shows max values around 9.2 km from 9-</a:t>
            </a:r>
            <a:r>
              <a:rPr lang="en-US" dirty="0"/>
              <a:t>11 g kg</a:t>
            </a:r>
            <a:r>
              <a:rPr lang="en-US" baseline="30000" dirty="0"/>
              <a:t>-</a:t>
            </a:r>
            <a:r>
              <a:rPr lang="en-US" baseline="30000" dirty="0" smtClean="0"/>
              <a:t>1</a:t>
            </a:r>
            <a:r>
              <a:rPr lang="en-US" dirty="0" smtClean="0"/>
              <a:t>, </a:t>
            </a:r>
            <a:r>
              <a:rPr lang="en-US" u="sng" dirty="0" smtClean="0"/>
              <a:t>like the DLA</a:t>
            </a:r>
          </a:p>
          <a:p>
            <a:pPr lvl="1"/>
            <a:r>
              <a:rPr lang="en-US" dirty="0" smtClean="0"/>
              <a:t>WRF without and with LDA indicates max values from 11-14 </a:t>
            </a:r>
            <a:r>
              <a:rPr lang="en-US" dirty="0"/>
              <a:t>g kg</a:t>
            </a:r>
            <a:r>
              <a:rPr lang="en-US" baseline="30000" dirty="0"/>
              <a:t>-1</a:t>
            </a:r>
            <a:r>
              <a:rPr lang="en-US" dirty="0"/>
              <a:t> </a:t>
            </a:r>
            <a:r>
              <a:rPr lang="en-US" dirty="0" smtClean="0"/>
              <a:t>above 9.2 km in the model vertical cross-sections compared to the DLA contour plots, which appear to show values around 7-8 g kg</a:t>
            </a:r>
            <a:r>
              <a:rPr lang="en-US" baseline="30000" dirty="0" smtClean="0"/>
              <a:t>-1</a:t>
            </a:r>
            <a:r>
              <a:rPr lang="en-US" dirty="0" smtClean="0"/>
              <a:t> in the contours</a:t>
            </a:r>
          </a:p>
        </p:txBody>
      </p:sp>
      <p:sp>
        <p:nvSpPr>
          <p:cNvPr id="5" name="Slide Number Placeholder 4"/>
          <p:cNvSpPr>
            <a:spLocks noGrp="1"/>
          </p:cNvSpPr>
          <p:nvPr>
            <p:ph type="sldNum" sz="quarter" idx="12"/>
          </p:nvPr>
        </p:nvSpPr>
        <p:spPr/>
        <p:txBody>
          <a:bodyPr/>
          <a:lstStyle/>
          <a:p>
            <a:fld id="{4936AC18-ED40-7344-BB11-2ACEF2F8A86B}" type="slidenum">
              <a:rPr lang="en-US" smtClean="0"/>
              <a:t>46</a:t>
            </a:fld>
            <a:endParaRPr lang="en-US" dirty="0"/>
          </a:p>
        </p:txBody>
      </p:sp>
    </p:spTree>
    <p:extLst>
      <p:ext uri="{BB962C8B-B14F-4D97-AF65-F5344CB8AC3E}">
        <p14:creationId xmlns:p14="http://schemas.microsoft.com/office/powerpoint/2010/main" val="2696068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3543" y="4731802"/>
            <a:ext cx="8305086" cy="1754327"/>
          </a:xfrm>
          <a:prstGeom prst="rect">
            <a:avLst/>
          </a:prstGeom>
          <a:noFill/>
        </p:spPr>
        <p:txBody>
          <a:bodyPr wrap="square" rtlCol="0">
            <a:spAutoFit/>
          </a:bodyPr>
          <a:lstStyle/>
          <a:p>
            <a:pPr marL="285750" indent="-285750">
              <a:buFont typeface="Arial"/>
              <a:buChar char="•"/>
            </a:pPr>
            <a:r>
              <a:rPr lang="en-US" dirty="0" smtClean="0"/>
              <a:t>In DLA (slide 2) at 23:21Z, cloud ice/snow first appears at 6.7 km in eastern anvil of the Kingfisher storm in a small area of less than 1.0 g kg</a:t>
            </a:r>
            <a:r>
              <a:rPr lang="en-US" baseline="30000" dirty="0" smtClean="0"/>
              <a:t>-1</a:t>
            </a:r>
          </a:p>
          <a:p>
            <a:pPr marL="285750" indent="-285750">
              <a:buFont typeface="Arial"/>
              <a:buChar char="•"/>
            </a:pPr>
            <a:r>
              <a:rPr lang="en-US" dirty="0" smtClean="0"/>
              <a:t>In WRF (above) at 23:20-00:00Z, cloud ice/snow appears in storm core with maximum values less than 1.2 g kg</a:t>
            </a:r>
            <a:r>
              <a:rPr lang="en-US" baseline="30000" dirty="0" smtClean="0"/>
              <a:t>-1</a:t>
            </a:r>
            <a:r>
              <a:rPr lang="en-US" dirty="0" smtClean="0"/>
              <a:t> at 6.7 km</a:t>
            </a:r>
            <a:endParaRPr lang="en-US" baseline="30000" dirty="0" smtClean="0"/>
          </a:p>
          <a:p>
            <a:pPr marL="742950" lvl="1" indent="-285750">
              <a:buFont typeface="Arial"/>
              <a:buChar char="•"/>
            </a:pPr>
            <a:r>
              <a:rPr lang="en-US" dirty="0" smtClean="0"/>
              <a:t>Dashed line represents the vertical cross section shown on slide 7</a:t>
            </a:r>
          </a:p>
          <a:p>
            <a:pPr marL="742950" lvl="1" indent="-285750">
              <a:buFont typeface="Arial"/>
              <a:buChar char="•"/>
            </a:pPr>
            <a:r>
              <a:rPr lang="en-US" dirty="0" smtClean="0"/>
              <a:t>Reflectivity shown as thin, black lines contoured every 10 </a:t>
            </a:r>
            <a:r>
              <a:rPr lang="en-US" dirty="0" err="1" smtClean="0"/>
              <a:t>dBZ</a:t>
            </a:r>
            <a:r>
              <a:rPr lang="en-US" dirty="0" smtClean="0"/>
              <a:t> from 20-60 </a:t>
            </a:r>
            <a:r>
              <a:rPr lang="en-US" dirty="0" err="1" smtClean="0"/>
              <a:t>dBZ</a:t>
            </a:r>
            <a:endParaRPr lang="en-US" dirty="0" smtClean="0"/>
          </a:p>
        </p:txBody>
      </p:sp>
      <p:pic>
        <p:nvPicPr>
          <p:cNvPr id="7" name="Picture 6" descr="Screen shot 2016-01-31 at 4.22.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7887" y="0"/>
            <a:ext cx="3156113" cy="4109197"/>
          </a:xfrm>
          <a:prstGeom prst="rect">
            <a:avLst/>
          </a:prstGeom>
        </p:spPr>
      </p:pic>
      <p:pic>
        <p:nvPicPr>
          <p:cNvPr id="8" name="Picture 7" descr="Screen shot 2016-01-31 at 4.21.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3281" y="0"/>
            <a:ext cx="3165333" cy="4109197"/>
          </a:xfrm>
          <a:prstGeom prst="rect">
            <a:avLst/>
          </a:prstGeom>
        </p:spPr>
      </p:pic>
      <p:pic>
        <p:nvPicPr>
          <p:cNvPr id="9" name="Picture 8" descr="Screen shot 2016-01-31 at 4.21.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056" y="0"/>
            <a:ext cx="3230895" cy="4109197"/>
          </a:xfrm>
          <a:prstGeom prst="rect">
            <a:avLst/>
          </a:prstGeom>
        </p:spPr>
      </p:pic>
      <p:sp>
        <p:nvSpPr>
          <p:cNvPr id="10" name="Slide Number Placeholder 9"/>
          <p:cNvSpPr>
            <a:spLocks noGrp="1"/>
          </p:cNvSpPr>
          <p:nvPr>
            <p:ph type="sldNum" sz="quarter" idx="12"/>
          </p:nvPr>
        </p:nvSpPr>
        <p:spPr/>
        <p:txBody>
          <a:bodyPr/>
          <a:lstStyle/>
          <a:p>
            <a:fld id="{4936AC18-ED40-7344-BB11-2ACEF2F8A86B}" type="slidenum">
              <a:rPr lang="en-US" smtClean="0"/>
              <a:t>5</a:t>
            </a:fld>
            <a:endParaRPr lang="en-US"/>
          </a:p>
        </p:txBody>
      </p:sp>
    </p:spTree>
    <p:extLst>
      <p:ext uri="{BB962C8B-B14F-4D97-AF65-F5344CB8AC3E}">
        <p14:creationId xmlns:p14="http://schemas.microsoft.com/office/powerpoint/2010/main" val="19162627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1-31 at 4.18.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539" y="0"/>
            <a:ext cx="3177227" cy="4109561"/>
          </a:xfrm>
          <a:prstGeom prst="rect">
            <a:avLst/>
          </a:prstGeom>
        </p:spPr>
      </p:pic>
      <p:sp>
        <p:nvSpPr>
          <p:cNvPr id="8" name="TextBox 7"/>
          <p:cNvSpPr txBox="1"/>
          <p:nvPr/>
        </p:nvSpPr>
        <p:spPr>
          <a:xfrm>
            <a:off x="373543" y="4731802"/>
            <a:ext cx="8305086" cy="646331"/>
          </a:xfrm>
          <a:prstGeom prst="rect">
            <a:avLst/>
          </a:prstGeom>
          <a:noFill/>
        </p:spPr>
        <p:txBody>
          <a:bodyPr wrap="square" rtlCol="0">
            <a:spAutoFit/>
          </a:bodyPr>
          <a:lstStyle/>
          <a:p>
            <a:pPr marL="285750" indent="-285750">
              <a:buFont typeface="Arial"/>
              <a:buChar char="•"/>
            </a:pPr>
            <a:r>
              <a:rPr lang="en-US" dirty="0" smtClean="0"/>
              <a:t>In WRF (above) at 23:20-00:00Z, cloud ice/snow appears in storm core with maximum values less than 3.1 g kg</a:t>
            </a:r>
            <a:r>
              <a:rPr lang="en-US" baseline="30000" dirty="0" smtClean="0"/>
              <a:t>-1</a:t>
            </a:r>
            <a:r>
              <a:rPr lang="en-US" dirty="0" smtClean="0"/>
              <a:t> at 9.2 km</a:t>
            </a:r>
            <a:endParaRPr lang="en-US" dirty="0"/>
          </a:p>
        </p:txBody>
      </p:sp>
      <p:pic>
        <p:nvPicPr>
          <p:cNvPr id="10" name="Picture 9" descr="Screen shot 2016-01-31 at 4.18.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270" y="0"/>
            <a:ext cx="3176044" cy="4109561"/>
          </a:xfrm>
          <a:prstGeom prst="rect">
            <a:avLst/>
          </a:prstGeom>
        </p:spPr>
      </p:pic>
      <p:pic>
        <p:nvPicPr>
          <p:cNvPr id="9" name="Picture 8" descr="Screen shot 2016-01-31 at 4.18.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210313" cy="4123049"/>
          </a:xfrm>
          <a:prstGeom prst="rect">
            <a:avLst/>
          </a:prstGeom>
        </p:spPr>
      </p:pic>
      <p:sp>
        <p:nvSpPr>
          <p:cNvPr id="12" name="Slide Number Placeholder 11"/>
          <p:cNvSpPr>
            <a:spLocks noGrp="1"/>
          </p:cNvSpPr>
          <p:nvPr>
            <p:ph type="sldNum" sz="quarter" idx="12"/>
          </p:nvPr>
        </p:nvSpPr>
        <p:spPr/>
        <p:txBody>
          <a:bodyPr/>
          <a:lstStyle/>
          <a:p>
            <a:fld id="{4936AC18-ED40-7344-BB11-2ACEF2F8A86B}" type="slidenum">
              <a:rPr lang="en-US" smtClean="0"/>
              <a:t>6</a:t>
            </a:fld>
            <a:endParaRPr lang="en-US"/>
          </a:p>
        </p:txBody>
      </p:sp>
    </p:spTree>
    <p:extLst>
      <p:ext uri="{BB962C8B-B14F-4D97-AF65-F5344CB8AC3E}">
        <p14:creationId xmlns:p14="http://schemas.microsoft.com/office/powerpoint/2010/main" val="26804597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1-31 at 4.0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4565" y="0"/>
            <a:ext cx="3199827" cy="4140334"/>
          </a:xfrm>
          <a:prstGeom prst="rect">
            <a:avLst/>
          </a:prstGeom>
        </p:spPr>
      </p:pic>
      <p:sp>
        <p:nvSpPr>
          <p:cNvPr id="10" name="TextBox 9"/>
          <p:cNvSpPr txBox="1"/>
          <p:nvPr/>
        </p:nvSpPr>
        <p:spPr>
          <a:xfrm>
            <a:off x="373543" y="4495212"/>
            <a:ext cx="8305086" cy="2031325"/>
          </a:xfrm>
          <a:prstGeom prst="rect">
            <a:avLst/>
          </a:prstGeom>
          <a:noFill/>
        </p:spPr>
        <p:txBody>
          <a:bodyPr wrap="square" rtlCol="0">
            <a:spAutoFit/>
          </a:bodyPr>
          <a:lstStyle/>
          <a:p>
            <a:pPr marL="285750" indent="-285750">
              <a:buFont typeface="Arial"/>
              <a:buChar char="•"/>
            </a:pPr>
            <a:r>
              <a:rPr lang="en-US" dirty="0" smtClean="0"/>
              <a:t>In DLA (slide 2) at 23:21Z, cloud ice/snow is concentrated in and around the high flash densities northeast of the bounded weak lightning region, but also extends into eastern anvil and storm core. </a:t>
            </a:r>
          </a:p>
          <a:p>
            <a:pPr marL="742950" lvl="1" indent="-285750">
              <a:buFont typeface="Arial"/>
              <a:buChar char="•"/>
            </a:pPr>
            <a:r>
              <a:rPr lang="en-US" dirty="0" smtClean="0"/>
              <a:t>Max values at 10.2 km are 6.0-7.0 g kg</a:t>
            </a:r>
            <a:r>
              <a:rPr lang="en-US" baseline="30000" dirty="0" smtClean="0"/>
              <a:t>-1</a:t>
            </a:r>
            <a:r>
              <a:rPr lang="en-US" dirty="0" smtClean="0"/>
              <a:t>.</a:t>
            </a:r>
            <a:endParaRPr lang="en-US" baseline="30000" dirty="0" smtClean="0"/>
          </a:p>
          <a:p>
            <a:pPr marL="285750" indent="-285750">
              <a:buFont typeface="Arial"/>
              <a:buChar char="•"/>
            </a:pPr>
            <a:r>
              <a:rPr lang="en-US" dirty="0" smtClean="0"/>
              <a:t>In WRF (above) at 23:20-00:00Z, cloud ice/snow appears in storm core with maximum values less than 4.0 g kg</a:t>
            </a:r>
            <a:r>
              <a:rPr lang="en-US" baseline="30000" dirty="0" smtClean="0"/>
              <a:t>-1</a:t>
            </a:r>
            <a:r>
              <a:rPr lang="en-US" dirty="0" smtClean="0"/>
              <a:t> at 10.2 km</a:t>
            </a:r>
          </a:p>
          <a:p>
            <a:pPr marL="742950" lvl="1" indent="-285750">
              <a:buFont typeface="Arial"/>
              <a:buChar char="•"/>
            </a:pPr>
            <a:r>
              <a:rPr lang="en-US" dirty="0" smtClean="0"/>
              <a:t>Higher values appear on the east/southeast side of storm core</a:t>
            </a:r>
            <a:endParaRPr lang="en-US" dirty="0"/>
          </a:p>
        </p:txBody>
      </p:sp>
      <p:pic>
        <p:nvPicPr>
          <p:cNvPr id="12" name="Picture 11" descr="Screen shot 2016-01-31 at 4.09.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500" y="1"/>
            <a:ext cx="3190523" cy="4140334"/>
          </a:xfrm>
          <a:prstGeom prst="rect">
            <a:avLst/>
          </a:prstGeom>
        </p:spPr>
      </p:pic>
      <p:pic>
        <p:nvPicPr>
          <p:cNvPr id="13" name="Picture 12" descr="Screen shot 2016-01-31 at 4.08.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3245980" cy="4140334"/>
          </a:xfrm>
          <a:prstGeom prst="rect">
            <a:avLst/>
          </a:prstGeom>
        </p:spPr>
      </p:pic>
      <p:sp>
        <p:nvSpPr>
          <p:cNvPr id="14" name="Slide Number Placeholder 13"/>
          <p:cNvSpPr>
            <a:spLocks noGrp="1"/>
          </p:cNvSpPr>
          <p:nvPr>
            <p:ph type="sldNum" sz="quarter" idx="12"/>
          </p:nvPr>
        </p:nvSpPr>
        <p:spPr/>
        <p:txBody>
          <a:bodyPr/>
          <a:lstStyle/>
          <a:p>
            <a:fld id="{4936AC18-ED40-7344-BB11-2ACEF2F8A86B}" type="slidenum">
              <a:rPr lang="en-US" smtClean="0"/>
              <a:t>7</a:t>
            </a:fld>
            <a:endParaRPr lang="en-US"/>
          </a:p>
        </p:txBody>
      </p:sp>
    </p:spTree>
    <p:extLst>
      <p:ext uri="{BB962C8B-B14F-4D97-AF65-F5344CB8AC3E}">
        <p14:creationId xmlns:p14="http://schemas.microsoft.com/office/powerpoint/2010/main" val="39132153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3543" y="4906132"/>
            <a:ext cx="8305086" cy="1200329"/>
          </a:xfrm>
          <a:prstGeom prst="rect">
            <a:avLst/>
          </a:prstGeom>
          <a:noFill/>
        </p:spPr>
        <p:txBody>
          <a:bodyPr wrap="square" rtlCol="0">
            <a:spAutoFit/>
          </a:bodyPr>
          <a:lstStyle/>
          <a:p>
            <a:pPr marL="285750" indent="-285750">
              <a:buFont typeface="Arial"/>
              <a:buChar char="•"/>
            </a:pPr>
            <a:r>
              <a:rPr lang="en-US" dirty="0" smtClean="0"/>
              <a:t>In DLA (slide 3) at 00:00Z, cloud ice/snow concentrations between 11.2-11.7 km are 6.0-7.0 g kg</a:t>
            </a:r>
            <a:r>
              <a:rPr lang="en-US" baseline="30000" dirty="0" smtClean="0"/>
              <a:t>-1</a:t>
            </a:r>
            <a:r>
              <a:rPr lang="en-US" dirty="0" smtClean="0"/>
              <a:t>.</a:t>
            </a:r>
          </a:p>
          <a:p>
            <a:pPr marL="285750" indent="-285750">
              <a:buFont typeface="Arial"/>
              <a:buChar char="•"/>
            </a:pPr>
            <a:r>
              <a:rPr lang="en-US" dirty="0" smtClean="0"/>
              <a:t>In WRF (above) at 00:00Z-00:40Z, cloud ice/snow appears in storm core with maximum values less than 3.9 g kg</a:t>
            </a:r>
            <a:r>
              <a:rPr lang="en-US" baseline="30000" dirty="0" smtClean="0"/>
              <a:t>-1</a:t>
            </a:r>
            <a:r>
              <a:rPr lang="en-US" dirty="0" smtClean="0"/>
              <a:t> at 11.5 km</a:t>
            </a:r>
            <a:endParaRPr lang="en-US" dirty="0"/>
          </a:p>
        </p:txBody>
      </p:sp>
      <p:pic>
        <p:nvPicPr>
          <p:cNvPr id="2" name="Picture 1" descr="Screen shot 2016-01-31 at 7.3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9418" y="0"/>
            <a:ext cx="3224582" cy="4154953"/>
          </a:xfrm>
          <a:prstGeom prst="rect">
            <a:avLst/>
          </a:prstGeom>
        </p:spPr>
      </p:pic>
      <p:pic>
        <p:nvPicPr>
          <p:cNvPr id="3" name="Picture 2" descr="Screen shot 2016-01-31 at 7.37.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2569" y="0"/>
            <a:ext cx="3279670" cy="4154953"/>
          </a:xfrm>
          <a:prstGeom prst="rect">
            <a:avLst/>
          </a:prstGeom>
        </p:spPr>
      </p:pic>
      <p:pic>
        <p:nvPicPr>
          <p:cNvPr id="4" name="Picture 3" descr="Screen shot 2016-01-31 at 7.36.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49"/>
            <a:ext cx="3237679" cy="4159702"/>
          </a:xfrm>
          <a:prstGeom prst="rect">
            <a:avLst/>
          </a:prstGeom>
        </p:spPr>
      </p:pic>
      <p:sp>
        <p:nvSpPr>
          <p:cNvPr id="5" name="Slide Number Placeholder 4"/>
          <p:cNvSpPr>
            <a:spLocks noGrp="1"/>
          </p:cNvSpPr>
          <p:nvPr>
            <p:ph type="sldNum" sz="quarter" idx="12"/>
          </p:nvPr>
        </p:nvSpPr>
        <p:spPr/>
        <p:txBody>
          <a:bodyPr/>
          <a:lstStyle/>
          <a:p>
            <a:fld id="{4936AC18-ED40-7344-BB11-2ACEF2F8A86B}" type="slidenum">
              <a:rPr lang="en-US" smtClean="0"/>
              <a:t>8</a:t>
            </a:fld>
            <a:endParaRPr lang="en-US"/>
          </a:p>
        </p:txBody>
      </p:sp>
    </p:spTree>
    <p:extLst>
      <p:ext uri="{BB962C8B-B14F-4D97-AF65-F5344CB8AC3E}">
        <p14:creationId xmlns:p14="http://schemas.microsoft.com/office/powerpoint/2010/main" val="9908441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1-31 at 3.59.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1493" y="4053"/>
            <a:ext cx="3235154" cy="4154953"/>
          </a:xfrm>
          <a:prstGeom prst="rect">
            <a:avLst/>
          </a:prstGeom>
        </p:spPr>
      </p:pic>
      <p:pic>
        <p:nvPicPr>
          <p:cNvPr id="14" name="Picture 13" descr="Screen shot 2016-01-31 at 4.01.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296" y="4053"/>
            <a:ext cx="3228911" cy="4159006"/>
          </a:xfrm>
          <a:prstGeom prst="rect">
            <a:avLst/>
          </a:prstGeom>
        </p:spPr>
      </p:pic>
      <p:sp>
        <p:nvSpPr>
          <p:cNvPr id="10" name="TextBox 9"/>
          <p:cNvSpPr txBox="1"/>
          <p:nvPr/>
        </p:nvSpPr>
        <p:spPr>
          <a:xfrm>
            <a:off x="373543" y="4906132"/>
            <a:ext cx="8305086" cy="1754327"/>
          </a:xfrm>
          <a:prstGeom prst="rect">
            <a:avLst/>
          </a:prstGeom>
          <a:noFill/>
        </p:spPr>
        <p:txBody>
          <a:bodyPr wrap="square" rtlCol="0">
            <a:spAutoFit/>
          </a:bodyPr>
          <a:lstStyle/>
          <a:p>
            <a:pPr marL="285750" indent="-285750">
              <a:buFont typeface="Arial"/>
              <a:buChar char="•"/>
            </a:pPr>
            <a:r>
              <a:rPr lang="en-US" dirty="0" smtClean="0"/>
              <a:t>In DLA (slide 2) at 23:21Z, cloud ice/snow concentrations increased with altitude on the eastern edge of the bounded weak lightning region. </a:t>
            </a:r>
          </a:p>
          <a:p>
            <a:pPr marL="742950" lvl="1" indent="-285750">
              <a:buFont typeface="Arial"/>
              <a:buChar char="•"/>
            </a:pPr>
            <a:r>
              <a:rPr lang="en-US" dirty="0" smtClean="0"/>
              <a:t>Between 11.2 to 12.2 km the snow/ice increased to 10.0 g kg</a:t>
            </a:r>
            <a:r>
              <a:rPr lang="en-US" baseline="30000" dirty="0" smtClean="0"/>
              <a:t>-1</a:t>
            </a:r>
            <a:r>
              <a:rPr lang="en-US" dirty="0" smtClean="0"/>
              <a:t>.</a:t>
            </a:r>
          </a:p>
          <a:p>
            <a:pPr marL="742950" lvl="1" indent="-285750">
              <a:buFont typeface="Arial"/>
              <a:buChar char="•"/>
            </a:pPr>
            <a:r>
              <a:rPr lang="en-US" dirty="0" smtClean="0"/>
              <a:t>Between 11.7 to 13.7 km the snow/ice were greater than or equal to 7.0 g kg</a:t>
            </a:r>
            <a:r>
              <a:rPr lang="en-US" baseline="30000" dirty="0" smtClean="0"/>
              <a:t>-1</a:t>
            </a:r>
            <a:r>
              <a:rPr lang="en-US" dirty="0" smtClean="0"/>
              <a:t>.</a:t>
            </a:r>
          </a:p>
          <a:p>
            <a:pPr marL="285750" indent="-285750">
              <a:buFont typeface="Arial"/>
              <a:buChar char="•"/>
            </a:pPr>
            <a:r>
              <a:rPr lang="en-US" dirty="0" smtClean="0"/>
              <a:t>In WRF (above) at 23:20-00:00Z, cloud ice/snow appears in storm core with maximum values less than 5.2 g kg</a:t>
            </a:r>
            <a:r>
              <a:rPr lang="en-US" baseline="30000" dirty="0" smtClean="0"/>
              <a:t>-1</a:t>
            </a:r>
            <a:r>
              <a:rPr lang="en-US" dirty="0" smtClean="0"/>
              <a:t> at 12.2 km</a:t>
            </a:r>
            <a:endParaRPr lang="en-US" dirty="0"/>
          </a:p>
        </p:txBody>
      </p:sp>
      <p:pic>
        <p:nvPicPr>
          <p:cNvPr id="13" name="Picture 12" descr="Screen shot 2016-01-31 at 4.01.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1" y="4053"/>
            <a:ext cx="3250130" cy="4175699"/>
          </a:xfrm>
          <a:prstGeom prst="rect">
            <a:avLst/>
          </a:prstGeom>
        </p:spPr>
      </p:pic>
      <p:sp>
        <p:nvSpPr>
          <p:cNvPr id="15" name="TextBox 14"/>
          <p:cNvSpPr txBox="1"/>
          <p:nvPr/>
        </p:nvSpPr>
        <p:spPr>
          <a:xfrm>
            <a:off x="373544" y="4180306"/>
            <a:ext cx="2789114" cy="307777"/>
          </a:xfrm>
          <a:prstGeom prst="rect">
            <a:avLst/>
          </a:prstGeom>
          <a:noFill/>
        </p:spPr>
        <p:txBody>
          <a:bodyPr wrap="square" rtlCol="0">
            <a:spAutoFit/>
          </a:bodyPr>
          <a:lstStyle/>
          <a:p>
            <a:r>
              <a:rPr lang="en-US" sz="1400" dirty="0" smtClean="0"/>
              <a:t>Max from 11.2-12.2km: 2.8 g kg</a:t>
            </a:r>
            <a:r>
              <a:rPr lang="en-US" sz="1400" baseline="30000" dirty="0" smtClean="0"/>
              <a:t>-1</a:t>
            </a:r>
            <a:endParaRPr lang="en-US" sz="1400" baseline="30000" dirty="0"/>
          </a:p>
        </p:txBody>
      </p:sp>
      <p:sp>
        <p:nvSpPr>
          <p:cNvPr id="16" name="TextBox 15"/>
          <p:cNvSpPr txBox="1"/>
          <p:nvPr/>
        </p:nvSpPr>
        <p:spPr>
          <a:xfrm>
            <a:off x="6233138" y="4180861"/>
            <a:ext cx="2789114" cy="307777"/>
          </a:xfrm>
          <a:prstGeom prst="rect">
            <a:avLst/>
          </a:prstGeom>
          <a:noFill/>
        </p:spPr>
        <p:txBody>
          <a:bodyPr wrap="square" rtlCol="0">
            <a:spAutoFit/>
          </a:bodyPr>
          <a:lstStyle/>
          <a:p>
            <a:r>
              <a:rPr lang="en-US" sz="1400" dirty="0" smtClean="0"/>
              <a:t>Max from 11.2-12.2km: 4.0 g kg</a:t>
            </a:r>
            <a:r>
              <a:rPr lang="en-US" sz="1400" baseline="30000" dirty="0" smtClean="0"/>
              <a:t>-1</a:t>
            </a:r>
            <a:endParaRPr lang="en-US" sz="1400" baseline="30000" dirty="0"/>
          </a:p>
        </p:txBody>
      </p:sp>
      <p:sp>
        <p:nvSpPr>
          <p:cNvPr id="17" name="TextBox 16"/>
          <p:cNvSpPr txBox="1"/>
          <p:nvPr/>
        </p:nvSpPr>
        <p:spPr>
          <a:xfrm>
            <a:off x="3315058" y="4193618"/>
            <a:ext cx="2789114" cy="307777"/>
          </a:xfrm>
          <a:prstGeom prst="rect">
            <a:avLst/>
          </a:prstGeom>
          <a:noFill/>
        </p:spPr>
        <p:txBody>
          <a:bodyPr wrap="square" rtlCol="0">
            <a:spAutoFit/>
          </a:bodyPr>
          <a:lstStyle/>
          <a:p>
            <a:r>
              <a:rPr lang="en-US" sz="1400" dirty="0" smtClean="0"/>
              <a:t>Max from 11.2-12.2km: 5.2 g kg</a:t>
            </a:r>
            <a:r>
              <a:rPr lang="en-US" sz="1400" baseline="30000" dirty="0" smtClean="0"/>
              <a:t>-1</a:t>
            </a:r>
            <a:endParaRPr lang="en-US" sz="1400" baseline="30000" dirty="0"/>
          </a:p>
        </p:txBody>
      </p:sp>
      <p:sp>
        <p:nvSpPr>
          <p:cNvPr id="18" name="TextBox 17"/>
          <p:cNvSpPr txBox="1"/>
          <p:nvPr/>
        </p:nvSpPr>
        <p:spPr>
          <a:xfrm>
            <a:off x="373543" y="4424025"/>
            <a:ext cx="2789114" cy="307777"/>
          </a:xfrm>
          <a:prstGeom prst="rect">
            <a:avLst/>
          </a:prstGeom>
          <a:noFill/>
        </p:spPr>
        <p:txBody>
          <a:bodyPr wrap="square" rtlCol="0">
            <a:spAutoFit/>
          </a:bodyPr>
          <a:lstStyle/>
          <a:p>
            <a:r>
              <a:rPr lang="en-US" sz="1400" dirty="0" smtClean="0"/>
              <a:t>Max from 11.7-13.7km: 2.7 g kg</a:t>
            </a:r>
            <a:r>
              <a:rPr lang="en-US" sz="1400" baseline="30000" dirty="0" smtClean="0"/>
              <a:t>-1</a:t>
            </a:r>
            <a:endParaRPr lang="en-US" sz="1400" baseline="30000" dirty="0"/>
          </a:p>
        </p:txBody>
      </p:sp>
      <p:sp>
        <p:nvSpPr>
          <p:cNvPr id="19" name="TextBox 18"/>
          <p:cNvSpPr txBox="1"/>
          <p:nvPr/>
        </p:nvSpPr>
        <p:spPr>
          <a:xfrm>
            <a:off x="6233137" y="4424580"/>
            <a:ext cx="2789114" cy="307777"/>
          </a:xfrm>
          <a:prstGeom prst="rect">
            <a:avLst/>
          </a:prstGeom>
          <a:noFill/>
        </p:spPr>
        <p:txBody>
          <a:bodyPr wrap="square" rtlCol="0">
            <a:spAutoFit/>
          </a:bodyPr>
          <a:lstStyle/>
          <a:p>
            <a:r>
              <a:rPr lang="en-US" sz="1400" dirty="0" smtClean="0"/>
              <a:t>Max from 11.7-13.7km: 3.9 g kg</a:t>
            </a:r>
            <a:r>
              <a:rPr lang="en-US" sz="1400" baseline="30000" dirty="0" smtClean="0"/>
              <a:t>-1</a:t>
            </a:r>
            <a:endParaRPr lang="en-US" sz="1400" baseline="30000" dirty="0"/>
          </a:p>
        </p:txBody>
      </p:sp>
      <p:sp>
        <p:nvSpPr>
          <p:cNvPr id="20" name="TextBox 19"/>
          <p:cNvSpPr txBox="1"/>
          <p:nvPr/>
        </p:nvSpPr>
        <p:spPr>
          <a:xfrm>
            <a:off x="3315057" y="4437337"/>
            <a:ext cx="2789114" cy="307777"/>
          </a:xfrm>
          <a:prstGeom prst="rect">
            <a:avLst/>
          </a:prstGeom>
          <a:noFill/>
        </p:spPr>
        <p:txBody>
          <a:bodyPr wrap="square" rtlCol="0">
            <a:spAutoFit/>
          </a:bodyPr>
          <a:lstStyle/>
          <a:p>
            <a:r>
              <a:rPr lang="en-US" sz="1400" dirty="0" smtClean="0"/>
              <a:t>Max from 11.7-13.7km: 5.2 g kg</a:t>
            </a:r>
            <a:r>
              <a:rPr lang="en-US" sz="1400" baseline="30000" dirty="0" smtClean="0"/>
              <a:t>-1</a:t>
            </a:r>
            <a:endParaRPr lang="en-US" sz="1400" baseline="30000" dirty="0"/>
          </a:p>
        </p:txBody>
      </p:sp>
      <p:sp>
        <p:nvSpPr>
          <p:cNvPr id="21" name="Slide Number Placeholder 20"/>
          <p:cNvSpPr>
            <a:spLocks noGrp="1"/>
          </p:cNvSpPr>
          <p:nvPr>
            <p:ph type="sldNum" sz="quarter" idx="12"/>
          </p:nvPr>
        </p:nvSpPr>
        <p:spPr/>
        <p:txBody>
          <a:bodyPr/>
          <a:lstStyle/>
          <a:p>
            <a:fld id="{4936AC18-ED40-7344-BB11-2ACEF2F8A86B}" type="slidenum">
              <a:rPr lang="en-US" smtClean="0"/>
              <a:t>9</a:t>
            </a:fld>
            <a:endParaRPr lang="en-US"/>
          </a:p>
        </p:txBody>
      </p:sp>
    </p:spTree>
    <p:extLst>
      <p:ext uri="{BB962C8B-B14F-4D97-AF65-F5344CB8AC3E}">
        <p14:creationId xmlns:p14="http://schemas.microsoft.com/office/powerpoint/2010/main" val="39132153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1972</TotalTime>
  <Words>4807</Words>
  <Application>Microsoft Macintosh PowerPoint</Application>
  <PresentationFormat>On-screen Show (4:3)</PresentationFormat>
  <Paragraphs>450</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Hydrometeors Comparison: WRF vs. DLA</vt:lpstr>
      <vt:lpstr>Methodology</vt:lpstr>
      <vt:lpstr>DLA Hydrometeors at 23:21Z</vt:lpstr>
      <vt:lpstr>DLA Hydrometeors at 00:00Z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Adjusting WRF Hydrometeors</vt:lpstr>
      <vt:lpstr>Description of Hydrometeor Variables used for Computing FRPSs</vt:lpstr>
      <vt:lpstr>PowerPoint Presentation</vt:lpstr>
      <vt:lpstr>Comparison with Smart-R reflectivity</vt:lpstr>
      <vt:lpstr>Reflectivity / Storm Rel. Winds / Vert. Vel. 1.6 km asl  </vt:lpstr>
      <vt:lpstr>Reflectivity / Storm Rel. Winds / Vert. Vel. 1.6 km asl  </vt:lpstr>
      <vt:lpstr>Reflectivity / Storm Rel. Winds / Vert. Vel. 1.6 km asl  </vt:lpstr>
      <vt:lpstr>Reflectivity / Vert. Vel. 10.6 km asl</vt:lpstr>
      <vt:lpstr>Reflectivity / Vert. Vel. 10.6 km asl</vt:lpstr>
      <vt:lpstr>Reflectivity / Vert. Vel. 10.6 km asl</vt:lpstr>
      <vt:lpstr>PowerPoint Presentation</vt:lpstr>
      <vt:lpstr>PowerPoint Presentation</vt:lpstr>
      <vt:lpstr>PowerPoint Presentation</vt:lpstr>
      <vt:lpstr>DLA Rain Water Mixing Ratios</vt:lpstr>
      <vt:lpstr>PowerPoint Presentation</vt:lpstr>
      <vt:lpstr>PowerPoint Presentation</vt:lpstr>
      <vt:lpstr>PowerPoint Presentation</vt:lpstr>
      <vt:lpstr>DLA Cloud Water Mixing Ratios</vt:lpstr>
      <vt:lpstr>PowerPoint Presentation</vt:lpstr>
      <vt:lpstr>PowerPoint Presentation</vt:lpstr>
      <vt:lpstr>PowerPoint Presentation</vt:lpstr>
      <vt:lpstr>DLA Snow/Ice Mixing Ratios</vt:lpstr>
      <vt:lpstr>PowerPoint Presentation</vt:lpstr>
      <vt:lpstr>PowerPoint Presentation</vt:lpstr>
      <vt:lpstr>PowerPoint Presentation</vt:lpstr>
      <vt:lpstr>DLA Graupel Mixing Ratios</vt:lpstr>
      <vt:lpstr>PowerPoint Presentation</vt:lpstr>
      <vt:lpstr>PowerPoint Presentation</vt:lpstr>
      <vt:lpstr>PowerPoint Presentation</vt:lpstr>
      <vt:lpstr>Conclusions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Cummings</dc:creator>
  <cp:lastModifiedBy>Kristin Cummings</cp:lastModifiedBy>
  <cp:revision>99</cp:revision>
  <dcterms:created xsi:type="dcterms:W3CDTF">2016-01-31T19:41:12Z</dcterms:created>
  <dcterms:modified xsi:type="dcterms:W3CDTF">2016-02-05T21:18:42Z</dcterms:modified>
</cp:coreProperties>
</file>