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theme/theme8.xml" ContentType="application/vnd.openxmlformats-officedocument.theme+xml"/>
  <Override PartName="/ppt/slideLayouts/slideLayout60.xml" ContentType="application/vnd.openxmlformats-officedocument.presentationml.slideLayout+xml"/>
  <Override PartName="/ppt/theme/theme9.xml" ContentType="application/vnd.openxmlformats-officedocument.theme+xml"/>
  <Override PartName="/ppt/slideLayouts/slideLayout61.xml" ContentType="application/vnd.openxmlformats-officedocument.presentationml.slideLayout+xml"/>
  <Override PartName="/ppt/theme/theme10.xml" ContentType="application/vnd.openxmlformats-officedocument.theme+xml"/>
  <Override PartName="/ppt/embeddings/oleObject1.bin" ContentType="application/vnd.openxmlformats-officedocument.oleObject"/>
  <Override PartName="/ppt/slideLayouts/slideLayout62.xml" ContentType="application/vnd.openxmlformats-officedocument.presentationml.slideLayout+xml"/>
  <Override PartName="/ppt/theme/theme11.xml" ContentType="application/vnd.openxmlformats-officedocument.theme+xml"/>
  <Override PartName="/ppt/embeddings/oleObject2.bin" ContentType="application/vnd.openxmlformats-officedocument.oleObject"/>
  <Override PartName="/ppt/slideLayouts/slideLayout63.xml" ContentType="application/vnd.openxmlformats-officedocument.presentationml.slideLayout+xml"/>
  <Override PartName="/ppt/theme/theme12.xml" ContentType="application/vnd.openxmlformats-officedocument.theme+xml"/>
  <Override PartName="/ppt/embeddings/oleObject3.bin" ContentType="application/vnd.openxmlformats-officedocument.oleObject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99" r:id="rId4"/>
    <p:sldMasterId id="2147483712" r:id="rId5"/>
    <p:sldMasterId id="2147483724" r:id="rId6"/>
    <p:sldMasterId id="2147483726" r:id="rId7"/>
    <p:sldMasterId id="2147483728" r:id="rId8"/>
    <p:sldMasterId id="2147483730" r:id="rId9"/>
    <p:sldMasterId id="2147483732" r:id="rId10"/>
    <p:sldMasterId id="2147483734" r:id="rId11"/>
    <p:sldMasterId id="2147483736" r:id="rId12"/>
    <p:sldMasterId id="2147483738" r:id="rId13"/>
  </p:sldMasterIdLst>
  <p:notesMasterIdLst>
    <p:notesMasterId r:id="rId46"/>
  </p:notesMasterIdLst>
  <p:sldIdLst>
    <p:sldId id="295" r:id="rId14"/>
    <p:sldId id="299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6" r:id="rId29"/>
    <p:sldId id="297" r:id="rId30"/>
    <p:sldId id="256" r:id="rId31"/>
    <p:sldId id="260" r:id="rId32"/>
    <p:sldId id="257" r:id="rId33"/>
    <p:sldId id="265" r:id="rId34"/>
    <p:sldId id="268" r:id="rId35"/>
    <p:sldId id="270" r:id="rId36"/>
    <p:sldId id="271" r:id="rId37"/>
    <p:sldId id="272" r:id="rId38"/>
    <p:sldId id="277" r:id="rId39"/>
    <p:sldId id="278" r:id="rId40"/>
    <p:sldId id="279" r:id="rId41"/>
    <p:sldId id="281" r:id="rId42"/>
    <p:sldId id="273" r:id="rId43"/>
    <p:sldId id="274" r:id="rId44"/>
    <p:sldId id="275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264" y="-104"/>
      </p:cViewPr>
      <p:guideLst>
        <p:guide orient="horz" pos="2840"/>
        <p:guide pos="517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Final!$B$1</c:f>
              <c:strCache>
                <c:ptCount val="1"/>
                <c:pt idx="0">
                  <c:v>sigma</c:v>
                </c:pt>
              </c:strCache>
            </c:strRef>
          </c:tx>
          <c:cat>
            <c:numRef>
              <c:f>Final!$A$2:$A$44</c:f>
              <c:numCache>
                <c:formatCode>General</c:formatCode>
                <c:ptCount val="43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</c:numCache>
            </c:numRef>
          </c:cat>
          <c:val>
            <c:numRef>
              <c:f>Final!$B$2:$B$44</c:f>
              <c:numCache>
                <c:formatCode>General</c:formatCode>
                <c:ptCount val="43"/>
                <c:pt idx="0">
                  <c:v>1.0</c:v>
                </c:pt>
                <c:pt idx="1">
                  <c:v>0.999</c:v>
                </c:pt>
                <c:pt idx="2">
                  <c:v>0.996</c:v>
                </c:pt>
                <c:pt idx="3">
                  <c:v>0.992</c:v>
                </c:pt>
                <c:pt idx="4">
                  <c:v>0.985</c:v>
                </c:pt>
                <c:pt idx="5">
                  <c:v>0.975</c:v>
                </c:pt>
                <c:pt idx="6">
                  <c:v>0.963</c:v>
                </c:pt>
                <c:pt idx="7">
                  <c:v>0.949</c:v>
                </c:pt>
                <c:pt idx="8">
                  <c:v>0.932</c:v>
                </c:pt>
                <c:pt idx="9">
                  <c:v>0.913</c:v>
                </c:pt>
                <c:pt idx="10">
                  <c:v>0.891</c:v>
                </c:pt>
                <c:pt idx="11">
                  <c:v>0.864</c:v>
                </c:pt>
                <c:pt idx="12">
                  <c:v>0.843</c:v>
                </c:pt>
                <c:pt idx="13">
                  <c:v>0.824</c:v>
                </c:pt>
                <c:pt idx="14">
                  <c:v>0.808</c:v>
                </c:pt>
                <c:pt idx="15">
                  <c:v>0.793</c:v>
                </c:pt>
                <c:pt idx="16">
                  <c:v>0.783</c:v>
                </c:pt>
                <c:pt idx="17">
                  <c:v>0.773</c:v>
                </c:pt>
                <c:pt idx="18">
                  <c:v>0.758</c:v>
                </c:pt>
                <c:pt idx="19">
                  <c:v>0.739</c:v>
                </c:pt>
                <c:pt idx="20">
                  <c:v>0.711</c:v>
                </c:pt>
                <c:pt idx="21">
                  <c:v>0.666</c:v>
                </c:pt>
                <c:pt idx="22">
                  <c:v>0.599</c:v>
                </c:pt>
                <c:pt idx="23">
                  <c:v>0.53</c:v>
                </c:pt>
                <c:pt idx="24">
                  <c:v>0.465</c:v>
                </c:pt>
                <c:pt idx="25">
                  <c:v>0.406</c:v>
                </c:pt>
                <c:pt idx="26">
                  <c:v>0.354</c:v>
                </c:pt>
                <c:pt idx="27">
                  <c:v>0.322</c:v>
                </c:pt>
                <c:pt idx="28">
                  <c:v>0.297</c:v>
                </c:pt>
                <c:pt idx="29">
                  <c:v>0.278</c:v>
                </c:pt>
                <c:pt idx="30">
                  <c:v>0.262</c:v>
                </c:pt>
                <c:pt idx="31">
                  <c:v>0.249</c:v>
                </c:pt>
                <c:pt idx="32">
                  <c:v>0.238</c:v>
                </c:pt>
                <c:pt idx="33">
                  <c:v>0.228</c:v>
                </c:pt>
                <c:pt idx="34">
                  <c:v>0.216</c:v>
                </c:pt>
                <c:pt idx="35">
                  <c:v>0.2</c:v>
                </c:pt>
                <c:pt idx="36">
                  <c:v>0.178</c:v>
                </c:pt>
                <c:pt idx="37">
                  <c:v>0.152</c:v>
                </c:pt>
                <c:pt idx="38">
                  <c:v>0.121</c:v>
                </c:pt>
                <c:pt idx="39">
                  <c:v>0.09</c:v>
                </c:pt>
                <c:pt idx="40">
                  <c:v>0.059</c:v>
                </c:pt>
                <c:pt idx="41">
                  <c:v>0.028</c:v>
                </c:pt>
                <c:pt idx="42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2020600"/>
        <c:axId val="-2132017624"/>
      </c:lineChart>
      <c:lineChart>
        <c:grouping val="standard"/>
        <c:varyColors val="0"/>
        <c:ser>
          <c:idx val="0"/>
          <c:order val="1"/>
          <c:tx>
            <c:strRef>
              <c:f>Final!$F$1</c:f>
              <c:strCache>
                <c:ptCount val="1"/>
                <c:pt idx="0">
                  <c:v>Alt_m</c:v>
                </c:pt>
              </c:strCache>
            </c:strRef>
          </c:tx>
          <c:cat>
            <c:numRef>
              <c:f>Final!$A$2:$A$44</c:f>
              <c:numCache>
                <c:formatCode>General</c:formatCode>
                <c:ptCount val="43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</c:numCache>
            </c:numRef>
          </c:cat>
          <c:val>
            <c:numRef>
              <c:f>Final!$F$2:$F$44</c:f>
              <c:numCache>
                <c:formatCode>General</c:formatCode>
                <c:ptCount val="43"/>
                <c:pt idx="0">
                  <c:v>4.008274175706527</c:v>
                </c:pt>
                <c:pt idx="1">
                  <c:v>20.05682152918755</c:v>
                </c:pt>
                <c:pt idx="2">
                  <c:v>48.20146996236647</c:v>
                </c:pt>
                <c:pt idx="3">
                  <c:v>92.58324124105834</c:v>
                </c:pt>
                <c:pt idx="4">
                  <c:v>161.5483797678693</c:v>
                </c:pt>
                <c:pt idx="5">
                  <c:v>251.4834945087102</c:v>
                </c:pt>
                <c:pt idx="6">
                  <c:v>358.7877102129922</c:v>
                </c:pt>
                <c:pt idx="7">
                  <c:v>488.2019554372258</c:v>
                </c:pt>
                <c:pt idx="8">
                  <c:v>640.5597140312284</c:v>
                </c:pt>
                <c:pt idx="9">
                  <c:v>816.8794297599684</c:v>
                </c:pt>
                <c:pt idx="10">
                  <c:v>1031.673709594289</c:v>
                </c:pt>
                <c:pt idx="11">
                  <c:v>1246.57681988206</c:v>
                </c:pt>
                <c:pt idx="12">
                  <c:v>1429.21526614564</c:v>
                </c:pt>
                <c:pt idx="13">
                  <c:v>1591.78493111723</c:v>
                </c:pt>
                <c:pt idx="14">
                  <c:v>1738.007010992267</c:v>
                </c:pt>
                <c:pt idx="15">
                  <c:v>1857.504590604991</c:v>
                </c:pt>
                <c:pt idx="16">
                  <c:v>1954.143910909132</c:v>
                </c:pt>
                <c:pt idx="17">
                  <c:v>2076.277969798338</c:v>
                </c:pt>
                <c:pt idx="18">
                  <c:v>2244.830698604955</c:v>
                </c:pt>
                <c:pt idx="19">
                  <c:v>2482.669045828443</c:v>
                </c:pt>
                <c:pt idx="20">
                  <c:v>2863.895047560492</c:v>
                </c:pt>
                <c:pt idx="21">
                  <c:v>3479.496257110221</c:v>
                </c:pt>
                <c:pt idx="22">
                  <c:v>4284.439239894958</c:v>
                </c:pt>
                <c:pt idx="23">
                  <c:v>5151.246806961298</c:v>
                </c:pt>
                <c:pt idx="24">
                  <c:v>6033.323050025878</c:v>
                </c:pt>
                <c:pt idx="25">
                  <c:v>6903.708862495466</c:v>
                </c:pt>
                <c:pt idx="26">
                  <c:v>7624.78906682162</c:v>
                </c:pt>
                <c:pt idx="27">
                  <c:v>8150.799769326139</c:v>
                </c:pt>
                <c:pt idx="28">
                  <c:v>8580.329062734335</c:v>
                </c:pt>
                <c:pt idx="29">
                  <c:v>8938.407925149275</c:v>
                </c:pt>
                <c:pt idx="30">
                  <c:v>9247.2469527518</c:v>
                </c:pt>
                <c:pt idx="31">
                  <c:v>9511.889636695447</c:v>
                </c:pt>
                <c:pt idx="32">
                  <c:v>9750.69129882283</c:v>
                </c:pt>
                <c:pt idx="33">
                  <c:v>10008.63385363262</c:v>
                </c:pt>
                <c:pt idx="34">
                  <c:v>10349.34407652924</c:v>
                </c:pt>
                <c:pt idx="35">
                  <c:v>10836.3458219567</c:v>
                </c:pt>
                <c:pt idx="36">
                  <c:v>11498.09873139376</c:v>
                </c:pt>
                <c:pt idx="37">
                  <c:v>12365.84940226194</c:v>
                </c:pt>
                <c:pt idx="38">
                  <c:v>13440.013003739</c:v>
                </c:pt>
                <c:pt idx="39">
                  <c:v>14701.74579126505</c:v>
                </c:pt>
                <c:pt idx="40">
                  <c:v>16245.07931175913</c:v>
                </c:pt>
                <c:pt idx="41">
                  <c:v>18152.40692601036</c:v>
                </c:pt>
                <c:pt idx="42">
                  <c:v>22402.60687681975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2014584"/>
        <c:axId val="-2132011304"/>
      </c:lineChart>
      <c:catAx>
        <c:axId val="-2132020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32017624"/>
        <c:crosses val="autoZero"/>
        <c:auto val="1"/>
        <c:lblAlgn val="ctr"/>
        <c:lblOffset val="100"/>
        <c:tickLblSkip val="4"/>
        <c:noMultiLvlLbl val="0"/>
      </c:catAx>
      <c:valAx>
        <c:axId val="-2132017624"/>
        <c:scaling>
          <c:orientation val="minMax"/>
          <c:max val="1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32020600"/>
        <c:crosses val="autoZero"/>
        <c:crossBetween val="between"/>
      </c:valAx>
      <c:catAx>
        <c:axId val="-21320145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132011304"/>
        <c:crosses val="autoZero"/>
        <c:auto val="1"/>
        <c:lblAlgn val="ctr"/>
        <c:lblOffset val="100"/>
        <c:noMultiLvlLbl val="0"/>
      </c:catAx>
      <c:valAx>
        <c:axId val="-213201130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-2132014584"/>
        <c:crosses val="max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D3F22-12DF-FC49-B761-C8C77B554BC1}" type="datetimeFigureOut">
              <a:rPr lang="en-US" smtClean="0"/>
              <a:t>4/1/14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FA898-1CB4-A646-858B-D3013CF3A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91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FA898-1CB4-A646-858B-D3013CF3AA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22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^12 km domain</a:t>
            </a:r>
            <a:r>
              <a:rPr lang="en-US" baseline="0" dirty="0" smtClean="0"/>
              <a:t> is set a bit large to match National AQ Forecasting Capability for side-by-side verification.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F79F7-E093-4D43-8BEE-3F1D18F93EE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3966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buFont typeface="Times New Roman" pitchFamily="18" charset="0"/>
              <a:buNone/>
            </a:pPr>
            <a:fld id="{BF83A06D-E0BC-4B78-986B-B0F3A4FEE306}" type="slidenum">
              <a:rPr lang="en-US" altLang="en-US">
                <a:solidFill>
                  <a:srgbClr val="000000"/>
                </a:solidFill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12</a:t>
            </a:fld>
            <a:endParaRPr lang="en-US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5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E659-B51A-3C42-B867-713A65DFBBC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2415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79C7-EB32-5A41-AC10-91CD1FA34AA1}" type="datetimeFigureOut">
              <a:rPr lang="en-US" smtClean="0"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D595-0900-1241-B88A-0F130B7A8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92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79C7-EB32-5A41-AC10-91CD1FA34AA1}" type="datetimeFigureOut">
              <a:rPr lang="en-US" smtClean="0"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D595-0900-1241-B88A-0F130B7A8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1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79C7-EB32-5A41-AC10-91CD1FA34AA1}" type="datetimeFigureOut">
              <a:rPr lang="en-US" smtClean="0"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D595-0900-1241-B88A-0F130B7A8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61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79C7-EB32-5A41-AC10-91CD1FA34AA1}" type="datetimeFigureOut">
              <a:rPr lang="en-US" smtClean="0"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D595-0900-1241-B88A-0F130B7A8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401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5734-4165-3A41-ABA2-0CEBAF2BAB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04F29-74AA-9A4B-A6F3-B21E5FFB39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4274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5734-4165-3A41-ABA2-0CEBAF2BAB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04F29-74AA-9A4B-A6F3-B21E5FFB39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55386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5734-4165-3A41-ABA2-0CEBAF2BAB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04F29-74AA-9A4B-A6F3-B21E5FFB39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56781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5734-4165-3A41-ABA2-0CEBAF2BAB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04F29-74AA-9A4B-A6F3-B21E5FFB39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35685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5734-4165-3A41-ABA2-0CEBAF2BAB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04F29-74AA-9A4B-A6F3-B21E5FFB39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08767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5734-4165-3A41-ABA2-0CEBAF2BAB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04F29-74AA-9A4B-A6F3-B21E5FFB39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66667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5734-4165-3A41-ABA2-0CEBAF2BAB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04F29-74AA-9A4B-A6F3-B21E5FFB39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0507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79C7-EB32-5A41-AC10-91CD1FA34AA1}" type="datetimeFigureOut">
              <a:rPr lang="en-US" smtClean="0"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D595-0900-1241-B88A-0F130B7A8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1336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5734-4165-3A41-ABA2-0CEBAF2BAB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04F29-74AA-9A4B-A6F3-B21E5FFB39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8448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5734-4165-3A41-ABA2-0CEBAF2BAB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04F29-74AA-9A4B-A6F3-B21E5FFB39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0563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5734-4165-3A41-ABA2-0CEBAF2BAB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04F29-74AA-9A4B-A6F3-B21E5FFB39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29929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5734-4165-3A41-ABA2-0CEBAF2BAB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04F29-74AA-9A4B-A6F3-B21E5FFB39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60127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79C7-EB32-5A41-AC10-91CD1FA34AA1}" type="datetimeFigureOut">
              <a:rPr lang="en-US" smtClean="0"/>
              <a:t>4/1/14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D595-0900-1241-B88A-0F130B7A8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447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2D24C-3A01-D944-B4F1-21A77AF210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A197-8F53-834A-8B86-6F9EDCE99B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34141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2D24C-3A01-D944-B4F1-21A77AF210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A197-8F53-834A-8B86-6F9EDCE99B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9989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2D24C-3A01-D944-B4F1-21A77AF210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A197-8F53-834A-8B86-6F9EDCE99B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85584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2D24C-3A01-D944-B4F1-21A77AF210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A197-8F53-834A-8B86-6F9EDCE99B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6149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79C7-EB32-5A41-AC10-91CD1FA34AA1}" type="datetimeFigureOut">
              <a:rPr lang="en-US" smtClean="0"/>
              <a:t>4/1/14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D595-0900-1241-B88A-0F130B7A8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42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2D24C-3A01-D944-B4F1-21A77AF210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A197-8F53-834A-8B86-6F9EDCE99B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59914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2D24C-3A01-D944-B4F1-21A77AF210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A197-8F53-834A-8B86-6F9EDCE99B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05599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2D24C-3A01-D944-B4F1-21A77AF210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A197-8F53-834A-8B86-6F9EDCE99B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4310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2D24C-3A01-D944-B4F1-21A77AF210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A197-8F53-834A-8B86-6F9EDCE99B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12393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2D24C-3A01-D944-B4F1-21A77AF210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A197-8F53-834A-8B86-6F9EDCE99B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82586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2D24C-3A01-D944-B4F1-21A77AF210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A197-8F53-834A-8B86-6F9EDCE99B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95437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2D24C-3A01-D944-B4F1-21A77AF210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DA197-8F53-834A-8B86-6F9EDCE99B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93588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gradFill rotWithShape="0">
          <a:gsLst>
            <a:gs pos="0">
              <a:srgbClr val="EDE8D5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hcrawfo\AppData\Local\Microsoft\Windows\Temporary Internet Files\Content.Outlook\TOUTOY28\discover-aq_ppt_header_3_v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C447F-7DAB-4584-92E8-C3AB94449FD5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ACEC-4CB9-412D-983B-2EBB6D8D39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8673-6FD9-4032-B0B3-C32A22EF21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35538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gradFill rotWithShape="0">
          <a:gsLst>
            <a:gs pos="0">
              <a:srgbClr val="EDE8D5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hcrawfo\AppData\Local\Microsoft\Windows\Temporary Internet Files\Content.Outlook\TOUTOY28\discover-aq_ppt_header_3_v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C447F-7DAB-4584-92E8-C3AB94449FD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575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79C7-EB32-5A41-AC10-91CD1FA34AA1}" type="datetimeFigureOut">
              <a:rPr lang="en-US" smtClean="0"/>
              <a:t>4/1/14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D595-0900-1241-B88A-0F130B7A8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554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8E27-A474-4169-BEA8-A5AC04771C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9E555-2ECC-4F79-A42E-1EE05F2245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75622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752601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9" y="1752601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F47F0-7C4C-46ED-9107-39C277C20451}" type="slidenum">
              <a:rPr lang="en-US" altLang="en-US">
                <a:latin typeface="Verdana"/>
              </a:rPr>
              <a:pPr>
                <a:defRPr/>
              </a:pPr>
              <a:t>‹#›</a:t>
            </a:fld>
            <a:endParaRPr lang="en-US" alt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522672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8F86B-B075-463E-A994-ECBC3D0B7649}" type="slidenum">
              <a:rPr lang="en-US" alt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52846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B0ADD-E353-4237-B780-86E850DF4BAC}" type="slidenum">
              <a:rPr lang="en-US" altLang="en-US">
                <a:solidFill>
                  <a:srgbClr val="000000"/>
                </a:solidFill>
                <a:latin typeface="Verdan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220834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4/3/2014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Patrick J. Reddy CDPHE - do not cite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5E247-5182-486E-814B-152BB51450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4/3/2014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Patrick J. Reddy CDPHE - do not cite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5E247-5182-486E-814B-152BB51450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4/3/2014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Patrick J. Reddy CDPHE - do not cite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5E247-5182-486E-814B-152BB51450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4/3/2014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Patrick J. Reddy CDPHE - do not cite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5E247-5182-486E-814B-152BB51450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4/3/2014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Patrick J. Reddy CDPHE - do not cite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5E247-5182-486E-814B-152BB51450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4/3/2014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Patrick J. Reddy CDPHE - do not cite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5E247-5182-486E-814B-152BB51450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79C7-EB32-5A41-AC10-91CD1FA34AA1}" type="datetimeFigureOut">
              <a:rPr lang="en-US" smtClean="0"/>
              <a:t>4/1/14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D595-0900-1241-B88A-0F130B7A8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251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4/3/2014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Patrick J. Reddy CDPHE - do not cite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5E247-5182-486E-814B-152BB51450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4/3/2014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Patrick J. Reddy CDPHE - do not cite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5E247-5182-486E-814B-152BB51450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4/3/2014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Patrick J. Reddy CDPHE - do not cite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5E247-5182-486E-814B-152BB51450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4/3/2014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Patrick J. Reddy CDPHE - do not cite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5E247-5182-486E-814B-152BB51450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4/3/2014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Patrick J. Reddy CDPHE - do not cite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5E247-5182-486E-814B-152BB51450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79C7-EB32-5A41-AC10-91CD1FA34AA1}" type="datetimeFigureOut">
              <a:rPr lang="en-US" smtClean="0"/>
              <a:t>4/1/14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D595-0900-1241-B88A-0F130B7A8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70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79C7-EB32-5A41-AC10-91CD1FA34AA1}" type="datetimeFigureOut">
              <a:rPr lang="en-US" smtClean="0"/>
              <a:t>4/1/14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8D595-0900-1241-B88A-0F130B7A8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9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1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2.v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2.xml"/><Relationship Id="rId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3.v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3.xml"/><Relationship Id="rId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4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8.xml"/><Relationship Id="rId6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0.xml"/><Relationship Id="rId8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3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66803"/>
            <a:ext cx="8229600" cy="6072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34569"/>
            <a:ext cx="8229600" cy="5191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479C7-EB32-5A41-AC10-91CD1FA34AA1}" type="datetimeFigureOut">
              <a:rPr lang="en-US" smtClean="0"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8D595-0900-1241-B88A-0F130B7A8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4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6263" y="304800"/>
            <a:ext cx="8001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lIns="91407" tIns="45704" rIns="91407" bIns="45704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Verdana"/>
              <a:ea typeface="MS PGothic" pitchFamily="34" charset="-128"/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7" tIns="45704" rIns="91407" bIns="45704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Verdana"/>
              <a:ea typeface="MS PGothic" pitchFamily="34" charset="-128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C054A94-B385-48EA-90B6-FA79BF047CDE}" type="slidenum">
              <a:rPr lang="en-US" altLang="en-US">
                <a:latin typeface="Verdana"/>
                <a:ea typeface="MS PGothic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Verdana"/>
              <a:ea typeface="MS PGothic" pitchFamily="34" charset="-128"/>
            </a:endParaRPr>
          </a:p>
        </p:txBody>
      </p:sp>
      <p:graphicFrame>
        <p:nvGraphicFramePr>
          <p:cNvPr id="2057" name="Object 9"/>
          <p:cNvGraphicFramePr>
            <a:graphicFrameLocks noChangeAspect="1"/>
          </p:cNvGraphicFramePr>
          <p:nvPr userDrawn="1"/>
        </p:nvGraphicFramePr>
        <p:xfrm>
          <a:off x="7924800" y="304800"/>
          <a:ext cx="682625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Photo Editor Photo" r:id="rId4" imgW="5982535" imgH="4944165" progId="MSPhotoEd.3">
                  <p:embed/>
                </p:oleObj>
              </mc:Choice>
              <mc:Fallback>
                <p:oleObj name="Photo Editor Photo" r:id="rId4" imgW="5982535" imgH="494416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304800"/>
                        <a:ext cx="682625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0000C2"/>
                                </a:gs>
                                <a:gs pos="100000">
                                  <a:srgbClr val="FE0030"/>
                                </a:gs>
                              </a:gsLst>
                              <a:lin ang="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8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MS PGothic" pitchFamily="34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MS PGothic" pitchFamily="34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MS PGothic" pitchFamily="34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MS PGothic" pitchFamily="34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MS PGothic" pitchFamily="34" charset="-128"/>
          <a:cs typeface="ＭＳ Ｐゴシック" charset="-128"/>
        </a:defRPr>
      </a:lvl5pPr>
      <a:lvl6pPr marL="457035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071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11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146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8313" indent="-4683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906463" indent="-4349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  <a:ea typeface="MS PGothic" pitchFamily="34" charset="-128"/>
        </a:defRPr>
      </a:lvl2pPr>
      <a:lvl3pPr marL="1303338" indent="-3937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  <a:ea typeface="MS PGothic" pitchFamily="34" charset="-128"/>
        </a:defRPr>
      </a:lvl3pPr>
      <a:lvl4pPr marL="1692275" indent="-3857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92325" indent="-396875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50201" indent="-398320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7235" indent="-398320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4271" indent="-398320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1308" indent="-398320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6263" y="304800"/>
            <a:ext cx="8001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Verdana"/>
              <a:ea typeface="MS PGothic" pitchFamily="34" charset="-128"/>
            </a:endParaRP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Verdana"/>
              <a:ea typeface="MS PGothic" pitchFamily="34" charset="-128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Verdana" pitchFamily="3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Verdana" pitchFamily="3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3DCBE14-7194-445D-8DEA-1E08275C7613}" type="slidenum">
              <a:rPr lang="en-US" altLang="en-US">
                <a:solidFill>
                  <a:srgbClr val="000000"/>
                </a:solidFill>
                <a:latin typeface="Verdana"/>
                <a:ea typeface="MS PGothic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Verdana"/>
              <a:ea typeface="MS PGothic" pitchFamily="34" charset="-128"/>
            </a:endParaRPr>
          </a:p>
        </p:txBody>
      </p:sp>
      <p:graphicFrame>
        <p:nvGraphicFramePr>
          <p:cNvPr id="1033" name="Object 9"/>
          <p:cNvGraphicFramePr>
            <a:graphicFrameLocks noChangeAspect="1"/>
          </p:cNvGraphicFramePr>
          <p:nvPr userDrawn="1"/>
        </p:nvGraphicFramePr>
        <p:xfrm>
          <a:off x="7924800" y="304800"/>
          <a:ext cx="682625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Photo Editor Photo" r:id="rId4" imgW="5982535" imgH="4944165" progId="MSPhotoEd.3">
                  <p:embed/>
                </p:oleObj>
              </mc:Choice>
              <mc:Fallback>
                <p:oleObj name="Photo Editor Photo" r:id="rId4" imgW="5982535" imgH="494416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304800"/>
                        <a:ext cx="682625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0000C2"/>
                                </a:gs>
                                <a:gs pos="100000">
                                  <a:srgbClr val="FE0030"/>
                                </a:gs>
                              </a:gsLst>
                              <a:lin ang="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8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MS PGothic" pitchFamily="34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MS PGothic" pitchFamily="34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MS PGothic" pitchFamily="34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MS PGothic" pitchFamily="34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MS PGothic" pitchFamily="34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  <a:ea typeface="MS PGothic" pitchFamily="34" charset="-128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  <a:ea typeface="MS PGothic" pitchFamily="34" charset="-128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6263" y="304800"/>
            <a:ext cx="8001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Verdana"/>
              <a:ea typeface="MS PGothic" pitchFamily="34" charset="-128"/>
            </a:endParaRP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Verdana"/>
              <a:ea typeface="MS PGothic" pitchFamily="34" charset="-128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Verdana" pitchFamily="3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Verdana" pitchFamily="34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3DCBE14-7194-445D-8DEA-1E08275C7613}" type="slidenum">
              <a:rPr lang="en-US" altLang="en-US">
                <a:solidFill>
                  <a:srgbClr val="000000"/>
                </a:solidFill>
                <a:latin typeface="Verdana"/>
                <a:ea typeface="MS PGothic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Verdana"/>
              <a:ea typeface="MS PGothic" pitchFamily="34" charset="-128"/>
            </a:endParaRPr>
          </a:p>
        </p:txBody>
      </p:sp>
      <p:graphicFrame>
        <p:nvGraphicFramePr>
          <p:cNvPr id="1033" name="Object 9"/>
          <p:cNvGraphicFramePr>
            <a:graphicFrameLocks noChangeAspect="1"/>
          </p:cNvGraphicFramePr>
          <p:nvPr userDrawn="1"/>
        </p:nvGraphicFramePr>
        <p:xfrm>
          <a:off x="7924800" y="304800"/>
          <a:ext cx="682625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Photo Editor Photo" r:id="rId4" imgW="5982535" imgH="4944165" progId="MSPhotoEd.3">
                  <p:embed/>
                </p:oleObj>
              </mc:Choice>
              <mc:Fallback>
                <p:oleObj name="Photo Editor Photo" r:id="rId4" imgW="5982535" imgH="494416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304800"/>
                        <a:ext cx="682625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0000C2"/>
                                </a:gs>
                                <a:gs pos="100000">
                                  <a:srgbClr val="FE0030"/>
                                </a:gs>
                              </a:gsLst>
                              <a:lin ang="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8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MS PGothic" pitchFamily="34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MS PGothic" pitchFamily="34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MS PGothic" pitchFamily="34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MS PGothic" pitchFamily="34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MS PGothic" pitchFamily="34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  <a:ea typeface="MS PGothic" pitchFamily="34" charset="-128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  <a:ea typeface="MS PGothic" pitchFamily="34" charset="-128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4/3/2014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Patrick J. Reddy CDPHE - do not cite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865E247-5182-486E-814B-152BB514505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C5734-4165-3A41-ABA2-0CEBAF2BABE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04F29-74AA-9A4B-A6F3-B21E5FFB39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3774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33479C7-EB32-5A41-AC10-91CD1FA34AA1}" type="datetimeFigureOut">
              <a:rPr lang="en-US" smtClean="0"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6338D595-0900-1241-B88A-0F130B7A87E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background_nolog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2D24C-3A01-D944-B4F1-21A77AF210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DA197-8F53-834A-8B86-6F9EDCE99B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988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F49DB29F-1101-4570-BDE5-78D426315F33}" type="slidenum">
              <a:rPr lang="en-US">
                <a:latin typeface="Calibri"/>
              </a:rPr>
              <a:pPr defTabSz="914400"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509ACEC-4CB9-412D-983B-2EBB6D8D39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8B98673-6FD9-4032-B0B3-C32A22EF21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691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33C8B00-3C5C-4EC3-A147-C2C0D03FB8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E3173A8-A380-4D8C-BCF5-1915877F9D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CD88E27-A474-4169-BEA8-A5AC04771CB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4/1/14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BD9E555-2ECC-4F79-A42E-1EE05F2245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269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microsoft.com/office/2007/relationships/hdphoto" Target="../media/hdphoto1.wdp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cd.ucar.edu/acresp/forecast/fire-emissions.shtml" TargetMode="External"/><Relationship Id="rId3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cd.ucar.edu/acresp/forecast/" TargetMode="External"/><Relationship Id="rId3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cd.ucar.edu/acresp/dc3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5" Type="http://schemas.openxmlformats.org/officeDocument/2006/relationships/hyperlink" Target="http://raqms.ssec.wisc.edu/" TargetMode="External"/><Relationship Id="rId6" Type="http://schemas.openxmlformats.org/officeDocument/2006/relationships/hyperlink" Target="http://ruc.noaa.gov/wrf/WG11_RT/" TargetMode="External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hyperlink" Target="http://ruc.noaa.gov/wrf/WG11_RT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49.png"/><Relationship Id="rId3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8" Type="http://schemas.openxmlformats.org/officeDocument/2006/relationships/image" Target="../media/image50.png"/><Relationship Id="rId9" Type="http://schemas.openxmlformats.org/officeDocument/2006/relationships/image" Target="../media/image12.wmf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4" Type="http://schemas.openxmlformats.org/officeDocument/2006/relationships/image" Target="../media/image15.gif"/><Relationship Id="rId5" Type="http://schemas.openxmlformats.org/officeDocument/2006/relationships/image" Target="../media/image16.gif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17.gif"/><Relationship Id="rId3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jhcrawfo\AppData\Local\Microsoft\Windows\Temporary Internet Files\Content.Outlook\TOUTOY28\discover-aq_ppt_header_3_v2.png"/>
          <p:cNvPicPr>
            <a:picLocks noChangeAspect="1" noChangeArrowheads="1"/>
          </p:cNvPicPr>
          <p:nvPr/>
        </p:nvPicPr>
        <p:blipFill rotWithShape="1">
          <a:blip r:embed="rId2" cstate="print"/>
          <a:srcRect l="44972" t="60232" r="9868"/>
          <a:stretch/>
        </p:blipFill>
        <p:spPr bwMode="auto">
          <a:xfrm>
            <a:off x="0" y="5881648"/>
            <a:ext cx="9144000" cy="996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9C447F-7DAB-4584-92E8-C3AB94449FD5}" type="slidenum">
              <a:rPr lang="en-US" smtClean="0">
                <a:latin typeface="Calibri"/>
              </a:rPr>
              <a:pPr>
                <a:defRPr/>
              </a:pPr>
              <a:t>1</a:t>
            </a:fld>
            <a:endParaRPr lang="en-US"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2115" y="2105654"/>
            <a:ext cx="7898116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DISCOVER-AQ and FRAPPÉ Forecast Activities</a:t>
            </a:r>
          </a:p>
          <a:p>
            <a:pPr algn="ctr"/>
            <a:endParaRPr lang="en-US" sz="2800" b="1" dirty="0"/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Compiled from input from different groups </a:t>
            </a:r>
            <a:endParaRPr lang="en-US" sz="2800" b="1" dirty="0"/>
          </a:p>
        </p:txBody>
      </p:sp>
      <p:pic>
        <p:nvPicPr>
          <p:cNvPr id="12" name="Picture 2" descr="C:\Users\jhcrawfo\AppData\Local\Microsoft\Windows\Temporary Internet Files\Content.Outlook\TOUTOY28\discover-aq_ppt_header_3_v2.png"/>
          <p:cNvPicPr>
            <a:picLocks noChangeAspect="1" noChangeArrowheads="1"/>
          </p:cNvPicPr>
          <p:nvPr/>
        </p:nvPicPr>
        <p:blipFill rotWithShape="1">
          <a:blip r:embed="rId2" cstate="print"/>
          <a:srcRect r="9868"/>
          <a:stretch/>
        </p:blipFill>
        <p:spPr bwMode="auto">
          <a:xfrm>
            <a:off x="0" y="-1"/>
            <a:ext cx="9144001" cy="104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618" y="6151333"/>
            <a:ext cx="1680020" cy="5701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162" y="5935900"/>
            <a:ext cx="943718" cy="9494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6979" y="6025549"/>
            <a:ext cx="1248678" cy="832451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0" y="947824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33" y="215101"/>
            <a:ext cx="2024667" cy="161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jhcrawfo\AppData\Local\Microsoft\Windows\Temporary Internet Files\Content.Outlook\TOUTOY28\discover-aq_ppt_header_3_v2.png"/>
          <p:cNvPicPr>
            <a:picLocks noChangeAspect="1" noChangeArrowheads="1"/>
          </p:cNvPicPr>
          <p:nvPr/>
        </p:nvPicPr>
        <p:blipFill rotWithShape="1">
          <a:blip r:embed="rId2" cstate="print"/>
          <a:srcRect l="91293" r="1667" b="29204"/>
          <a:stretch/>
        </p:blipFill>
        <p:spPr bwMode="auto">
          <a:xfrm>
            <a:off x="1359654" y="5888238"/>
            <a:ext cx="936626" cy="969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5321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5943600" cy="533400"/>
          </a:xfrm>
        </p:spPr>
        <p:txBody>
          <a:bodyPr/>
          <a:lstStyle/>
          <a:p>
            <a:pPr eaLnBrk="1" hangingPunct="1"/>
            <a:r>
              <a:rPr lang="en-US" altLang="en-US" sz="2100" smtClean="0"/>
              <a:t>   </a:t>
            </a:r>
            <a:r>
              <a:rPr lang="en-US" altLang="en-US" sz="2800" i="1" smtClean="0"/>
              <a:t>GEOS-5/GOCART Forecasts</a:t>
            </a:r>
          </a:p>
        </p:txBody>
      </p:sp>
      <p:pic>
        <p:nvPicPr>
          <p:cNvPr id="5123" name="Picture 5" descr="Y:\Desktop\C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71600"/>
            <a:ext cx="31242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Y:\Desktop\global_smok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31242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7924800" y="1752600"/>
            <a:ext cx="53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7" rIns="91350" bIns="4567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Arial" pitchFamily="34" charset="0"/>
              </a:rPr>
              <a:t>CO</a:t>
            </a:r>
          </a:p>
        </p:txBody>
      </p:sp>
      <p:sp>
        <p:nvSpPr>
          <p:cNvPr id="5126" name="Text Box 9"/>
          <p:cNvSpPr txBox="1">
            <a:spLocks noChangeArrowheads="1"/>
          </p:cNvSpPr>
          <p:nvPr/>
        </p:nvSpPr>
        <p:spPr bwMode="auto">
          <a:xfrm>
            <a:off x="8077200" y="3200400"/>
            <a:ext cx="903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7" rIns="91350" bIns="4567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Arial" pitchFamily="34" charset="0"/>
              </a:rPr>
              <a:t>Smoke</a:t>
            </a:r>
          </a:p>
        </p:txBody>
      </p:sp>
      <p:sp>
        <p:nvSpPr>
          <p:cNvPr id="5127" name="Text Box 10"/>
          <p:cNvSpPr txBox="1">
            <a:spLocks noChangeArrowheads="1"/>
          </p:cNvSpPr>
          <p:nvPr/>
        </p:nvSpPr>
        <p:spPr bwMode="auto">
          <a:xfrm>
            <a:off x="8540750" y="4419600"/>
            <a:ext cx="60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7" rIns="91350" bIns="4567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Arial" pitchFamily="34" charset="0"/>
              </a:rPr>
              <a:t>SO</a:t>
            </a:r>
            <a:r>
              <a:rPr lang="en-US" altLang="en-US" baseline="-25000">
                <a:solidFill>
                  <a:srgbClr val="000000"/>
                </a:solidFill>
                <a:latin typeface="Arial" pitchFamily="34" charset="0"/>
              </a:rPr>
              <a:t>4</a:t>
            </a:r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5128" name="Picture 7" descr="Y:\Desktop\global_so4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3886200"/>
            <a:ext cx="3181350" cy="1590675"/>
          </a:xfrm>
        </p:spPr>
      </p:pic>
      <p:sp>
        <p:nvSpPr>
          <p:cNvPr id="5129" name="TextBox 12"/>
          <p:cNvSpPr txBox="1">
            <a:spLocks noChangeArrowheads="1"/>
          </p:cNvSpPr>
          <p:nvPr/>
        </p:nvSpPr>
        <p:spPr bwMode="auto">
          <a:xfrm>
            <a:off x="2514600" y="6248400"/>
            <a:ext cx="4552950" cy="369888"/>
          </a:xfrm>
          <a:prstGeom prst="rect">
            <a:avLst/>
          </a:prstGeom>
          <a:solidFill>
            <a:srgbClr val="FFFE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50" tIns="45677" rIns="91350" bIns="45677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http://gmao.gsfc.nasa.gov/forecasts/</a:t>
            </a:r>
          </a:p>
        </p:txBody>
      </p:sp>
      <p:sp>
        <p:nvSpPr>
          <p:cNvPr id="5130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066800"/>
            <a:ext cx="3924300" cy="4267200"/>
          </a:xfrm>
        </p:spPr>
        <p:txBody>
          <a:bodyPr/>
          <a:lstStyle/>
          <a:p>
            <a:r>
              <a:rPr lang="en-US" altLang="en-US" sz="1600" smtClean="0"/>
              <a:t>Global 5-day chemical forecasts customized for each campaign</a:t>
            </a:r>
          </a:p>
          <a:p>
            <a:pPr lvl="1"/>
            <a:r>
              <a:rPr lang="en-US" altLang="en-US" sz="1400" smtClean="0"/>
              <a:t>O3, aerosols, CO, CO</a:t>
            </a:r>
            <a:r>
              <a:rPr lang="en-US" altLang="en-US" sz="1400" baseline="-25000" smtClean="0"/>
              <a:t>2</a:t>
            </a:r>
            <a:r>
              <a:rPr lang="en-US" altLang="en-US" sz="1400" smtClean="0"/>
              <a:t>, SO</a:t>
            </a:r>
            <a:r>
              <a:rPr lang="en-US" altLang="en-US" sz="1400" baseline="-25000" smtClean="0"/>
              <a:t>2</a:t>
            </a:r>
          </a:p>
          <a:p>
            <a:pPr lvl="1"/>
            <a:r>
              <a:rPr lang="en-US" altLang="en-US" sz="1400" smtClean="0"/>
              <a:t>Resolution: </a:t>
            </a:r>
            <a:r>
              <a:rPr lang="en-US" altLang="en-US" sz="1400" smtClean="0">
                <a:solidFill>
                  <a:srgbClr val="FF0000"/>
                </a:solidFill>
              </a:rPr>
              <a:t>Nominally 25 km</a:t>
            </a:r>
          </a:p>
          <a:p>
            <a:r>
              <a:rPr lang="en-US" altLang="en-US" sz="1600" smtClean="0"/>
              <a:t>Driven by real-time biomass emissions from MODIS</a:t>
            </a:r>
          </a:p>
          <a:p>
            <a:r>
              <a:rPr lang="en-US" altLang="en-US" sz="1600" smtClean="0"/>
              <a:t>Assimilated aerosols interacts with circulation through radiation</a:t>
            </a:r>
          </a:p>
          <a:p>
            <a:endParaRPr lang="en-US" altLang="en-US" sz="1600" smtClean="0"/>
          </a:p>
          <a:p>
            <a:endParaRPr lang="en-US" altLang="en-US" smtClean="0"/>
          </a:p>
        </p:txBody>
      </p:sp>
      <p:pic>
        <p:nvPicPr>
          <p:cNvPr id="513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34925"/>
            <a:ext cx="7137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429000"/>
            <a:ext cx="345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689238" y="6488668"/>
            <a:ext cx="14004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Ken Pickering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GEOS-5 Atmospheric</a:t>
            </a:r>
            <a:br>
              <a:rPr lang="en-US" altLang="en-US" smtClean="0"/>
            </a:br>
            <a:r>
              <a:rPr lang="en-US" altLang="en-US" smtClean="0"/>
              <a:t>Data Assimilation System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</p:nvPr>
        </p:nvGraphicFramePr>
        <p:xfrm>
          <a:off x="609600" y="1828800"/>
          <a:ext cx="8001000" cy="4848265"/>
        </p:xfrm>
        <a:graphic>
          <a:graphicData uri="http://schemas.openxmlformats.org/drawingml/2006/table">
            <a:tbl>
              <a:tblPr/>
              <a:tblGrid>
                <a:gridCol w="2252663"/>
                <a:gridCol w="5748337"/>
              </a:tblGrid>
              <a:tr h="44764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MS PGothic" pitchFamily="34" charset="-128"/>
                        </a:rPr>
                        <a:t>Feature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itchFamily="34" charset="0"/>
                          <a:ea typeface="MS PGothic" pitchFamily="34" charset="-128"/>
                        </a:rPr>
                        <a:t>Description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400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S PGothic" pitchFamily="34" charset="-128"/>
                        </a:rPr>
                        <a:t>Model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4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S PGothic" pitchFamily="34" charset="-128"/>
                        </a:rPr>
                        <a:t>GEOS-5 Earth Modeling System, with GOCART coupled to radiation parameterization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4E9"/>
                    </a:solidFill>
                  </a:tcPr>
                </a:tc>
              </a:tr>
              <a:tr h="5127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S PGothic" pitchFamily="34" charset="-128"/>
                        </a:rPr>
                        <a:t>Fire Emissions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2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S PGothic" pitchFamily="34" charset="-128"/>
                        </a:rPr>
                        <a:t>QFED: Daily, NRT, MODIS FRP based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2F4"/>
                    </a:solidFill>
                  </a:tcPr>
                </a:tc>
              </a:tr>
              <a:tr h="5127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S PGothic" pitchFamily="34" charset="-128"/>
                        </a:rPr>
                        <a:t>Met Data Assim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4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S PGothic" pitchFamily="34" charset="-128"/>
                        </a:rPr>
                        <a:t>Full NWP observing system (uses GSI)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4E9"/>
                    </a:solidFill>
                  </a:tcPr>
                </a:tc>
              </a:tr>
              <a:tr h="11889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S PGothic" pitchFamily="34" charset="-128"/>
                        </a:rPr>
                        <a:t>Aerosol Data Assimilation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2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S PGothic" pitchFamily="34" charset="-128"/>
                        </a:rPr>
                        <a:t>Local Displacement Ensembles (LDE)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S PGothic" pitchFamily="34" charset="-128"/>
                        </a:rPr>
                        <a:t>MODIS reflectances (Aqua &amp; Terra)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S PGothic" pitchFamily="34" charset="-128"/>
                        </a:rPr>
                        <a:t>AERONET Calibrated AOD’s (Neural Net)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S PGothic" pitchFamily="34" charset="-128"/>
                        </a:rPr>
                        <a:t>Stringent cloud screening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2F4"/>
                    </a:solidFill>
                  </a:tcPr>
                </a:tc>
              </a:tr>
              <a:tr h="3714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S PGothic" pitchFamily="34" charset="-128"/>
                        </a:rPr>
                        <a:t>Forecasts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4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S PGothic" pitchFamily="34" charset="-128"/>
                        </a:rPr>
                        <a:t>5 day forecasts twice daily: 0Z an 12Z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4E9"/>
                    </a:solidFill>
                  </a:tcPr>
                </a:tc>
              </a:tr>
              <a:tr h="43177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S PGothic" pitchFamily="34" charset="-128"/>
                        </a:rPr>
                        <a:t>Resolution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2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S PGothic" pitchFamily="34" charset="-128"/>
                        </a:rPr>
                        <a:t>nominally 25 km, 72 layers, top ~85 km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2F4"/>
                    </a:solidFill>
                  </a:tcPr>
                </a:tc>
              </a:tr>
              <a:tr h="3714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S PGothic" pitchFamily="34" charset="-128"/>
                        </a:rPr>
                        <a:t>Aerosol Species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4E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S PGothic" pitchFamily="34" charset="-128"/>
                        </a:rPr>
                        <a:t>Dust, sea-salt, sulfates, organic &amp; black carbon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4E9"/>
                    </a:solidFill>
                  </a:tcPr>
                </a:tc>
              </a:tr>
              <a:tr h="3714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S PGothic" pitchFamily="34" charset="-128"/>
                        </a:rPr>
                        <a:t>Carbon Species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2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S PGothic" pitchFamily="34" charset="-128"/>
                        </a:rPr>
                        <a:t>CO</a:t>
                      </a:r>
                      <a:r>
                        <a:rPr kumimoji="0" lang="en-US" altLang="en-US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S PGothic" pitchFamily="34" charset="-128"/>
                        </a:rPr>
                        <a:t>2</a:t>
                      </a: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MS PGothic" pitchFamily="34" charset="-128"/>
                        </a:rPr>
                        <a:t>, CO with several tagged tracers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2F4"/>
                    </a:solidFill>
                  </a:tcPr>
                </a:tc>
              </a:tr>
            </a:tbl>
          </a:graphicData>
        </a:graphic>
      </p:graphicFrame>
      <p:sp>
        <p:nvSpPr>
          <p:cNvPr id="822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63154888-F1A8-4D6B-91F4-14C2F11F8AE3}" type="slidenum">
              <a:rPr lang="en-US" altLang="en-US">
                <a:solidFill>
                  <a:srgbClr val="000000"/>
                </a:solidFill>
              </a:rPr>
              <a:pPr/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89238" y="6488668"/>
            <a:ext cx="14004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Ken Pickering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576263" y="304800"/>
            <a:ext cx="8001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800" i="1">
                <a:solidFill>
                  <a:srgbClr val="FF0000"/>
                </a:solidFill>
              </a:rPr>
              <a:t>Q</a:t>
            </a:r>
            <a:r>
              <a:rPr lang="en-US" altLang="en-US" sz="3800">
                <a:solidFill>
                  <a:srgbClr val="000000"/>
                </a:solidFill>
              </a:rPr>
              <a:t>FED: </a:t>
            </a:r>
            <a:r>
              <a:rPr lang="en-US" altLang="en-US" sz="3800">
                <a:solidFill>
                  <a:srgbClr val="FF0000"/>
                </a:solidFill>
              </a:rPr>
              <a:t>Quick</a:t>
            </a:r>
            <a:r>
              <a:rPr lang="en-US" altLang="en-US" sz="3800">
                <a:solidFill>
                  <a:srgbClr val="000000"/>
                </a:solidFill>
              </a:rPr>
              <a:t> Fire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800">
                <a:solidFill>
                  <a:srgbClr val="000000"/>
                </a:solidFill>
              </a:rPr>
              <a:t>Emission Dataset</a:t>
            </a:r>
          </a:p>
        </p:txBody>
      </p:sp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468313" indent="-468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1211263" indent="-468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defTabSz="914400" eaLnBrk="0" fontAlgn="base" hangingPunct="0">
              <a:lnSpc>
                <a:spcPct val="90000"/>
              </a:lnSpc>
              <a:spcBef>
                <a:spcPts val="65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"/>
            </a:pPr>
            <a:r>
              <a:rPr lang="en-US" altLang="en-US" sz="2400">
                <a:solidFill>
                  <a:srgbClr val="000000"/>
                </a:solidFill>
              </a:rPr>
              <a:t>Near real time estimates based on MODIS Fire Radiative Power (AQUA/TERRA)</a:t>
            </a:r>
          </a:p>
          <a:p>
            <a:pPr defTabSz="914400" eaLnBrk="0" fontAlgn="base" hangingPunct="0">
              <a:lnSpc>
                <a:spcPct val="90000"/>
              </a:lnSpc>
              <a:spcBef>
                <a:spcPts val="65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"/>
            </a:pPr>
            <a:r>
              <a:rPr lang="en-US" altLang="en-US" sz="2400">
                <a:solidFill>
                  <a:srgbClr val="000000"/>
                </a:solidFill>
              </a:rPr>
              <a:t>Current focus on MODIS</a:t>
            </a:r>
          </a:p>
          <a:p>
            <a:pPr defTabSz="914400" eaLnBrk="0" fontAlgn="base" hangingPunct="0">
              <a:lnSpc>
                <a:spcPct val="90000"/>
              </a:lnSpc>
              <a:spcBef>
                <a:spcPts val="65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"/>
            </a:pPr>
            <a:r>
              <a:rPr lang="en-US" altLang="en-US" sz="2400">
                <a:solidFill>
                  <a:srgbClr val="000000"/>
                </a:solidFill>
              </a:rPr>
              <a:t>Through Joint Center for Sattelite Data Assimilation (JCSDA) collabotating with NOAA/STAR on the inclusion of data from</a:t>
            </a:r>
          </a:p>
          <a:p>
            <a:pPr lvl="1" defTabSz="914400" eaLnBrk="0" fontAlgn="base" hangingPunct="0">
              <a:lnSpc>
                <a:spcPct val="90000"/>
              </a:lnSpc>
              <a:spcBef>
                <a:spcPts val="65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"/>
            </a:pPr>
            <a:r>
              <a:rPr lang="en-US" altLang="en-US" sz="2400">
                <a:solidFill>
                  <a:srgbClr val="000000"/>
                </a:solidFill>
              </a:rPr>
              <a:t>Geostationary</a:t>
            </a:r>
          </a:p>
          <a:p>
            <a:pPr lvl="1" defTabSz="914400" eaLnBrk="0" fontAlgn="base" hangingPunct="0">
              <a:lnSpc>
                <a:spcPct val="90000"/>
              </a:lnSpc>
              <a:spcBef>
                <a:spcPts val="65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"/>
            </a:pPr>
            <a:r>
              <a:rPr lang="en-US" altLang="en-US" sz="2400">
                <a:solidFill>
                  <a:srgbClr val="000000"/>
                </a:solidFill>
              </a:rPr>
              <a:t>VIRS</a:t>
            </a:r>
          </a:p>
          <a:p>
            <a:pPr defTabSz="914400" eaLnBrk="0" fontAlgn="base" hangingPunct="0">
              <a:lnSpc>
                <a:spcPct val="90000"/>
              </a:lnSpc>
              <a:spcBef>
                <a:spcPts val="65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"/>
            </a:pPr>
            <a:r>
              <a:rPr lang="en-US" altLang="en-US" sz="2400">
                <a:solidFill>
                  <a:srgbClr val="000000"/>
                </a:solidFill>
              </a:rPr>
              <a:t>Plume Rise model (Freitas et al. )</a:t>
            </a:r>
          </a:p>
          <a:p>
            <a:pPr lvl="1" defTabSz="914400" eaLnBrk="0" fontAlgn="base" hangingPunct="0">
              <a:lnSpc>
                <a:spcPct val="90000"/>
              </a:lnSpc>
              <a:spcBef>
                <a:spcPts val="65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"/>
            </a:pPr>
            <a:r>
              <a:rPr lang="en-US" altLang="en-US" sz="2400">
                <a:solidFill>
                  <a:srgbClr val="000000"/>
                </a:solidFill>
              </a:rPr>
              <a:t>Driven by GEOS-5 meteorology</a:t>
            </a:r>
          </a:p>
          <a:p>
            <a:pPr lvl="1" defTabSz="914400" eaLnBrk="0" fontAlgn="base" hangingPunct="0">
              <a:lnSpc>
                <a:spcPct val="90000"/>
              </a:lnSpc>
              <a:spcBef>
                <a:spcPts val="65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Char char=""/>
            </a:pPr>
            <a:r>
              <a:rPr lang="en-US" altLang="en-US" sz="2400">
                <a:solidFill>
                  <a:srgbClr val="000000"/>
                </a:solidFill>
              </a:rPr>
              <a:t>Under tuning/validation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t="1134" r="43864" b="73732"/>
          <a:stretch>
            <a:fillRect/>
          </a:stretch>
        </p:blipFill>
        <p:spPr bwMode="auto">
          <a:xfrm>
            <a:off x="5715000" y="152400"/>
            <a:ext cx="2971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5" t="27670" r="30840" b="41054"/>
          <a:stretch>
            <a:fillRect/>
          </a:stretch>
        </p:blipFill>
        <p:spPr bwMode="auto">
          <a:xfrm>
            <a:off x="6705600" y="4191000"/>
            <a:ext cx="2133600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70" name="TextBox 4"/>
          <p:cNvSpPr txBox="1">
            <a:spLocks noChangeArrowheads="1"/>
          </p:cNvSpPr>
          <p:nvPr/>
        </p:nvSpPr>
        <p:spPr bwMode="auto">
          <a:xfrm>
            <a:off x="1828800" y="6324600"/>
            <a:ext cx="5746750" cy="369888"/>
          </a:xfrm>
          <a:prstGeom prst="rect">
            <a:avLst/>
          </a:prstGeom>
          <a:solidFill>
            <a:srgbClr val="FFFF00">
              <a:alpha val="3607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QFED relies on LANCE MODIS Level 2 Fire  Data</a:t>
            </a:r>
          </a:p>
        </p:txBody>
      </p:sp>
      <p:sp>
        <p:nvSpPr>
          <p:cNvPr id="7" name="Rectangle 6"/>
          <p:cNvSpPr/>
          <p:nvPr/>
        </p:nvSpPr>
        <p:spPr>
          <a:xfrm>
            <a:off x="7689238" y="6488668"/>
            <a:ext cx="14004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Ken Pickering</a:t>
            </a:r>
            <a:endParaRPr lang="en-US" sz="14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357045"/>
            <a:ext cx="4564366" cy="340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702" y="0"/>
            <a:ext cx="4587688" cy="34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713121"/>
            <a:ext cx="19415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GEOS-5 aerosol</a:t>
            </a:r>
          </a:p>
          <a:p>
            <a:pPr defTabSz="914400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 from</a:t>
            </a:r>
          </a:p>
          <a:p>
            <a:pPr defTabSz="914400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 UT 14 Sept.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96200" y="325874"/>
            <a:ext cx="130760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Cloud cover</a:t>
            </a:r>
          </a:p>
          <a:p>
            <a:pPr defTabSz="914400"/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defTabSz="914400"/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Extinction</a:t>
            </a:r>
          </a:p>
          <a:p>
            <a:pPr defTabSz="914400"/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defTabSz="914400"/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AOD</a:t>
            </a:r>
          </a:p>
          <a:p>
            <a:pPr defTabSz="914400"/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defTabSz="914400"/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defTabSz="914400"/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defTabSz="914400"/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defTabSz="914400"/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" y="2819400"/>
            <a:ext cx="329609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914400"/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GEOS-5 global model at</a:t>
            </a:r>
          </a:p>
          <a:p>
            <a:pPr defTabSz="914400"/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0.25 deg. resolution; </a:t>
            </a:r>
          </a:p>
          <a:p>
            <a:pPr defTabSz="914400"/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GOCART aerosols, CO, SO</a:t>
            </a:r>
            <a:r>
              <a:rPr lang="en-US" b="1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defTabSz="914400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includes assimilation of</a:t>
            </a:r>
          </a:p>
          <a:p>
            <a:pPr defTabSz="914400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MODIS AOD</a:t>
            </a:r>
          </a:p>
          <a:p>
            <a:pPr defTabSz="914400"/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by Arlindo da Silva</a:t>
            </a:r>
          </a:p>
          <a:p>
            <a:pPr defTabSz="914400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NASA/GSFC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89238" y="6488668"/>
            <a:ext cx="14004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Ken Pickering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18119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9C447F-7DAB-4584-92E8-C3AB94449FD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1"/>
            <a:ext cx="3429000" cy="256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838200"/>
            <a:ext cx="3428999" cy="257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838200"/>
            <a:ext cx="3444106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429000"/>
            <a:ext cx="5562600" cy="2602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6096000"/>
            <a:ext cx="660224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497185" y="3581400"/>
            <a:ext cx="264681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High AOD associated with</a:t>
            </a:r>
          </a:p>
          <a:p>
            <a:pPr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agricultural fire plumes </a:t>
            </a:r>
          </a:p>
          <a:p>
            <a:pPr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from Mississippi Valley.</a:t>
            </a:r>
          </a:p>
          <a:p>
            <a:pPr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Back door cold front</a:t>
            </a:r>
          </a:p>
          <a:p>
            <a:pPr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pushed smoke over</a:t>
            </a:r>
          </a:p>
          <a:p>
            <a:pPr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Houston.</a:t>
            </a:r>
          </a:p>
          <a:p>
            <a:pPr defTabSz="914400"/>
            <a:endParaRPr lang="en-US" b="1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No real impact seen in</a:t>
            </a:r>
          </a:p>
          <a:p>
            <a:pPr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surface PM2.5.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9000" y="304800"/>
            <a:ext cx="4205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b="1" i="1" dirty="0">
                <a:solidFill>
                  <a:srgbClr val="1F497D"/>
                </a:solidFill>
                <a:latin typeface="Calibri"/>
              </a:rPr>
              <a:t>Houston Aerosol Episode of Sept. 14, 2013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191000"/>
            <a:ext cx="687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200" b="1" dirty="0">
                <a:solidFill>
                  <a:prstClr val="black"/>
                </a:solidFill>
                <a:latin typeface="Calibri"/>
              </a:rPr>
              <a:t>Hourly</a:t>
            </a:r>
          </a:p>
          <a:p>
            <a:pPr defTabSz="914400"/>
            <a:r>
              <a:rPr lang="en-US" sz="1200" b="1" dirty="0">
                <a:solidFill>
                  <a:prstClr val="black"/>
                </a:solidFill>
                <a:latin typeface="Calibri"/>
              </a:rPr>
              <a:t>PM2.5</a:t>
            </a:r>
          </a:p>
          <a:p>
            <a:pPr defTabSz="914400"/>
            <a:r>
              <a:rPr lang="en-US" sz="1200" b="1" dirty="0">
                <a:solidFill>
                  <a:prstClr val="black"/>
                </a:solidFill>
                <a:latin typeface="Calibri"/>
              </a:rPr>
              <a:t>(µg/m</a:t>
            </a:r>
            <a:r>
              <a:rPr lang="en-US" sz="1200" b="1" baseline="30000" dirty="0">
                <a:solidFill>
                  <a:prstClr val="black"/>
                </a:solidFill>
                <a:latin typeface="Calibri"/>
              </a:rPr>
              <a:t>3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89238" y="6488668"/>
            <a:ext cx="14004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Ken Pickering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12356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8600" y="280005"/>
            <a:ext cx="2603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Post Mission Modeling</a:t>
            </a:r>
            <a:endParaRPr lang="en-US" sz="20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965" y="896319"/>
            <a:ext cx="816896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Simulations of DISCOVER-AQ/FRAPPE period with CMAQ and WRF-</a:t>
            </a:r>
            <a:r>
              <a:rPr lang="en-US" sz="2000" b="1" dirty="0" err="1" smtClean="0">
                <a:solidFill>
                  <a:srgbClr val="1F497D"/>
                </a:solidFill>
                <a:latin typeface="Calibri"/>
              </a:rPr>
              <a:t>Chem</a:t>
            </a:r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:</a:t>
            </a:r>
          </a:p>
          <a:p>
            <a:pPr defTabSz="914400"/>
            <a:endParaRPr lang="en-US" sz="2000" b="1" dirty="0">
              <a:solidFill>
                <a:srgbClr val="1F497D"/>
              </a:solidFill>
              <a:latin typeface="Calibri"/>
            </a:endParaRPr>
          </a:p>
          <a:p>
            <a:pPr defTabSz="914400"/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	36, 12, 4 km resolution domains (perhaps 1.3-km if necessary)</a:t>
            </a:r>
          </a:p>
          <a:p>
            <a:pPr defTabSz="914400"/>
            <a:r>
              <a:rPr lang="en-US" sz="2000" b="1" dirty="0">
                <a:solidFill>
                  <a:srgbClr val="1F497D"/>
                </a:solidFill>
                <a:latin typeface="Calibri"/>
              </a:rPr>
              <a:t>	</a:t>
            </a:r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Use best available emission inventories</a:t>
            </a:r>
          </a:p>
          <a:p>
            <a:pPr defTabSz="914400"/>
            <a:endParaRPr lang="en-US" sz="2000" b="1" dirty="0">
              <a:solidFill>
                <a:srgbClr val="1F497D"/>
              </a:solidFill>
              <a:latin typeface="Calibri"/>
            </a:endParaRPr>
          </a:p>
          <a:p>
            <a:pPr defTabSz="914400"/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	Evaluate WRF meteorology using:</a:t>
            </a:r>
          </a:p>
          <a:p>
            <a:pPr defTabSz="914400"/>
            <a:r>
              <a:rPr lang="en-US" sz="2000" b="1" dirty="0">
                <a:solidFill>
                  <a:srgbClr val="1F497D"/>
                </a:solidFill>
                <a:latin typeface="Calibri"/>
              </a:rPr>
              <a:t>	</a:t>
            </a:r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	Surface stations, </a:t>
            </a:r>
            <a:r>
              <a:rPr lang="en-US" sz="2000" b="1" dirty="0" err="1" smtClean="0">
                <a:solidFill>
                  <a:srgbClr val="1F497D"/>
                </a:solidFill>
                <a:latin typeface="Calibri"/>
              </a:rPr>
              <a:t>sondes</a:t>
            </a:r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, tethered balloon, wind profilers,</a:t>
            </a:r>
          </a:p>
          <a:p>
            <a:pPr defTabSz="914400"/>
            <a:r>
              <a:rPr lang="en-US" sz="2000" b="1" dirty="0">
                <a:solidFill>
                  <a:srgbClr val="1F497D"/>
                </a:solidFill>
                <a:latin typeface="Calibri"/>
              </a:rPr>
              <a:t>	</a:t>
            </a:r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		aircraft</a:t>
            </a:r>
          </a:p>
          <a:p>
            <a:pPr defTabSz="914400"/>
            <a:r>
              <a:rPr lang="en-US" sz="2000" b="1" dirty="0">
                <a:solidFill>
                  <a:srgbClr val="1F497D"/>
                </a:solidFill>
                <a:latin typeface="Calibri"/>
              </a:rPr>
              <a:t>	</a:t>
            </a:r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Evaluate chemistry and emissions through comparisons with </a:t>
            </a:r>
          </a:p>
          <a:p>
            <a:pPr defTabSz="914400"/>
            <a:r>
              <a:rPr lang="en-US" sz="2000" b="1" dirty="0">
                <a:solidFill>
                  <a:srgbClr val="1F497D"/>
                </a:solidFill>
                <a:latin typeface="Calibri"/>
              </a:rPr>
              <a:t>	</a:t>
            </a:r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	P-3B and C-130 in-situ data, surface in-situ data,</a:t>
            </a:r>
          </a:p>
          <a:p>
            <a:pPr defTabSz="914400"/>
            <a:r>
              <a:rPr lang="en-US" sz="2000" b="1" dirty="0">
                <a:solidFill>
                  <a:srgbClr val="1F497D"/>
                </a:solidFill>
                <a:latin typeface="Calibri"/>
              </a:rPr>
              <a:t>	</a:t>
            </a:r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	Pandora and AERONET remote sensing data</a:t>
            </a:r>
          </a:p>
          <a:p>
            <a:pPr defTabSz="914400"/>
            <a:endParaRPr lang="en-US" sz="2000" b="1" dirty="0">
              <a:solidFill>
                <a:srgbClr val="1F497D"/>
              </a:solidFill>
              <a:latin typeface="Calibri"/>
            </a:endParaRPr>
          </a:p>
          <a:p>
            <a:pPr defTabSz="914400"/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	Evaluate model column vs. surface correlations against those from</a:t>
            </a:r>
          </a:p>
          <a:p>
            <a:pPr defTabSz="914400"/>
            <a:r>
              <a:rPr lang="en-US" sz="2000" b="1" dirty="0">
                <a:solidFill>
                  <a:srgbClr val="1F497D"/>
                </a:solidFill>
                <a:latin typeface="Calibri"/>
              </a:rPr>
              <a:t>	</a:t>
            </a:r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	observations</a:t>
            </a:r>
          </a:p>
          <a:p>
            <a:pPr defTabSz="914400"/>
            <a:endParaRPr lang="en-US" sz="2000" b="1" dirty="0">
              <a:solidFill>
                <a:srgbClr val="1F497D"/>
              </a:solidFill>
              <a:latin typeface="Calibri"/>
            </a:endParaRPr>
          </a:p>
          <a:p>
            <a:pPr defTabSz="914400"/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	Evaluate spatial and temporal variability in model vs. that in</a:t>
            </a:r>
          </a:p>
          <a:p>
            <a:pPr defTabSz="914400"/>
            <a:r>
              <a:rPr lang="en-US" sz="2000" b="1" dirty="0">
                <a:solidFill>
                  <a:srgbClr val="1F497D"/>
                </a:solidFill>
                <a:latin typeface="Calibri"/>
              </a:rPr>
              <a:t>	</a:t>
            </a:r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	observations</a:t>
            </a:r>
          </a:p>
          <a:p>
            <a:pPr defTabSz="914400"/>
            <a:endParaRPr lang="en-US" sz="20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89238" y="6488668"/>
            <a:ext cx="14004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Ken Pickering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78679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839C447F-7DAB-4584-92E8-C3AB94449FD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1000" y="2057400"/>
            <a:ext cx="8534400" cy="342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1F497D"/>
                </a:solidFill>
              </a:rPr>
              <a:t>Jointly with DISCOVER-AQ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1F497D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1F497D"/>
                </a:solidFill>
              </a:rPr>
              <a:t>Additional Met </a:t>
            </a:r>
            <a:r>
              <a:rPr lang="en-US" sz="2400" dirty="0">
                <a:solidFill>
                  <a:srgbClr val="1F497D"/>
                </a:solidFill>
              </a:rPr>
              <a:t> </a:t>
            </a:r>
            <a:r>
              <a:rPr lang="en-US" sz="2400" dirty="0" smtClean="0">
                <a:solidFill>
                  <a:srgbClr val="1F497D"/>
                </a:solidFill>
              </a:rPr>
              <a:t>&amp; Chemistry Products</a:t>
            </a:r>
          </a:p>
          <a:p>
            <a:pPr>
              <a:lnSpc>
                <a:spcPct val="90000"/>
              </a:lnSpc>
            </a:pPr>
            <a:endParaRPr lang="en-US" sz="2400" dirty="0" smtClean="0">
              <a:solidFill>
                <a:srgbClr val="1F497D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1F497D"/>
                </a:solidFill>
              </a:rPr>
              <a:t>Short-term forecasts for aircraft and mobile vans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1F497D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1F497D"/>
                </a:solidFill>
              </a:rPr>
              <a:t>Decisions on Flight Day and Flight Pattern for C-130  </a:t>
            </a:r>
          </a:p>
          <a:p>
            <a:pPr marL="1600200" indent="-231775">
              <a:lnSpc>
                <a:spcPct val="9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</a:rPr>
              <a:t>up to 3-5 days out</a:t>
            </a:r>
          </a:p>
          <a:p>
            <a:pPr marL="1600200" indent="-231775">
              <a:lnSpc>
                <a:spcPct val="9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</a:rPr>
              <a:t>Special events (LRT, fires, ...), transport/flow patterns, emission flight conditions,....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5000" y="1066800"/>
            <a:ext cx="46061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/>
                </a:solidFill>
              </a:rPr>
              <a:t>FRAPPÉ Forecast Briefings</a:t>
            </a:r>
            <a:endParaRPr lang="en-US" sz="3200" b="1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0" cy="8955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58601" y="6518549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Gabriele Pfister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32389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6709" y="-21152"/>
            <a:ext cx="9123754" cy="7260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u="sng" dirty="0" smtClean="0">
                <a:solidFill>
                  <a:srgbClr val="376092"/>
                </a:solidFill>
              </a:rPr>
              <a:t>FRAPPÉ Forecast Products</a:t>
            </a:r>
            <a:endParaRPr lang="en-US" dirty="0" smtClean="0"/>
          </a:p>
          <a:p>
            <a:r>
              <a:rPr lang="en-US" sz="2000" dirty="0" smtClean="0"/>
              <a:t> </a:t>
            </a:r>
            <a:r>
              <a:rPr lang="en-US" sz="2000" b="1" dirty="0" smtClean="0"/>
              <a:t>Satellite Products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FINN near-</a:t>
            </a:r>
            <a:r>
              <a:rPr lang="en-US" dirty="0" err="1" smtClean="0"/>
              <a:t>realtime</a:t>
            </a:r>
            <a:r>
              <a:rPr lang="en-US" dirty="0" smtClean="0"/>
              <a:t> fire emissions (based on MODIS fire counts) (NCAR/ACD)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en-US" dirty="0" smtClean="0"/>
              <a:t>MOPITT CO (within 1 day of overpass)</a:t>
            </a:r>
            <a:r>
              <a:rPr lang="en-US" dirty="0"/>
              <a:t> (NCAR/ACD)</a:t>
            </a:r>
            <a:endParaRPr lang="en-US" alt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altLang="en-US" dirty="0" smtClean="0"/>
              <a:t>IASI CO (~ 4-day delay)</a:t>
            </a:r>
            <a:r>
              <a:rPr lang="en-US" dirty="0"/>
              <a:t> (NCAR/ACD</a:t>
            </a:r>
            <a:r>
              <a:rPr lang="en-US" dirty="0" smtClean="0"/>
              <a:t>)</a:t>
            </a:r>
          </a:p>
          <a:p>
            <a:r>
              <a:rPr lang="en-US" altLang="en-US" sz="2000" b="1" dirty="0" smtClean="0"/>
              <a:t>Met Forecasts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en-US" sz="2000" dirty="0" smtClean="0"/>
              <a:t>WRF with assimilation (NCAR-RAL)</a:t>
            </a:r>
          </a:p>
          <a:p>
            <a:pPr lvl="2"/>
            <a:r>
              <a:rPr lang="en-US" sz="1600" dirty="0" smtClean="0">
                <a:solidFill>
                  <a:srgbClr val="000000"/>
                </a:solidFill>
                <a:latin typeface="Arial"/>
              </a:rPr>
              <a:t>3DVar 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(no radar DA, 3h UC/12h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fcst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/1km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 </a:t>
            </a:r>
          </a:p>
          <a:p>
            <a:pPr lvl="2"/>
            <a:r>
              <a:rPr lang="en-US" sz="1600" dirty="0" smtClean="0">
                <a:solidFill>
                  <a:srgbClr val="000000"/>
                </a:solidFill>
                <a:latin typeface="Arial"/>
              </a:rPr>
              <a:t>3DVar 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(with radar DA, 1h UC/12h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fcst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)</a:t>
            </a:r>
            <a:br>
              <a:rPr lang="en-US" sz="1600" dirty="0" smtClean="0">
                <a:solidFill>
                  <a:srgbClr val="000000"/>
                </a:solidFill>
                <a:latin typeface="Arial"/>
              </a:rPr>
            </a:b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4DVar 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(with radar DA, 3h UC/12h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fcst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      </a:t>
            </a:r>
          </a:p>
          <a:p>
            <a:pPr lvl="2"/>
            <a:r>
              <a:rPr lang="en-US" sz="1600" dirty="0" smtClean="0">
                <a:solidFill>
                  <a:srgbClr val="000000"/>
                </a:solidFill>
                <a:latin typeface="Arial"/>
              </a:rPr>
              <a:t>RTFDDA 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(with radar DA, 3h UC/24h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fcst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altLang="en-US" sz="2000" b="1" dirty="0"/>
              <a:t>Chemical/Tracer Forecasts</a:t>
            </a:r>
            <a:endParaRPr lang="en-US" altLang="en-US" dirty="0"/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altLang="en-US" dirty="0"/>
              <a:t>MOZART-4 global, 5-day forecast (NCAR)</a:t>
            </a:r>
          </a:p>
          <a:p>
            <a:pPr marL="1200150" lvl="2" indent="-285750">
              <a:lnSpc>
                <a:spcPct val="110000"/>
              </a:lnSpc>
              <a:buFont typeface="Arial"/>
              <a:buChar char="•"/>
            </a:pPr>
            <a:r>
              <a:rPr lang="en-US" dirty="0"/>
              <a:t>Full chemistry at 1.9°x2.5° (possibly assimilation of CO)</a:t>
            </a:r>
          </a:p>
          <a:p>
            <a:pPr marL="1200150" lvl="2" indent="-285750">
              <a:lnSpc>
                <a:spcPct val="110000"/>
              </a:lnSpc>
              <a:buFont typeface="Arial"/>
              <a:buChar char="•"/>
            </a:pPr>
            <a:r>
              <a:rPr lang="en-US" dirty="0"/>
              <a:t>Tracer forecasts at 0.5°x0.5° (CO, isoprene-like, ....)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/>
              <a:t>RAQMS (NOAA/NESDIS)</a:t>
            </a:r>
          </a:p>
          <a:p>
            <a:pPr marL="1200150" lvl="2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Global 1x1 degree on-line chemical and aerosol assimilation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 and forecasting system</a:t>
            </a:r>
          </a:p>
          <a:p>
            <a:pPr marL="1200150" lvl="2" indent="-285750"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Assimilation of MODIS AOD, MLS stratospheric O</a:t>
            </a:r>
            <a:r>
              <a:rPr lang="en-US" baseline="-25000" dirty="0">
                <a:solidFill>
                  <a:prstClr val="black"/>
                </a:solidFill>
              </a:rPr>
              <a:t>3 </a:t>
            </a:r>
            <a:r>
              <a:rPr lang="en-US" dirty="0">
                <a:solidFill>
                  <a:prstClr val="black"/>
                </a:solidFill>
              </a:rPr>
              <a:t>profiles and OMI total O</a:t>
            </a:r>
            <a:r>
              <a:rPr lang="en-US" baseline="-25000" dirty="0">
                <a:solidFill>
                  <a:prstClr val="black"/>
                </a:solidFill>
              </a:rPr>
              <a:t>3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/>
              <a:t>WRF-</a:t>
            </a:r>
            <a:r>
              <a:rPr lang="en-US" dirty="0" err="1"/>
              <a:t>Chem</a:t>
            </a:r>
            <a:r>
              <a:rPr lang="en-US" dirty="0"/>
              <a:t> (NOAA/ESRL)</a:t>
            </a:r>
          </a:p>
          <a:p>
            <a:pPr marL="1200150" lvl="2" indent="-285750">
              <a:lnSpc>
                <a:spcPct val="110000"/>
              </a:lnSpc>
              <a:buFont typeface="Arial"/>
              <a:buChar char="•"/>
            </a:pPr>
            <a:r>
              <a:rPr lang="en-US" dirty="0"/>
              <a:t>WRF-</a:t>
            </a:r>
            <a:r>
              <a:rPr lang="en-US" dirty="0" err="1"/>
              <a:t>Chem</a:t>
            </a:r>
            <a:r>
              <a:rPr lang="en-US" dirty="0"/>
              <a:t> on </a:t>
            </a:r>
            <a:r>
              <a:rPr lang="en-US" dirty="0" err="1"/>
              <a:t>RAPid</a:t>
            </a:r>
            <a:r>
              <a:rPr lang="en-US" dirty="0"/>
              <a:t> refresh (RAP) 13km domain; 48 hour forecast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/>
              <a:t>WRF-</a:t>
            </a:r>
            <a:r>
              <a:rPr lang="en-US" dirty="0" err="1"/>
              <a:t>Chem</a:t>
            </a:r>
            <a:r>
              <a:rPr lang="en-US" dirty="0"/>
              <a:t> Tracers (NCAR/ACD)  - added to RTFDDA </a:t>
            </a:r>
          </a:p>
          <a:p>
            <a:pPr marL="742950" lvl="1" indent="-285750">
              <a:lnSpc>
                <a:spcPct val="110000"/>
              </a:lnSpc>
              <a:buFont typeface="Arial"/>
              <a:buChar char="•"/>
            </a:pPr>
            <a:r>
              <a:rPr lang="en-US" dirty="0"/>
              <a:t>FLEXPART (NCAR/ACD): Forward trajectories for defined sources</a:t>
            </a:r>
          </a:p>
          <a:p>
            <a:pPr lvl="2"/>
            <a:endParaRPr lang="en-US" alt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497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/>
          <a:lstStyle/>
          <a:p>
            <a:r>
              <a:rPr lang="en-US" b="1" dirty="0" smtClean="0"/>
              <a:t>Global Modeling, Fire Emissions and Satellite Support for FRAPPÉ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4091" y="3911267"/>
            <a:ext cx="7134148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Louisa Emmons, Christine </a:t>
            </a:r>
            <a:r>
              <a:rPr lang="en-US" dirty="0" err="1" smtClean="0">
                <a:solidFill>
                  <a:schemeClr val="tx1"/>
                </a:solidFill>
              </a:rPr>
              <a:t>Wiedinmyer</a:t>
            </a:r>
            <a:r>
              <a:rPr lang="en-US" dirty="0" smtClean="0">
                <a:solidFill>
                  <a:schemeClr val="tx1"/>
                </a:solidFill>
              </a:rPr>
              <a:t>, &amp; MOPITT team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78697" y="7300"/>
            <a:ext cx="1465303" cy="313884"/>
          </a:xfrm>
          <a:prstGeom prst="rect">
            <a:avLst/>
          </a:prstGeom>
          <a:solidFill>
            <a:srgbClr val="7878D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NCAR/ACD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85443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00044"/>
          </a:xfrm>
        </p:spPr>
        <p:txBody>
          <a:bodyPr/>
          <a:lstStyle/>
          <a:p>
            <a:r>
              <a:rPr lang="en-US" sz="3200" dirty="0"/>
              <a:t>Fire </a:t>
            </a:r>
            <a:r>
              <a:rPr lang="en-US" sz="3200" dirty="0" smtClean="0"/>
              <a:t>Emissions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70056"/>
            <a:ext cx="8458199" cy="202014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Arial"/>
                <a:cs typeface="Arial"/>
              </a:rPr>
              <a:t>Fire </a:t>
            </a:r>
            <a:r>
              <a:rPr lang="en-US" sz="2400" b="1" dirty="0" err="1">
                <a:latin typeface="Arial"/>
                <a:cs typeface="Arial"/>
              </a:rPr>
              <a:t>INventory</a:t>
            </a:r>
            <a:r>
              <a:rPr lang="en-US" sz="2400" b="1" dirty="0">
                <a:latin typeface="Arial"/>
                <a:cs typeface="Arial"/>
              </a:rPr>
              <a:t> from NCAR (FINN</a:t>
            </a:r>
            <a:r>
              <a:rPr lang="en-US" sz="2400" b="1" dirty="0" smtClean="0">
                <a:latin typeface="Arial"/>
                <a:cs typeface="Arial"/>
              </a:rPr>
              <a:t>)</a:t>
            </a:r>
            <a:endParaRPr lang="en-US" sz="1800" dirty="0" smtClean="0">
              <a:latin typeface="Arial"/>
              <a:cs typeface="Arial"/>
            </a:endParaRPr>
          </a:p>
          <a:p>
            <a:pPr marL="230188" indent="-230188"/>
            <a:r>
              <a:rPr lang="en-US" sz="1800" dirty="0" smtClean="0">
                <a:latin typeface="Arial"/>
                <a:cs typeface="Arial"/>
              </a:rPr>
              <a:t>Daily </a:t>
            </a:r>
            <a:r>
              <a:rPr lang="en-US" sz="1800" dirty="0">
                <a:latin typeface="Arial"/>
                <a:cs typeface="Arial"/>
              </a:rPr>
              <a:t>fire emissions of trace gases and particles</a:t>
            </a:r>
          </a:p>
          <a:p>
            <a:pPr marL="230188" indent="-230188"/>
            <a:r>
              <a:rPr lang="en-US" sz="1800" dirty="0" smtClean="0">
                <a:latin typeface="Arial"/>
                <a:cs typeface="Arial"/>
              </a:rPr>
              <a:t>FINN is run in real-time based on MODIS Rapid Response fire counts</a:t>
            </a:r>
          </a:p>
          <a:p>
            <a:pPr marL="230188" lvl="1" indent="0">
              <a:buNone/>
            </a:pPr>
            <a:r>
              <a:rPr lang="en-US" sz="1600" dirty="0" smtClean="0">
                <a:latin typeface="Arial"/>
                <a:cs typeface="Arial"/>
                <a:hlinkClick r:id="rId2"/>
              </a:rPr>
              <a:t>http://www.acd.ucar.edu/acresp/forecast/fire-emissions.shtml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endParaRPr lang="en-US" sz="1400" dirty="0">
              <a:latin typeface="Arial"/>
              <a:cs typeface="Arial"/>
            </a:endParaRPr>
          </a:p>
          <a:p>
            <a:pPr marL="230188" indent="-230188"/>
            <a:r>
              <a:rPr lang="en-US" sz="1800" dirty="0" smtClean="0">
                <a:latin typeface="Arial"/>
                <a:cs typeface="Arial"/>
              </a:rPr>
              <a:t>Plots and data files available for forecasts and </a:t>
            </a:r>
            <a:r>
              <a:rPr lang="en-US" sz="1800" dirty="0" err="1" smtClean="0">
                <a:latin typeface="Arial"/>
                <a:cs typeface="Arial"/>
              </a:rPr>
              <a:t>hindcasts</a:t>
            </a:r>
            <a:endParaRPr lang="en-US" sz="1800" dirty="0" smtClean="0">
              <a:latin typeface="Arial"/>
              <a:cs typeface="Arial"/>
            </a:endParaRPr>
          </a:p>
          <a:p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3746"/>
          <a:stretch/>
        </p:blipFill>
        <p:spPr>
          <a:xfrm>
            <a:off x="228600" y="2870210"/>
            <a:ext cx="5914798" cy="3759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30173" y="3260237"/>
            <a:ext cx="26500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Additional fire products will be compiled:</a:t>
            </a:r>
          </a:p>
          <a:p>
            <a:r>
              <a:rPr lang="en-US" dirty="0" smtClean="0"/>
              <a:t>NASA QFED</a:t>
            </a:r>
          </a:p>
          <a:p>
            <a:r>
              <a:rPr lang="en-US" dirty="0" smtClean="0"/>
              <a:t>NOAA HMS</a:t>
            </a:r>
          </a:p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678697" y="7300"/>
            <a:ext cx="1465303" cy="313884"/>
          </a:xfrm>
          <a:prstGeom prst="rect">
            <a:avLst/>
          </a:prstGeom>
          <a:solidFill>
            <a:srgbClr val="7878D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NCAR/ACD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7369155" y="6488668"/>
            <a:ext cx="17748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Christine </a:t>
            </a:r>
            <a:r>
              <a:rPr lang="en-US" sz="1400" dirty="0" err="1" smtClean="0"/>
              <a:t>Wiedinmyer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74060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9980" y="525930"/>
            <a:ext cx="8225457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Air Pollution Control Division (APCD) of the Colorado Department  </a:t>
            </a:r>
          </a:p>
          <a:p>
            <a:pPr algn="ctr"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 Public Health &amp; Environment (CDPHE) Will Provide O3 Forecast Support  </a:t>
            </a:r>
          </a:p>
          <a:p>
            <a:pPr defTabSz="914400"/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91440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4 meteorologists at the APCD will continue to issue statewide and Front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Range forecasts for O3 and other pollutants 7 days a week.</a:t>
            </a:r>
          </a:p>
          <a:p>
            <a:pPr defTabSz="914400"/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91440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These will include a 9 AM MDT update, a 24-36 hour forecast by 3 PM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MDT, and a multi-day outlook (crafted specifically for FRAPPE and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DISCOVER-AQ.)</a:t>
            </a:r>
          </a:p>
          <a:p>
            <a:pPr defTabSz="914400"/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91440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Meteorologist will also issue advisories for blowing dust,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wildland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fire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smoke, stratospheric O3 intrusions, and any air quality event in Colorado.</a:t>
            </a:r>
          </a:p>
          <a:p>
            <a:pPr defTabSz="914400"/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91440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Forecasts are based on several synoptic and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mesoscale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meteorological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models, a variety of satellite products, observations, in-house regression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tools, and more than 7 decades of combined staff Colorado air quality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forecasting experience. RAP HRRR best tool for 15-hour convection outlook.</a:t>
            </a:r>
          </a:p>
          <a:p>
            <a:pPr defTabSz="914400"/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91440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Forecasts and advisories are currently disseminated on our web pages and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via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listserves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AIRNow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local media, and hotlines. We can arrange for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project-specific methods of distribution. A large number of wildfires will absorb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much of our time.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78697" y="7300"/>
            <a:ext cx="1465303" cy="313884"/>
          </a:xfrm>
          <a:prstGeom prst="rect">
            <a:avLst/>
          </a:prstGeom>
          <a:solidFill>
            <a:srgbClr val="7878D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CDPHE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0" y="6518550"/>
            <a:ext cx="2900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Patrick </a:t>
            </a:r>
            <a:r>
              <a:rPr lang="en-US" dirty="0"/>
              <a:t>Reddy/Gordon Pierce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198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MOZART-4 driven by GEOS-5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5910"/>
            <a:ext cx="8229600" cy="12671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Full chemistry at 1.9°x2.5°</a:t>
            </a:r>
          </a:p>
          <a:p>
            <a:pPr marL="457200" lvl="1" indent="0">
              <a:buNone/>
            </a:pPr>
            <a:r>
              <a:rPr lang="en-US" sz="2000" dirty="0" smtClean="0">
                <a:hlinkClick r:id="rId2"/>
              </a:rPr>
              <a:t>http://www.acd.ucar.edu/acresp/forecast/</a:t>
            </a:r>
            <a:endParaRPr lang="en-US" sz="2000" dirty="0" smtClean="0"/>
          </a:p>
          <a:p>
            <a:pPr marL="0" indent="0">
              <a:buNone/>
            </a:pPr>
            <a:r>
              <a:rPr lang="en-US" sz="2400" dirty="0" smtClean="0"/>
              <a:t>5-day forecasts, hourly output, currently operational</a:t>
            </a:r>
          </a:p>
        </p:txBody>
      </p:sp>
      <p:pic>
        <p:nvPicPr>
          <p:cNvPr id="6" name="Picture 5" descr="mz4_O3_Surface_20120702-18Z_nameric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02" y="2387622"/>
            <a:ext cx="8040321" cy="44668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78697" y="7300"/>
            <a:ext cx="1465303" cy="313884"/>
          </a:xfrm>
          <a:prstGeom prst="rect">
            <a:avLst/>
          </a:prstGeom>
          <a:solidFill>
            <a:srgbClr val="7878D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NCAR/ACD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7793825" y="6578314"/>
            <a:ext cx="13208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Louisa Emmons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01082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198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MOZART-4 Tracers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5112"/>
            <a:ext cx="8229600" cy="283491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Forecasts of tracers only at 0.5° horizontal </a:t>
            </a:r>
            <a:r>
              <a:rPr lang="en-US" dirty="0" err="1" smtClean="0"/>
              <a:t>resol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Isoprene-like tracer based on MEGAN isoprene emissions</a:t>
            </a:r>
          </a:p>
          <a:p>
            <a:pPr lvl="1"/>
            <a:r>
              <a:rPr lang="en-US" dirty="0" smtClean="0"/>
              <a:t>Anthropogenic </a:t>
            </a:r>
            <a:r>
              <a:rPr lang="en-US" dirty="0" err="1" smtClean="0"/>
              <a:t>NOx</a:t>
            </a:r>
            <a:r>
              <a:rPr lang="en-US" dirty="0" smtClean="0"/>
              <a:t> tracer from individual cities and/or regions</a:t>
            </a:r>
          </a:p>
          <a:p>
            <a:pPr lvl="1"/>
            <a:r>
              <a:rPr lang="en-US" dirty="0" smtClean="0"/>
              <a:t>Fire CO tracer for various regions</a:t>
            </a:r>
          </a:p>
          <a:p>
            <a:pPr lvl="1"/>
            <a:r>
              <a:rPr lang="en-US" dirty="0" smtClean="0"/>
              <a:t>Others?</a:t>
            </a:r>
          </a:p>
          <a:p>
            <a:pPr lvl="1"/>
            <a:r>
              <a:rPr lang="en-US" dirty="0" smtClean="0"/>
              <a:t>Similar to </a:t>
            </a:r>
            <a:r>
              <a:rPr lang="en-US" dirty="0"/>
              <a:t>forecasts for DC3 (</a:t>
            </a:r>
            <a:r>
              <a:rPr lang="en-US" sz="1800" dirty="0">
                <a:hlinkClick r:id="rId2"/>
              </a:rPr>
              <a:t>http://www.acd.ucar.edu/acresp/dc3</a:t>
            </a:r>
            <a:r>
              <a:rPr lang="en-US" sz="1800" dirty="0" smtClean="0">
                <a:hlinkClick r:id="rId2"/>
              </a:rPr>
              <a:t>/</a:t>
            </a:r>
            <a:r>
              <a:rPr lang="en-US" dirty="0" smtClean="0"/>
              <a:t>), </a:t>
            </a:r>
            <a:br>
              <a:rPr lang="en-US" dirty="0" smtClean="0"/>
            </a:br>
            <a:r>
              <a:rPr lang="en-US" dirty="0" smtClean="0"/>
              <a:t>will be run specifically for FRAPPE</a:t>
            </a:r>
            <a:endParaRPr lang="en-US" dirty="0"/>
          </a:p>
        </p:txBody>
      </p:sp>
      <p:pic>
        <p:nvPicPr>
          <p:cNvPr id="4" name="Picture 3" descr="mz4_CO-fires_Surface_20120624-15Z_nameric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6528"/>
            <a:ext cx="4682652" cy="2601473"/>
          </a:xfrm>
          <a:prstGeom prst="rect">
            <a:avLst/>
          </a:prstGeom>
        </p:spPr>
      </p:pic>
      <p:pic>
        <p:nvPicPr>
          <p:cNvPr id="7" name="Picture 6" descr="mz4_Isop_086W_20120701-15Z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652" y="4389827"/>
            <a:ext cx="4442712" cy="246817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78697" y="7300"/>
            <a:ext cx="1465303" cy="313884"/>
          </a:xfrm>
          <a:prstGeom prst="rect">
            <a:avLst/>
          </a:prstGeom>
          <a:solidFill>
            <a:srgbClr val="7878D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NCAR/ACD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7793825" y="6578314"/>
            <a:ext cx="13208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Louisa Emmons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07337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Chemistry Satellite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4570"/>
            <a:ext cx="8229600" cy="1042630"/>
          </a:xfrm>
        </p:spPr>
        <p:txBody>
          <a:bodyPr/>
          <a:lstStyle/>
          <a:p>
            <a:r>
              <a:rPr lang="en-US" dirty="0" smtClean="0"/>
              <a:t>MOPITT CO – available within a day of overpass</a:t>
            </a:r>
          </a:p>
          <a:p>
            <a:r>
              <a:rPr lang="en-US" dirty="0" smtClean="0"/>
              <a:t>IASI CO – about 4-day delay, global coverage 2x/day</a:t>
            </a:r>
            <a:endParaRPr lang="en-US" dirty="0"/>
          </a:p>
        </p:txBody>
      </p:sp>
      <p:pic>
        <p:nvPicPr>
          <p:cNvPr id="4" name="Picture 3" descr="ops.iasi_acresp.201205241200.iasi_co_total_column_effective_vmr_continental_us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" t="14783" r="22535" b="17823"/>
          <a:stretch/>
        </p:blipFill>
        <p:spPr>
          <a:xfrm>
            <a:off x="1230766" y="2314370"/>
            <a:ext cx="6402600" cy="45436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78697" y="7300"/>
            <a:ext cx="1465303" cy="313884"/>
          </a:xfrm>
          <a:prstGeom prst="rect">
            <a:avLst/>
          </a:prstGeom>
          <a:solidFill>
            <a:srgbClr val="7878D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NCAR/ACD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7793825" y="6578314"/>
            <a:ext cx="13208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Louisa Emmons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50746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20261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Cooperative Institute for Meteorological Satellite Studies (CIMSS) </a:t>
            </a:r>
          </a:p>
          <a:p>
            <a:pPr algn="ctr" defTabSz="914400"/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Real-time Air Quality Modeling System (RAQMS) </a:t>
            </a:r>
          </a:p>
          <a:p>
            <a:pPr algn="ctr" defTabSz="914400"/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32" name="Picture 8" descr="http://raqms.ssec.wisc.edu/includes/data/forecasts/20140302/raqms_1x1/model.raqms_1x1.201403021200.096_05km_C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459" y="3933251"/>
            <a:ext cx="3891541" cy="292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raqms.ssec.wisc.edu/includes/data/forecasts/20140302/raqms_1x1/model.raqms_1x1.201403021200.096_05km_O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459" y="1037651"/>
            <a:ext cx="3891541" cy="292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raqms.ssec.wisc.edu/includes/data/Products/latest/ts_latest_080590011_2080_C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4"/>
          <a:stretch/>
        </p:blipFill>
        <p:spPr bwMode="auto">
          <a:xfrm>
            <a:off x="260855" y="4435634"/>
            <a:ext cx="3701545" cy="231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316" y="1025080"/>
            <a:ext cx="526668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Global 1x1 degree on-line chemical and aerosol assimilation and forecasting system</a:t>
            </a: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Assimilation of MODIS aerosol optical depth, MLS stratospheric ozone profiles and OMI cloud cleared total column ozone</a:t>
            </a: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MODIS fire detection and Ecosystem/Severity dependent fire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emissions</a:t>
            </a: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Real-time verification using US EPA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AIRNow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surface ozone and PM2.5 measurements</a:t>
            </a:r>
          </a:p>
          <a:p>
            <a:pPr defTabSz="914400"/>
            <a:endParaRPr lang="en-US" sz="1600" dirty="0" smtClean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Currently used to initialize real-time 8km WRF-CHEM forecast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(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GOCART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aerosol mechanism, </a:t>
            </a:r>
            <a:r>
              <a:rPr lang="en-US" sz="1600" dirty="0">
                <a:solidFill>
                  <a:prstClr val="black"/>
                </a:solidFill>
                <a:latin typeface="Calibri"/>
                <a:hlinkClick r:id="rId5"/>
              </a:rPr>
              <a:t>http://raqms.ssec.wisc.edu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hlinkClick r:id="rId5"/>
              </a:rPr>
              <a:t>/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) and  13km RAP-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chem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forecast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(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RACM chemical and MOSAIC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aerosol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mechanisms,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hlinkClick r:id="rId6"/>
              </a:rPr>
              <a:t>http</a:t>
            </a:r>
            <a:r>
              <a:rPr lang="en-US" sz="1600" dirty="0">
                <a:solidFill>
                  <a:prstClr val="black"/>
                </a:solidFill>
                <a:latin typeface="Calibri"/>
                <a:hlinkClick r:id="rId6"/>
              </a:rPr>
              <a:t>://ruc.noaa.gov/wrf/WG11_RT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hlinkClick r:id="rId6"/>
              </a:rPr>
              <a:t>/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) 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88921" y="7300"/>
            <a:ext cx="1655080" cy="3129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NOAA/NESDIS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7793825" y="6578314"/>
            <a:ext cx="10182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Brad Pierce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09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8183"/>
            <a:ext cx="9144000" cy="1390952"/>
          </a:xfrm>
        </p:spPr>
        <p:txBody>
          <a:bodyPr anchor="t">
            <a:normAutofit fontScale="90000"/>
          </a:bodyPr>
          <a:lstStyle/>
          <a:p>
            <a:r>
              <a:rPr lang="en-US" sz="3600" b="1" dirty="0" smtClean="0"/>
              <a:t>Forecasting weather and air quality with RAP-</a:t>
            </a:r>
            <a:r>
              <a:rPr lang="en-US" sz="3600" b="1" dirty="0" err="1" smtClean="0"/>
              <a:t>Chem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0508"/>
            <a:ext cx="8229600" cy="584749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RAP-</a:t>
            </a:r>
            <a:r>
              <a:rPr lang="en-US" dirty="0" err="1" smtClean="0"/>
              <a:t>Chem</a:t>
            </a:r>
            <a:r>
              <a:rPr lang="en-US" dirty="0" smtClean="0"/>
              <a:t> = WRF-</a:t>
            </a:r>
            <a:r>
              <a:rPr lang="en-US" dirty="0" err="1" smtClean="0"/>
              <a:t>Chem</a:t>
            </a:r>
            <a:r>
              <a:rPr lang="en-US" dirty="0" smtClean="0"/>
              <a:t> on </a:t>
            </a:r>
            <a:r>
              <a:rPr lang="en-US" dirty="0" err="1" smtClean="0"/>
              <a:t>RAPid</a:t>
            </a:r>
            <a:r>
              <a:rPr lang="en-US" dirty="0" smtClean="0"/>
              <a:t> refresh (RAP) domain</a:t>
            </a:r>
          </a:p>
          <a:p>
            <a:r>
              <a:rPr lang="en-US" dirty="0" err="1" smtClean="0"/>
              <a:t>Dx</a:t>
            </a:r>
            <a:r>
              <a:rPr lang="en-US" dirty="0" smtClean="0"/>
              <a:t>=13km, RAP is operational at NCEP with hourly forecast cycle (meteorology only)</a:t>
            </a:r>
          </a:p>
          <a:p>
            <a:r>
              <a:rPr lang="en-US" dirty="0" smtClean="0"/>
              <a:t>Experimental RAP-</a:t>
            </a:r>
            <a:r>
              <a:rPr lang="en-US" dirty="0" err="1" smtClean="0"/>
              <a:t>Chem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Includes gas-phase chemistry (O3), aerosols (modal approach), Secondary Organic Aerosols ( SOA, Volatility Basis Set approach)</a:t>
            </a:r>
          </a:p>
          <a:p>
            <a:pPr lvl="1"/>
            <a:r>
              <a:rPr lang="en-US" dirty="0" smtClean="0"/>
              <a:t>Includes also wildfires, volcanic ash (if major eruption within North American Grid), dust, sea</a:t>
            </a:r>
            <a:r>
              <a:rPr lang="en-US" dirty="0"/>
              <a:t> </a:t>
            </a:r>
            <a:r>
              <a:rPr lang="en-US" dirty="0" smtClean="0"/>
              <a:t>salt</a:t>
            </a:r>
          </a:p>
          <a:p>
            <a:pPr lvl="1"/>
            <a:r>
              <a:rPr lang="en-US" dirty="0" smtClean="0"/>
              <a:t>Aerosol interaction with radiation (microphysics interactions may also be included)</a:t>
            </a:r>
          </a:p>
          <a:p>
            <a:pPr lvl="1"/>
            <a:r>
              <a:rPr lang="en-US" dirty="0" smtClean="0"/>
              <a:t>Chemical boundary conditions from RAQMS or MACC – still to be decided</a:t>
            </a:r>
          </a:p>
          <a:p>
            <a:pPr lvl="1"/>
            <a:r>
              <a:rPr lang="en-US" dirty="0" smtClean="0"/>
              <a:t>NEI 2011 emissions</a:t>
            </a:r>
          </a:p>
          <a:p>
            <a:pPr lvl="1"/>
            <a:r>
              <a:rPr lang="en-US" dirty="0" smtClean="0"/>
              <a:t>Produce AQ forecasts and work towards improving weather forecasts</a:t>
            </a:r>
          </a:p>
          <a:p>
            <a:pPr lvl="1"/>
            <a:r>
              <a:rPr lang="en-US" dirty="0" smtClean="0"/>
              <a:t>48-hr forecasts</a:t>
            </a:r>
          </a:p>
          <a:p>
            <a:pPr lvl="1"/>
            <a:r>
              <a:rPr lang="en-US" dirty="0" smtClean="0"/>
              <a:t>Currently on display: O3 (various levels), </a:t>
            </a:r>
            <a:r>
              <a:rPr lang="en-US" dirty="0" err="1" smtClean="0"/>
              <a:t>Nox</a:t>
            </a:r>
            <a:r>
              <a:rPr lang="en-US" dirty="0" smtClean="0"/>
              <a:t>, CO, HCHO, PM25, OA, Precipitation. Three cross-sections. More possible.</a:t>
            </a:r>
          </a:p>
          <a:p>
            <a:r>
              <a:rPr lang="en-US" dirty="0" smtClean="0"/>
              <a:t>Currently displayed on the WEB: full domain and zoomed in CONUS domain </a:t>
            </a:r>
            <a:r>
              <a:rPr lang="en-US" dirty="0" smtClean="0">
                <a:hlinkClick r:id="rId2"/>
              </a:rPr>
              <a:t>http://ruc.noaa.gov/wrf/WG11_RT/</a:t>
            </a:r>
            <a:r>
              <a:rPr lang="en-US" dirty="0" smtClean="0"/>
              <a:t> ). More possible.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78697" y="7300"/>
            <a:ext cx="1465303" cy="31388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NOAA/ESRL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7793825" y="6578314"/>
            <a:ext cx="10172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Georg </a:t>
            </a:r>
            <a:r>
              <a:rPr lang="en-US" sz="1400" dirty="0" err="1" smtClean="0"/>
              <a:t>Grell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86750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ozone_sfc_21.png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772" t="8659" r="3772" b="18785"/>
          <a:stretch/>
        </p:blipFill>
        <p:spPr>
          <a:xfrm>
            <a:off x="-1" y="1252728"/>
            <a:ext cx="4329611" cy="4617720"/>
          </a:xfrm>
        </p:spPr>
      </p:pic>
      <p:sp>
        <p:nvSpPr>
          <p:cNvPr id="10" name="TextBox 9"/>
          <p:cNvSpPr txBox="1"/>
          <p:nvPr/>
        </p:nvSpPr>
        <p:spPr>
          <a:xfrm>
            <a:off x="0" y="0"/>
            <a:ext cx="8788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Basic domains, additional Colorado zoom would be possible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5697" y="654796"/>
            <a:ext cx="355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Example of CONUS zoomed domain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43751" y="6509561"/>
            <a:ext cx="355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Ozone mixing ratio (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ppbv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Content Placeholder 12" descr="0807_peako3.png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41461" t="7199" r="474" b="20402"/>
          <a:stretch/>
        </p:blipFill>
        <p:spPr>
          <a:xfrm>
            <a:off x="4329610" y="2286000"/>
            <a:ext cx="4847514" cy="3355848"/>
          </a:xfrm>
          <a:prstGeom prst="rect">
            <a:avLst/>
          </a:prstGeom>
        </p:spPr>
      </p:pic>
      <p:pic>
        <p:nvPicPr>
          <p:cNvPr id="14" name="Content Placeholder 8" descr="ozone_sfc_21.png"/>
          <p:cNvPicPr>
            <a:picLocks noChangeAspect="1"/>
          </p:cNvPicPr>
          <p:nvPr/>
        </p:nvPicPr>
        <p:blipFill rotWithShape="1">
          <a:blip r:embed="rId2"/>
          <a:srcRect l="3772" t="82948" r="3772" b="2792"/>
          <a:stretch/>
        </p:blipFill>
        <p:spPr>
          <a:xfrm>
            <a:off x="1858755" y="5641848"/>
            <a:ext cx="4551721" cy="8229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5354" y="654796"/>
            <a:ext cx="355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Full RAP domain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78697" y="7300"/>
            <a:ext cx="1465303" cy="31388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NOAA/ESRL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7793825" y="6578314"/>
            <a:ext cx="10172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Georg </a:t>
            </a:r>
            <a:r>
              <a:rPr lang="en-US" sz="1400" dirty="0" err="1" smtClean="0"/>
              <a:t>Grell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39587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1437" y="0"/>
            <a:ext cx="65561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STEP - Short Term Explicit Prediction</a:t>
            </a:r>
          </a:p>
          <a:p>
            <a:pPr algn="ctr" defTabSz="914400"/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 Summary of DA/NWP systems</a:t>
            </a:r>
            <a:endParaRPr lang="en-US" sz="2800" b="1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0841" y="1031314"/>
            <a:ext cx="4876800" cy="5863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2400" b="1" dirty="0" smtClean="0">
              <a:solidFill>
                <a:srgbClr val="FF0000"/>
              </a:solidFill>
              <a:latin typeface="Arial"/>
            </a:endParaRPr>
          </a:p>
          <a:p>
            <a:pPr defTabSz="914400"/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Outside systems:</a:t>
            </a:r>
            <a:endParaRPr lang="en-US" sz="2400" b="1" dirty="0" smtClean="0">
              <a:solidFill>
                <a:srgbClr val="008000"/>
              </a:solidFill>
              <a:latin typeface="Arial"/>
            </a:endParaRPr>
          </a:p>
          <a:p>
            <a:pPr defTabSz="914400">
              <a:spcAft>
                <a:spcPts val="600"/>
              </a:spcAft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</a:rPr>
              <a:t>NSSL (3DVar with radar DA, 1h UC*/12h </a:t>
            </a:r>
            <a:r>
              <a:rPr lang="en-US" sz="1400" b="1" dirty="0" err="1" smtClean="0">
                <a:solidFill>
                  <a:srgbClr val="0000FF"/>
                </a:solidFill>
                <a:latin typeface="Arial"/>
              </a:rPr>
              <a:t>fcst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</a:rPr>
              <a:t>)</a:t>
            </a:r>
          </a:p>
          <a:p>
            <a:pPr defTabSz="914400">
              <a:spcAft>
                <a:spcPts val="600"/>
              </a:spcAft>
              <a:buFont typeface="Arial"/>
              <a:buChar char="•"/>
            </a:pPr>
            <a:r>
              <a:rPr lang="en-US" sz="1400" b="1" dirty="0" smtClean="0">
                <a:solidFill>
                  <a:srgbClr val="0000FF"/>
                </a:solidFill>
                <a:latin typeface="Arial"/>
              </a:rPr>
              <a:t> GSD/FAB (LAPS with radar DA, 1h UC/12h </a:t>
            </a:r>
            <a:r>
              <a:rPr lang="en-US" sz="1400" b="1" dirty="0" err="1" smtClean="0">
                <a:solidFill>
                  <a:srgbClr val="0000FF"/>
                </a:solidFill>
                <a:latin typeface="Arial"/>
              </a:rPr>
              <a:t>fcst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</a:rPr>
              <a:t>)</a:t>
            </a:r>
          </a:p>
          <a:p>
            <a:pPr defTabSz="914400">
              <a:spcAft>
                <a:spcPts val="600"/>
              </a:spcAft>
              <a:buFont typeface="Arial"/>
              <a:buChar char="•"/>
            </a:pPr>
            <a:r>
              <a:rPr lang="en-US" sz="1400" b="1" dirty="0" smtClean="0">
                <a:solidFill>
                  <a:srgbClr val="0000FF"/>
                </a:solidFill>
                <a:latin typeface="Arial"/>
              </a:rPr>
              <a:t> UK </a:t>
            </a:r>
            <a:r>
              <a:rPr lang="en-US" sz="1400" b="1" dirty="0" err="1" smtClean="0">
                <a:solidFill>
                  <a:srgbClr val="0000FF"/>
                </a:solidFill>
                <a:latin typeface="Arial"/>
              </a:rPr>
              <a:t>MetOffice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</a:rPr>
              <a:t> (UM-WRF, 6h UC/36h </a:t>
            </a:r>
            <a:r>
              <a:rPr lang="en-US" sz="1400" b="1" dirty="0" err="1" smtClean="0">
                <a:solidFill>
                  <a:srgbClr val="0000FF"/>
                </a:solidFill>
                <a:latin typeface="Arial"/>
              </a:rPr>
              <a:t>fcst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</a:rPr>
              <a:t>)</a:t>
            </a:r>
          </a:p>
          <a:p>
            <a:pPr defTabSz="914400"/>
            <a:endParaRPr lang="en-US" sz="1600" b="1" dirty="0" smtClean="0">
              <a:solidFill>
                <a:srgbClr val="0000FF"/>
              </a:solidFill>
              <a:latin typeface="Arial"/>
            </a:endParaRPr>
          </a:p>
          <a:p>
            <a:pPr defTabSz="914400"/>
            <a:r>
              <a:rPr lang="en-US" sz="1200" b="1" dirty="0" smtClean="0">
                <a:solidFill>
                  <a:srgbClr val="0000FF"/>
                </a:solidFill>
                <a:latin typeface="Arial"/>
              </a:rPr>
              <a:t>Note:</a:t>
            </a:r>
          </a:p>
          <a:p>
            <a:pPr defTabSz="914400"/>
            <a:r>
              <a:rPr lang="en-US" sz="1200" b="1" dirty="0" smtClean="0">
                <a:solidFill>
                  <a:srgbClr val="0000FF"/>
                </a:solidFill>
                <a:latin typeface="Arial"/>
              </a:rPr>
              <a:t>- Each organization will run their own system</a:t>
            </a:r>
          </a:p>
          <a:p>
            <a:pPr defTabSz="914400">
              <a:buFontTx/>
              <a:buChar char="-"/>
            </a:pPr>
            <a:r>
              <a:rPr lang="en-US" sz="1200" b="1" dirty="0" smtClean="0">
                <a:solidFill>
                  <a:srgbClr val="0000FF"/>
                </a:solidFill>
                <a:latin typeface="Arial"/>
              </a:rPr>
              <a:t> No extra resource required from NCAR</a:t>
            </a:r>
          </a:p>
          <a:p>
            <a:pPr defTabSz="914400"/>
            <a:endParaRPr lang="en-US" sz="2000" b="1" dirty="0" smtClean="0">
              <a:solidFill>
                <a:srgbClr val="008000"/>
              </a:solidFill>
              <a:latin typeface="Arial"/>
            </a:endParaRPr>
          </a:p>
          <a:p>
            <a:pPr defTabSz="914400"/>
            <a:r>
              <a:rPr lang="en-US" sz="2400" b="1" dirty="0" smtClean="0">
                <a:solidFill>
                  <a:srgbClr val="FF0000"/>
                </a:solidFill>
                <a:latin typeface="Arial"/>
              </a:rPr>
              <a:t>NCAR systems: </a:t>
            </a:r>
          </a:p>
          <a:p>
            <a:pPr defTabSz="914400">
              <a:spcAft>
                <a:spcPts val="600"/>
              </a:spcAft>
              <a:buFont typeface="Arial"/>
              <a:buChar char="•"/>
            </a:pPr>
            <a:r>
              <a:rPr lang="en-US" sz="1600" b="1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</a:rPr>
              <a:t>WRF 3DVar (no radar DA, 3h UC/12h fcst/1km)</a:t>
            </a:r>
          </a:p>
          <a:p>
            <a:pPr defTabSz="914400">
              <a:spcAft>
                <a:spcPts val="600"/>
              </a:spcAft>
              <a:buFont typeface="Arial"/>
              <a:buChar char="•"/>
            </a:pPr>
            <a:r>
              <a:rPr lang="en-US" sz="1400" b="1" dirty="0" smtClean="0">
                <a:solidFill>
                  <a:srgbClr val="0000FF"/>
                </a:solidFill>
                <a:latin typeface="Arial"/>
              </a:rPr>
              <a:t> WRF 3DVar (with radar DA, 1h UC/12h </a:t>
            </a:r>
            <a:r>
              <a:rPr lang="en-US" sz="1400" b="1" dirty="0" err="1" smtClean="0">
                <a:solidFill>
                  <a:srgbClr val="0000FF"/>
                </a:solidFill>
                <a:latin typeface="Arial"/>
              </a:rPr>
              <a:t>fcst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</a:rPr>
              <a:t>)</a:t>
            </a:r>
          </a:p>
          <a:p>
            <a:pPr defTabSz="914400">
              <a:spcAft>
                <a:spcPts val="600"/>
              </a:spcAft>
              <a:buFont typeface="Arial"/>
              <a:buChar char="•"/>
            </a:pPr>
            <a:r>
              <a:rPr lang="en-US" sz="1400" b="1" dirty="0" smtClean="0">
                <a:solidFill>
                  <a:srgbClr val="0000FF"/>
                </a:solidFill>
                <a:latin typeface="Arial"/>
              </a:rPr>
              <a:t> WRF 4DVar (with radar DA, 3h UC/12h </a:t>
            </a:r>
            <a:r>
              <a:rPr lang="en-US" sz="1400" b="1" dirty="0" err="1" smtClean="0">
                <a:solidFill>
                  <a:srgbClr val="0000FF"/>
                </a:solidFill>
                <a:latin typeface="Arial"/>
              </a:rPr>
              <a:t>fcst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</a:rPr>
              <a:t>)</a:t>
            </a:r>
          </a:p>
          <a:p>
            <a:pPr defTabSz="914400">
              <a:spcAft>
                <a:spcPts val="600"/>
              </a:spcAft>
              <a:buFont typeface="Arial"/>
              <a:buChar char="•"/>
            </a:pPr>
            <a:r>
              <a:rPr lang="en-US" sz="1400" b="1" dirty="0" smtClean="0">
                <a:solidFill>
                  <a:srgbClr val="0000FF"/>
                </a:solidFill>
                <a:latin typeface="Arial"/>
              </a:rPr>
              <a:t> RTFDDA (with radar DA, 3h UC/24h </a:t>
            </a:r>
            <a:r>
              <a:rPr lang="en-US" sz="1400" b="1" dirty="0" err="1" smtClean="0">
                <a:solidFill>
                  <a:srgbClr val="0000FF"/>
                </a:solidFill>
                <a:latin typeface="Arial"/>
              </a:rPr>
              <a:t>fcst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</a:rPr>
              <a:t>)</a:t>
            </a:r>
          </a:p>
          <a:p>
            <a:pPr defTabSz="914400">
              <a:buFont typeface="Arial"/>
              <a:buChar char="•"/>
            </a:pPr>
            <a:endParaRPr lang="en-US" sz="2400" b="1" dirty="0" smtClean="0">
              <a:solidFill>
                <a:srgbClr val="0000FF"/>
              </a:solidFill>
              <a:latin typeface="Arial"/>
            </a:endParaRPr>
          </a:p>
          <a:p>
            <a:pPr defTabSz="914400"/>
            <a:r>
              <a:rPr lang="en-US" sz="2000" b="1" dirty="0" smtClean="0">
                <a:solidFill>
                  <a:srgbClr val="008000"/>
                </a:solidFill>
                <a:latin typeface="Arial"/>
              </a:rPr>
              <a:t>* UC – Update Cycle</a:t>
            </a:r>
          </a:p>
          <a:p>
            <a:pPr defTabSz="914400"/>
            <a:endParaRPr lang="en-US" sz="2400" b="1" dirty="0" smtClean="0">
              <a:solidFill>
                <a:srgbClr val="FF0000"/>
              </a:solidFill>
              <a:latin typeface="Arial"/>
            </a:endParaRPr>
          </a:p>
          <a:p>
            <a:pPr defTabSz="914400"/>
            <a:endParaRPr lang="en-US" sz="2400" b="1" dirty="0" smtClean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4" name="Picture 6" descr="domai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5080070" y="793750"/>
            <a:ext cx="296862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6559620" y="2471178"/>
            <a:ext cx="381000" cy="381000"/>
          </a:xfrm>
          <a:prstGeom prst="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" charset="0"/>
              <a:buNone/>
            </a:pPr>
            <a:endParaRPr lang="en-US">
              <a:solidFill>
                <a:srgbClr val="000000"/>
              </a:solidFill>
              <a:latin typeface="Arial" pitchFamily="-1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55584" y="838200"/>
            <a:ext cx="232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000000"/>
                </a:solidFill>
                <a:latin typeface="Arial"/>
              </a:rPr>
              <a:t>Nested WRF domain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80071" y="2513624"/>
            <a:ext cx="549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dirty="0" smtClean="0">
                <a:solidFill>
                  <a:srgbClr val="008000"/>
                </a:solidFill>
                <a:latin typeface="Arial"/>
              </a:rPr>
              <a:t>1km</a:t>
            </a:r>
            <a:endParaRPr lang="en-US" sz="1600" dirty="0">
              <a:solidFill>
                <a:srgbClr val="008000"/>
              </a:solidFill>
              <a:latin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555872" y="2819400"/>
            <a:ext cx="2819399" cy="3889177"/>
            <a:chOff x="2209801" y="2819400"/>
            <a:chExt cx="2819399" cy="3889177"/>
          </a:xfrm>
        </p:grpSpPr>
        <p:cxnSp>
          <p:nvCxnSpPr>
            <p:cNvPr id="9" name="Straight Connector 8"/>
            <p:cNvCxnSpPr/>
            <p:nvPr/>
          </p:nvCxnSpPr>
          <p:spPr bwMode="auto">
            <a:xfrm rot="16200000" flipH="1">
              <a:off x="1676400" y="3352801"/>
              <a:ext cx="1676401" cy="609600"/>
            </a:xfrm>
            <a:prstGeom prst="line">
              <a:avLst/>
            </a:prstGeom>
            <a:ln w="25400" cap="flat" cmpd="sng" algn="ctr">
              <a:solidFill>
                <a:srgbClr val="008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auto">
            <a:xfrm>
              <a:off x="2590800" y="2819400"/>
              <a:ext cx="2133600" cy="1676400"/>
            </a:xfrm>
            <a:prstGeom prst="line">
              <a:avLst/>
            </a:prstGeom>
            <a:ln w="25400" cap="flat" cmpd="sng" algn="ctr">
              <a:solidFill>
                <a:srgbClr val="008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667000" y="6400800"/>
              <a:ext cx="2362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400" dirty="0" smtClean="0">
                  <a:solidFill>
                    <a:srgbClr val="000000"/>
                  </a:solidFill>
                  <a:latin typeface="Arial"/>
                </a:rPr>
                <a:t>1km </a:t>
              </a:r>
              <a:r>
                <a:rPr lang="en-US" sz="1400" dirty="0" err="1" smtClean="0">
                  <a:solidFill>
                    <a:srgbClr val="000000"/>
                  </a:solidFill>
                  <a:latin typeface="Arial"/>
                </a:rPr>
                <a:t>nowcast</a:t>
              </a:r>
              <a:r>
                <a:rPr lang="en-US" sz="1400" dirty="0" smtClean="0">
                  <a:solidFill>
                    <a:srgbClr val="000000"/>
                  </a:solidFill>
                  <a:latin typeface="Arial"/>
                </a:rPr>
                <a:t>/hydro domain</a:t>
              </a:r>
              <a:endParaRPr lang="en-US" sz="1400" dirty="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2" name="Group 25"/>
            <p:cNvGrpSpPr/>
            <p:nvPr/>
          </p:nvGrpSpPr>
          <p:grpSpPr>
            <a:xfrm>
              <a:off x="2743201" y="4475745"/>
              <a:ext cx="2057400" cy="1925055"/>
              <a:chOff x="4956749" y="1580145"/>
              <a:chExt cx="2404251" cy="2382255"/>
            </a:xfrm>
          </p:grpSpPr>
          <p:pic>
            <p:nvPicPr>
              <p:cNvPr id="13" name="Picture 12" descr="ter_dotd03.eps"/>
              <p:cNvPicPr>
                <a:picLocks noChangeAspect="1"/>
              </p:cNvPicPr>
              <p:nvPr/>
            </p:nvPicPr>
            <p:blipFill>
              <a:blip r:embed="rId3"/>
              <a:srcRect l="5294" t="1917" r="5294" b="25885"/>
              <a:stretch>
                <a:fillRect/>
              </a:stretch>
            </p:blipFill>
            <p:spPr>
              <a:xfrm>
                <a:off x="4956749" y="1580145"/>
                <a:ext cx="2404251" cy="2382255"/>
              </a:xfrm>
              <a:prstGeom prst="rect">
                <a:avLst/>
              </a:prstGeom>
            </p:spPr>
          </p:pic>
          <p:grpSp>
            <p:nvGrpSpPr>
              <p:cNvPr id="14" name="Group 25"/>
              <p:cNvGrpSpPr/>
              <p:nvPr/>
            </p:nvGrpSpPr>
            <p:grpSpPr>
              <a:xfrm>
                <a:off x="6025304" y="2076450"/>
                <a:ext cx="979509" cy="647604"/>
                <a:chOff x="6402555" y="2076450"/>
                <a:chExt cx="979509" cy="647604"/>
              </a:xfrm>
            </p:grpSpPr>
            <p:sp>
              <p:nvSpPr>
                <p:cNvPr id="15" name="TextBox 14"/>
                <p:cNvSpPr txBox="1"/>
                <p:nvPr/>
              </p:nvSpPr>
              <p:spPr>
                <a:xfrm>
                  <a:off x="6580648" y="2076450"/>
                  <a:ext cx="724960" cy="2856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sz="900" dirty="0" smtClean="0">
                      <a:solidFill>
                        <a:srgbClr val="000000"/>
                      </a:solidFill>
                      <a:latin typeface="Arial"/>
                    </a:rPr>
                    <a:t>CHILL</a:t>
                  </a:r>
                  <a:endParaRPr lang="en-US" sz="9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6402555" y="2438400"/>
                  <a:ext cx="979509" cy="2856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sz="900" dirty="0" smtClean="0">
                      <a:solidFill>
                        <a:srgbClr val="000000"/>
                      </a:solidFill>
                      <a:latin typeface="Arial"/>
                    </a:rPr>
                    <a:t>S-</a:t>
                  </a:r>
                  <a:r>
                    <a:rPr lang="en-US" sz="900" dirty="0" err="1" smtClean="0">
                      <a:solidFill>
                        <a:srgbClr val="000000"/>
                      </a:solidFill>
                      <a:latin typeface="Arial"/>
                    </a:rPr>
                    <a:t>Pol</a:t>
                  </a:r>
                  <a:endParaRPr lang="en-US" sz="9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</p:grpSp>
      </p:grpSp>
      <p:grpSp>
        <p:nvGrpSpPr>
          <p:cNvPr id="17" name="Group 16"/>
          <p:cNvGrpSpPr/>
          <p:nvPr/>
        </p:nvGrpSpPr>
        <p:grpSpPr>
          <a:xfrm>
            <a:off x="4803271" y="3124200"/>
            <a:ext cx="2514601" cy="3733800"/>
            <a:chOff x="457200" y="3124200"/>
            <a:chExt cx="2514601" cy="3733800"/>
          </a:xfrm>
        </p:grpSpPr>
        <p:pic>
          <p:nvPicPr>
            <p:cNvPr id="18" name="Picture 8" descr="ter_dotd02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200" y="4419600"/>
              <a:ext cx="2209800" cy="2138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Straight Connector 18"/>
            <p:cNvCxnSpPr/>
            <p:nvPr/>
          </p:nvCxnSpPr>
          <p:spPr bwMode="auto">
            <a:xfrm rot="10800000" flipV="1">
              <a:off x="457200" y="3124200"/>
              <a:ext cx="1447802" cy="1371600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9"/>
            <p:cNvCxnSpPr/>
            <p:nvPr/>
          </p:nvCxnSpPr>
          <p:spPr bwMode="auto">
            <a:xfrm rot="5400000">
              <a:off x="2133600" y="3657601"/>
              <a:ext cx="1371602" cy="304801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33400" y="6550223"/>
              <a:ext cx="1981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400" dirty="0" smtClean="0">
                  <a:solidFill>
                    <a:srgbClr val="000000"/>
                  </a:solidFill>
                  <a:latin typeface="Arial"/>
                </a:rPr>
                <a:t>3km radar DA domain</a:t>
              </a:r>
              <a:endParaRPr lang="en-US" sz="1400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7664098" y="-4076"/>
            <a:ext cx="1479901" cy="339859"/>
          </a:xfrm>
          <a:prstGeom prst="rect">
            <a:avLst/>
          </a:prstGeom>
          <a:solidFill>
            <a:srgbClr val="800000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NCAR/RAL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0" y="6550223"/>
            <a:ext cx="22518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Jenny Sun/David </a:t>
            </a:r>
            <a:r>
              <a:rPr lang="en-US" sz="1400" dirty="0" err="1" smtClean="0"/>
              <a:t>Gochis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838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000000"/>
                </a:solidFill>
                <a:latin typeface="Arial"/>
              </a:rPr>
              <a:t> 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066800" y="3505200"/>
            <a:ext cx="7620000" cy="4572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b="1" smtClean="0">
              <a:solidFill>
                <a:srgbClr val="330099"/>
              </a:solidFill>
              <a:latin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00200" y="3581400"/>
            <a:ext cx="6855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000000"/>
                </a:solidFill>
                <a:latin typeface="Arial"/>
              </a:rPr>
              <a:t>Feb          Mar         Apr           May         June         July           Aug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rot="5400000">
            <a:off x="1294606" y="2895600"/>
            <a:ext cx="1219994" cy="794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990600" y="1371600"/>
            <a:ext cx="2109209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0000FF"/>
                </a:solidFill>
                <a:latin typeface="Arial"/>
              </a:rPr>
              <a:t>Finalize domains </a:t>
            </a:r>
          </a:p>
          <a:p>
            <a:pPr defTabSz="914400"/>
            <a:r>
              <a:rPr lang="en-US" dirty="0" smtClean="0">
                <a:solidFill>
                  <a:srgbClr val="0000FF"/>
                </a:solidFill>
                <a:latin typeface="Arial"/>
              </a:rPr>
              <a:t>and configurations</a:t>
            </a:r>
          </a:p>
          <a:p>
            <a:pPr defTabSz="914400"/>
            <a:r>
              <a:rPr lang="en-US" dirty="0" smtClean="0">
                <a:solidFill>
                  <a:srgbClr val="0000FF"/>
                </a:solidFill>
                <a:latin typeface="Arial"/>
              </a:rPr>
              <a:t>of each subsystem</a:t>
            </a:r>
            <a:endParaRPr lang="en-US" dirty="0">
              <a:solidFill>
                <a:srgbClr val="0000FF"/>
              </a:solidFill>
              <a:latin typeface="Arial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 flipH="1" flipV="1">
            <a:off x="1715294" y="4152106"/>
            <a:ext cx="380206" cy="794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990600" y="4419600"/>
            <a:ext cx="1980029" cy="147732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0000FF"/>
                </a:solidFill>
                <a:latin typeface="Arial"/>
              </a:rPr>
              <a:t>Yellowstone:</a:t>
            </a:r>
          </a:p>
          <a:p>
            <a:pPr defTabSz="914400"/>
            <a:r>
              <a:rPr lang="en-US" dirty="0" smtClean="0">
                <a:solidFill>
                  <a:srgbClr val="0000FF"/>
                </a:solidFill>
                <a:latin typeface="Arial"/>
              </a:rPr>
              <a:t>- Account</a:t>
            </a:r>
          </a:p>
          <a:p>
            <a:pPr defTabSz="91440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  <a:latin typeface="Arial"/>
              </a:rPr>
              <a:t> Dedicated cores</a:t>
            </a:r>
          </a:p>
          <a:p>
            <a:pPr defTabSz="91440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  <a:latin typeface="Arial"/>
              </a:rPr>
              <a:t> Disk space</a:t>
            </a:r>
          </a:p>
          <a:p>
            <a:pPr defTabSz="91440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  <a:latin typeface="Arial"/>
              </a:rPr>
              <a:t> Data transfer</a:t>
            </a:r>
            <a:endParaRPr lang="en-US" dirty="0">
              <a:solidFill>
                <a:srgbClr val="0000FF"/>
              </a:solidFill>
              <a:latin typeface="Arial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rot="5400000">
            <a:off x="3618319" y="3238907"/>
            <a:ext cx="534986" cy="77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3962400" y="1066800"/>
            <a:ext cx="1905000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0000FF"/>
                </a:solidFill>
                <a:latin typeface="Arial"/>
              </a:rPr>
              <a:t>pre-operational </a:t>
            </a:r>
          </a:p>
          <a:p>
            <a:pPr defTabSz="914400"/>
            <a:r>
              <a:rPr lang="en-US" dirty="0" smtClean="0">
                <a:solidFill>
                  <a:srgbClr val="0000FF"/>
                </a:solidFill>
                <a:latin typeface="Arial"/>
              </a:rPr>
              <a:t>testing of each subsystem</a:t>
            </a:r>
            <a:endParaRPr lang="en-US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57400" y="6211669"/>
            <a:ext cx="2237587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0000FF"/>
                </a:solidFill>
                <a:latin typeface="Arial"/>
              </a:rPr>
              <a:t>Finish real-time</a:t>
            </a:r>
          </a:p>
          <a:p>
            <a:pPr defTabSz="914400"/>
            <a:r>
              <a:rPr lang="en-US" dirty="0" smtClean="0">
                <a:solidFill>
                  <a:srgbClr val="0000FF"/>
                </a:solidFill>
                <a:latin typeface="Arial"/>
              </a:rPr>
              <a:t>data flow for all obs.</a:t>
            </a:r>
            <a:endParaRPr lang="en-US" dirty="0">
              <a:solidFill>
                <a:srgbClr val="0000FF"/>
              </a:solidFill>
              <a:latin typeface="Arial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rot="5400000" flipH="1" flipV="1">
            <a:off x="2057401" y="5029199"/>
            <a:ext cx="2133600" cy="2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rot="5400000" flipH="1" flipV="1">
            <a:off x="4038997" y="4266803"/>
            <a:ext cx="609600" cy="794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3505200" y="4648200"/>
            <a:ext cx="1447799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0000FF"/>
                </a:solidFill>
                <a:latin typeface="Arial"/>
              </a:rPr>
              <a:t>Initial version of </a:t>
            </a:r>
          </a:p>
          <a:p>
            <a:pPr defTabSz="914400"/>
            <a:r>
              <a:rPr lang="en-US" dirty="0" smtClean="0">
                <a:solidFill>
                  <a:srgbClr val="0000FF"/>
                </a:solidFill>
                <a:latin typeface="Arial"/>
              </a:rPr>
              <a:t>web display</a:t>
            </a:r>
            <a:endParaRPr lang="en-US" dirty="0">
              <a:solidFill>
                <a:srgbClr val="0000FF"/>
              </a:solidFill>
              <a:latin typeface="Arial"/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 rot="5400000">
            <a:off x="4647409" y="2591593"/>
            <a:ext cx="915983" cy="158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 rot="5400000">
            <a:off x="2210197" y="3733403"/>
            <a:ext cx="457200" cy="794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3124597" y="3733403"/>
            <a:ext cx="457200" cy="794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4191397" y="3733403"/>
            <a:ext cx="457200" cy="794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5258197" y="3733403"/>
            <a:ext cx="457200" cy="794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 rot="5400000">
            <a:off x="6248797" y="3733403"/>
            <a:ext cx="457200" cy="794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 rot="5400000">
            <a:off x="7315597" y="3733403"/>
            <a:ext cx="457200" cy="794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3124200" y="2286000"/>
            <a:ext cx="1371600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0000FF"/>
                </a:solidFill>
                <a:latin typeface="Arial"/>
              </a:rPr>
              <a:t>System </a:t>
            </a:r>
          </a:p>
          <a:p>
            <a:pPr defTabSz="914400"/>
            <a:r>
              <a:rPr lang="en-US" dirty="0" smtClean="0">
                <a:solidFill>
                  <a:srgbClr val="0000FF"/>
                </a:solidFill>
                <a:latin typeface="Arial"/>
              </a:rPr>
              <a:t>Installation</a:t>
            </a:r>
          </a:p>
        </p:txBody>
      </p:sp>
      <p:sp>
        <p:nvSpPr>
          <p:cNvPr id="54" name="Left Brace 53"/>
          <p:cNvSpPr/>
          <p:nvPr/>
        </p:nvSpPr>
        <p:spPr bwMode="auto">
          <a:xfrm rot="5400000">
            <a:off x="4953000" y="2514600"/>
            <a:ext cx="381000" cy="1447800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b="1" smtClean="0">
              <a:solidFill>
                <a:srgbClr val="330099"/>
              </a:solidFill>
              <a:latin typeface="Arial" pitchFamily="34" charset="0"/>
            </a:endParaRPr>
          </a:p>
        </p:txBody>
      </p:sp>
      <p:cxnSp>
        <p:nvCxnSpPr>
          <p:cNvPr id="59" name="Straight Arrow Connector 58"/>
          <p:cNvCxnSpPr/>
          <p:nvPr/>
        </p:nvCxnSpPr>
        <p:spPr bwMode="auto">
          <a:xfrm rot="5400000" flipH="1" flipV="1">
            <a:off x="5829697" y="4304903"/>
            <a:ext cx="685800" cy="794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5562600" y="4724400"/>
            <a:ext cx="1447799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0000FF"/>
                </a:solidFill>
                <a:latin typeface="Arial"/>
              </a:rPr>
              <a:t>Finalize</a:t>
            </a:r>
          </a:p>
          <a:p>
            <a:pPr defTabSz="914400"/>
            <a:r>
              <a:rPr lang="en-US" dirty="0" smtClean="0">
                <a:solidFill>
                  <a:srgbClr val="0000FF"/>
                </a:solidFill>
                <a:latin typeface="Arial"/>
              </a:rPr>
              <a:t>web display</a:t>
            </a:r>
            <a:endParaRPr lang="en-US" dirty="0">
              <a:solidFill>
                <a:srgbClr val="0000FF"/>
              </a:solidFill>
              <a:latin typeface="Arial"/>
            </a:endParaRPr>
          </a:p>
        </p:txBody>
      </p:sp>
      <p:cxnSp>
        <p:nvCxnSpPr>
          <p:cNvPr id="62" name="Straight Arrow Connector 61"/>
          <p:cNvCxnSpPr/>
          <p:nvPr/>
        </p:nvCxnSpPr>
        <p:spPr bwMode="auto">
          <a:xfrm rot="5400000" flipH="1" flipV="1">
            <a:off x="4419997" y="4876403"/>
            <a:ext cx="1828800" cy="794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64" name="TextBox 63"/>
          <p:cNvSpPr txBox="1"/>
          <p:nvPr/>
        </p:nvSpPr>
        <p:spPr>
          <a:xfrm>
            <a:off x="4495800" y="5934670"/>
            <a:ext cx="2057400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0000FF"/>
                </a:solidFill>
                <a:latin typeface="Arial"/>
              </a:rPr>
              <a:t>Data transfer and </a:t>
            </a:r>
          </a:p>
          <a:p>
            <a:pPr defTabSz="914400"/>
            <a:r>
              <a:rPr lang="en-US" dirty="0" smtClean="0">
                <a:solidFill>
                  <a:srgbClr val="0000FF"/>
                </a:solidFill>
                <a:latin typeface="Arial"/>
              </a:rPr>
              <a:t>Display of outside systems</a:t>
            </a:r>
            <a:endParaRPr lang="en-US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65" name="Left Brace 64"/>
          <p:cNvSpPr/>
          <p:nvPr/>
        </p:nvSpPr>
        <p:spPr bwMode="auto">
          <a:xfrm rot="5400000">
            <a:off x="7277100" y="2552700"/>
            <a:ext cx="381000" cy="1524000"/>
          </a:xfrm>
          <a:prstGeom prst="leftBrac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b="1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Arial" pitchFamily="34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 bwMode="auto">
          <a:xfrm rot="5400000">
            <a:off x="7199316" y="2782094"/>
            <a:ext cx="535776" cy="79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67" name="TextBox 66"/>
          <p:cNvSpPr txBox="1"/>
          <p:nvPr/>
        </p:nvSpPr>
        <p:spPr>
          <a:xfrm>
            <a:off x="7010400" y="1295400"/>
            <a:ext cx="2133600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FF0000"/>
                </a:solidFill>
                <a:latin typeface="Arial"/>
              </a:rPr>
              <a:t>STEP </a:t>
            </a:r>
            <a:r>
              <a:rPr lang="en-US" dirty="0" err="1" smtClean="0">
                <a:solidFill>
                  <a:srgbClr val="FF0000"/>
                </a:solidFill>
                <a:latin typeface="Arial"/>
              </a:rPr>
              <a:t>hydromet</a:t>
            </a:r>
            <a:endParaRPr lang="en-US" dirty="0" smtClean="0">
              <a:solidFill>
                <a:srgbClr val="FF0000"/>
              </a:solidFill>
              <a:latin typeface="Arial"/>
            </a:endParaRPr>
          </a:p>
          <a:p>
            <a:pPr defTabSz="914400"/>
            <a:r>
              <a:rPr lang="en-US" dirty="0" smtClean="0">
                <a:solidFill>
                  <a:srgbClr val="FF0000"/>
                </a:solidFill>
                <a:latin typeface="Arial"/>
              </a:rPr>
              <a:t>2014</a:t>
            </a:r>
          </a:p>
          <a:p>
            <a:pPr defTabSz="914400"/>
            <a:r>
              <a:rPr lang="en-US" dirty="0" smtClean="0">
                <a:solidFill>
                  <a:srgbClr val="FF0000"/>
                </a:solidFill>
                <a:latin typeface="Arial"/>
              </a:rPr>
              <a:t>(7 July – 15 August)</a:t>
            </a:r>
            <a:endParaRPr lang="en-US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8" name="Left Brace 67"/>
          <p:cNvSpPr/>
          <p:nvPr/>
        </p:nvSpPr>
        <p:spPr bwMode="auto">
          <a:xfrm rot="5400000">
            <a:off x="6096000" y="2895600"/>
            <a:ext cx="381000" cy="685800"/>
          </a:xfrm>
          <a:prstGeom prst="leftBrace">
            <a:avLst/>
          </a:prstGeom>
          <a:noFill/>
          <a:ln w="38100" cap="flat" cmpd="sng" algn="ctr">
            <a:solidFill>
              <a:srgbClr val="008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b="1" smtClean="0">
              <a:solidFill>
                <a:srgbClr val="330099"/>
              </a:solidFill>
              <a:latin typeface="Arial" pitchFamily="34" charset="0"/>
            </a:endParaRPr>
          </a:p>
        </p:txBody>
      </p:sp>
      <p:cxnSp>
        <p:nvCxnSpPr>
          <p:cNvPr id="69" name="Straight Arrow Connector 68"/>
          <p:cNvCxnSpPr/>
          <p:nvPr/>
        </p:nvCxnSpPr>
        <p:spPr bwMode="auto">
          <a:xfrm rot="5400000">
            <a:off x="6095209" y="2820193"/>
            <a:ext cx="458783" cy="1588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4" name="TextBox 73"/>
          <p:cNvSpPr txBox="1"/>
          <p:nvPr/>
        </p:nvSpPr>
        <p:spPr>
          <a:xfrm>
            <a:off x="5257800" y="1981200"/>
            <a:ext cx="1752600" cy="646331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00CC99">
                    <a:lumMod val="50000"/>
                  </a:srgbClr>
                </a:solidFill>
                <a:latin typeface="Arial"/>
              </a:rPr>
              <a:t>Integrated system testing</a:t>
            </a:r>
            <a:endParaRPr lang="en-US" dirty="0">
              <a:solidFill>
                <a:srgbClr val="00CC99">
                  <a:lumMod val="50000"/>
                </a:srgbClr>
              </a:solidFill>
              <a:latin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200400" y="304800"/>
            <a:ext cx="2951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 smtClean="0">
                <a:solidFill>
                  <a:srgbClr val="000090"/>
                </a:solidFill>
                <a:latin typeface="Arial"/>
              </a:rPr>
              <a:t>Project Timeline </a:t>
            </a:r>
            <a:endParaRPr lang="en-US" sz="2800" b="1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664098" y="-4076"/>
            <a:ext cx="1479901" cy="339859"/>
          </a:xfrm>
          <a:prstGeom prst="rect">
            <a:avLst/>
          </a:prstGeom>
          <a:solidFill>
            <a:srgbClr val="800000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NCAR/RAL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0" y="6550223"/>
            <a:ext cx="22518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Jenny Sun/David </a:t>
            </a:r>
            <a:r>
              <a:rPr lang="en-US" sz="1400" dirty="0" err="1" smtClean="0"/>
              <a:t>Gochis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664098" y="-4076"/>
            <a:ext cx="1479901" cy="339859"/>
          </a:xfrm>
          <a:prstGeom prst="rect">
            <a:avLst/>
          </a:prstGeom>
          <a:solidFill>
            <a:schemeClr val="accent1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NCAR/ACD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5284189" y="2176398"/>
            <a:ext cx="392355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WRF-</a:t>
            </a:r>
            <a:r>
              <a:rPr lang="en-US" sz="2800" b="1" u="sng" dirty="0" err="1" smtClean="0"/>
              <a:t>Chem</a:t>
            </a:r>
            <a:r>
              <a:rPr lang="en-US" sz="2800" b="1" u="sng" dirty="0" smtClean="0"/>
              <a:t> Tracers</a:t>
            </a:r>
          </a:p>
          <a:p>
            <a:r>
              <a:rPr lang="en-US" sz="2400" dirty="0" smtClean="0"/>
              <a:t>Add to 3km STEP Forecast</a:t>
            </a:r>
          </a:p>
          <a:p>
            <a:r>
              <a:rPr lang="en-US" sz="2400" dirty="0"/>
              <a:t>I</a:t>
            </a:r>
            <a:r>
              <a:rPr lang="en-US" sz="2400" dirty="0" smtClean="0"/>
              <a:t>nert with specified lifetime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26889" y="2115311"/>
            <a:ext cx="5057300" cy="4723126"/>
            <a:chOff x="334214" y="2055879"/>
            <a:chExt cx="3680314" cy="371118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4214" y="2055879"/>
              <a:ext cx="3211275" cy="3711183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flipH="1">
              <a:off x="1489025" y="2219444"/>
              <a:ext cx="2525503" cy="2438075"/>
            </a:xfrm>
            <a:prstGeom prst="straightConnector1">
              <a:avLst/>
            </a:prstGeom>
            <a:ln w="762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2116752" y="3095400"/>
              <a:ext cx="218975" cy="846756"/>
            </a:xfrm>
            <a:prstGeom prst="line">
              <a:avLst/>
            </a:pr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619547" y="3087211"/>
              <a:ext cx="905094" cy="846756"/>
            </a:xfrm>
            <a:prstGeom prst="line">
              <a:avLst/>
            </a:pr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1524641" y="2350837"/>
              <a:ext cx="842046" cy="727230"/>
            </a:xfrm>
            <a:prstGeom prst="rect">
              <a:avLst/>
            </a:prstGeom>
            <a:noFill/>
            <a:ln w="3810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2947260" y="-21530"/>
            <a:ext cx="55327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Anthropogenic </a:t>
            </a:r>
            <a:r>
              <a:rPr lang="en-US" sz="2000" dirty="0"/>
              <a:t>tracer (</a:t>
            </a:r>
            <a:r>
              <a:rPr lang="en-US" sz="2000" dirty="0" err="1"/>
              <a:t>NOx</a:t>
            </a:r>
            <a:r>
              <a:rPr lang="en-US" sz="2000" dirty="0"/>
              <a:t> like)</a:t>
            </a:r>
            <a:br>
              <a:rPr lang="en-US" sz="2000" dirty="0"/>
            </a:br>
            <a:r>
              <a:rPr lang="en-US" sz="2000" dirty="0"/>
              <a:t>(area, non-road, point sources)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Mobile tracer (</a:t>
            </a:r>
            <a:r>
              <a:rPr lang="en-US" sz="2000" dirty="0" err="1"/>
              <a:t>NOx</a:t>
            </a:r>
            <a:r>
              <a:rPr lang="en-US" sz="2000" dirty="0"/>
              <a:t> like)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Oil &amp; Gas tracer (ethane like)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Agricultural tracer (</a:t>
            </a:r>
            <a:r>
              <a:rPr lang="en-US" sz="2000" i="1" dirty="0"/>
              <a:t>emission info needed</a:t>
            </a:r>
            <a:r>
              <a:rPr lang="en-US" sz="2000" dirty="0"/>
              <a:t>)</a:t>
            </a:r>
          </a:p>
          <a:p>
            <a:r>
              <a:rPr lang="en-US" sz="2000" dirty="0"/>
              <a:t>	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6889" y="935846"/>
            <a:ext cx="2536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Suggested Tracers: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6937445" y="6456098"/>
            <a:ext cx="2210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Mary Barth/Gabriele Pfister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41746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image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7"/>
          <a:stretch>
            <a:fillRect/>
          </a:stretch>
        </p:blipFill>
        <p:spPr bwMode="auto">
          <a:xfrm>
            <a:off x="4416847" y="990160"/>
            <a:ext cx="4609951" cy="5615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4" name="Picture 2" descr="pasted-imag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8" r="52567"/>
          <a:stretch>
            <a:fillRect/>
          </a:stretch>
        </p:blipFill>
        <p:spPr bwMode="auto">
          <a:xfrm>
            <a:off x="-3349" y="3819674"/>
            <a:ext cx="3825255" cy="296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-899666" y="-109389"/>
            <a:ext cx="9113863" cy="1198811"/>
          </a:xfrm>
        </p:spPr>
        <p:txBody>
          <a:bodyPr/>
          <a:lstStyle/>
          <a:p>
            <a:pPr eaLnBrk="1">
              <a:defRPr/>
            </a:pPr>
            <a:r>
              <a:rPr lang="en-US" sz="3000" dirty="0" err="1">
                <a:latin typeface="Helvetica" charset="0"/>
                <a:cs typeface="Helvetica" charset="0"/>
                <a:sym typeface="Helvetica" charset="0"/>
              </a:rPr>
              <a:t>Lagrangian</a:t>
            </a:r>
            <a:r>
              <a:rPr lang="en-US" sz="3000" dirty="0">
                <a:latin typeface="Helvetica" charset="0"/>
                <a:cs typeface="Helvetica" charset="0"/>
                <a:sym typeface="Helvetica" charset="0"/>
              </a:rPr>
              <a:t> particle dispersion products</a:t>
            </a:r>
            <a:br>
              <a:rPr lang="en-US" sz="3000" dirty="0">
                <a:latin typeface="Helvetica" charset="0"/>
                <a:cs typeface="Helvetica" charset="0"/>
                <a:sym typeface="Helvetica" charset="0"/>
              </a:rPr>
            </a:br>
            <a:r>
              <a:rPr lang="en-US" sz="3000" dirty="0">
                <a:latin typeface="Helvetica" charset="0"/>
                <a:cs typeface="Helvetica" charset="0"/>
                <a:sym typeface="Helvetica" charset="0"/>
              </a:rPr>
              <a:t>with FLEXPART</a:t>
            </a:r>
            <a:endParaRPr lang="en-US" dirty="0" smtClean="0"/>
          </a:p>
        </p:txBody>
      </p:sp>
      <p:sp>
        <p:nvSpPr>
          <p:cNvPr id="3076" name="AutoShape 4"/>
          <p:cNvSpPr>
            <a:spLocks/>
          </p:cNvSpPr>
          <p:nvPr/>
        </p:nvSpPr>
        <p:spPr bwMode="auto">
          <a:xfrm>
            <a:off x="4810869" y="1014717"/>
            <a:ext cx="3403328" cy="108942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spcBef>
                <a:spcPts val="2953"/>
              </a:spcBef>
              <a:defRPr/>
            </a:pPr>
            <a:r>
              <a:rPr lang="en-US" sz="2200" dirty="0">
                <a:latin typeface="Helvetica" charset="0"/>
                <a:cs typeface="Helvetica" charset="0"/>
                <a:sym typeface="Helvetica" charset="0"/>
              </a:rPr>
              <a:t>deterministic trajectory</a:t>
            </a:r>
            <a:br>
              <a:rPr lang="en-US" sz="2200" dirty="0">
                <a:latin typeface="Helvetica" charset="0"/>
                <a:cs typeface="Helvetica" charset="0"/>
                <a:sym typeface="Helvetica" charset="0"/>
              </a:rPr>
            </a:br>
            <a:r>
              <a:rPr lang="en-US" sz="2200" dirty="0">
                <a:latin typeface="Helvetica" charset="0"/>
                <a:cs typeface="Helvetica" charset="0"/>
                <a:sym typeface="Helvetica" charset="0"/>
              </a:rPr>
              <a:t>trajectory clusters</a:t>
            </a:r>
            <a:br>
              <a:rPr lang="en-US" sz="2200" dirty="0">
                <a:latin typeface="Helvetica" charset="0"/>
                <a:cs typeface="Helvetica" charset="0"/>
                <a:sym typeface="Helvetica" charset="0"/>
              </a:rPr>
            </a:br>
            <a:r>
              <a:rPr lang="en-US" sz="2200" dirty="0">
                <a:latin typeface="Helvetica" charset="0"/>
                <a:cs typeface="Helvetica" charset="0"/>
                <a:sym typeface="Helvetica" charset="0"/>
              </a:rPr>
              <a:t>sensitivity maps</a:t>
            </a:r>
            <a:endParaRPr lang="en-US" dirty="0">
              <a:cs typeface="Gill Sans" charset="0"/>
            </a:endParaRPr>
          </a:p>
        </p:txBody>
      </p:sp>
      <p:sp>
        <p:nvSpPr>
          <p:cNvPr id="3077" name="AutoShape 5"/>
          <p:cNvSpPr>
            <a:spLocks/>
          </p:cNvSpPr>
          <p:nvPr/>
        </p:nvSpPr>
        <p:spPr bwMode="auto">
          <a:xfrm>
            <a:off x="5192613" y="4621195"/>
            <a:ext cx="3402211" cy="7500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spcBef>
                <a:spcPts val="2953"/>
              </a:spcBef>
              <a:defRPr/>
            </a:pPr>
            <a:r>
              <a:rPr lang="en-US" sz="2200">
                <a:latin typeface="Helvetica" charset="0"/>
                <a:cs typeface="Helvetica" charset="0"/>
                <a:sym typeface="Helvetica" charset="0"/>
              </a:rPr>
              <a:t>horizontal and vertical information</a:t>
            </a:r>
            <a:endParaRPr lang="en-US">
              <a:cs typeface="Gill Sans" charset="0"/>
            </a:endParaRPr>
          </a:p>
        </p:txBody>
      </p:sp>
      <p:sp>
        <p:nvSpPr>
          <p:cNvPr id="3078" name="AutoShape 6"/>
          <p:cNvSpPr>
            <a:spLocks/>
          </p:cNvSpPr>
          <p:nvPr/>
        </p:nvSpPr>
        <p:spPr bwMode="auto">
          <a:xfrm>
            <a:off x="5287492" y="3445743"/>
            <a:ext cx="3212455" cy="41076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2200">
                <a:solidFill>
                  <a:srgbClr val="51A7F9"/>
                </a:solidFill>
                <a:latin typeface="Helvetica" charset="0"/>
                <a:cs typeface="Helvetica" charset="0"/>
                <a:sym typeface="Helvetica" charset="0"/>
              </a:rPr>
              <a:t>ICARTT/</a:t>
            </a:r>
            <a:r>
              <a:rPr lang="en-US" sz="2200">
                <a:solidFill>
                  <a:srgbClr val="70BF41"/>
                </a:solidFill>
                <a:latin typeface="Helvetica" charset="0"/>
                <a:cs typeface="Helvetica" charset="0"/>
                <a:sym typeface="Helvetica" charset="0"/>
              </a:rPr>
              <a:t>NetCDF/</a:t>
            </a:r>
            <a:r>
              <a:rPr lang="en-US" sz="2200">
                <a:latin typeface="Helvetica" charset="0"/>
                <a:cs typeface="Helvetica" charset="0"/>
                <a:sym typeface="Helvetica" charset="0"/>
              </a:rPr>
              <a:t>plots</a:t>
            </a:r>
            <a:endParaRPr lang="en-US">
              <a:cs typeface="Gill Sans" charset="0"/>
            </a:endParaRPr>
          </a:p>
        </p:txBody>
      </p:sp>
      <p:sp>
        <p:nvSpPr>
          <p:cNvPr id="3079" name="AutoShape 7"/>
          <p:cNvSpPr>
            <a:spLocks/>
          </p:cNvSpPr>
          <p:nvPr/>
        </p:nvSpPr>
        <p:spPr bwMode="auto">
          <a:xfrm>
            <a:off x="7479730" y="2109639"/>
            <a:ext cx="159618" cy="158502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Gill Sans" charset="0"/>
            </a:endParaRPr>
          </a:p>
        </p:txBody>
      </p:sp>
      <p:pic>
        <p:nvPicPr>
          <p:cNvPr id="3080" name="Picture 8" descr="pasted-imag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8" t="6732" r="69971" b="84613"/>
          <a:stretch>
            <a:fillRect/>
          </a:stretch>
        </p:blipFill>
        <p:spPr bwMode="auto">
          <a:xfrm>
            <a:off x="1428750" y="5105549"/>
            <a:ext cx="2811736" cy="396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1" name="AutoShape 9"/>
          <p:cNvSpPr>
            <a:spLocks/>
          </p:cNvSpPr>
          <p:nvPr/>
        </p:nvSpPr>
        <p:spPr bwMode="auto">
          <a:xfrm>
            <a:off x="312539" y="3887763"/>
            <a:ext cx="2290465" cy="60610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cs typeface="Gill Sans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>
            <a:off x="1132955" y="4152305"/>
            <a:ext cx="3403327" cy="7500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spcBef>
                <a:spcPts val="2953"/>
              </a:spcBef>
              <a:defRPr/>
            </a:pPr>
            <a:r>
              <a:rPr lang="en-US" sz="2200" dirty="0" err="1">
                <a:latin typeface="Helvetica" charset="0"/>
                <a:cs typeface="Helvetica" charset="0"/>
                <a:sym typeface="Helvetica" charset="0"/>
              </a:rPr>
              <a:t>airmass</a:t>
            </a:r>
            <a:r>
              <a:rPr lang="en-US" sz="2200" dirty="0">
                <a:latin typeface="Helvetica" charset="0"/>
                <a:cs typeface="Helvetica" charset="0"/>
                <a:sym typeface="Helvetica" charset="0"/>
              </a:rPr>
              <a:t> history and emissions loading</a:t>
            </a:r>
            <a:endParaRPr lang="en-US" dirty="0">
              <a:cs typeface="Gill Sans" charset="0"/>
            </a:endParaRPr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>
            <a:off x="152922" y="901898"/>
            <a:ext cx="4324201" cy="294679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321457" indent="-321457">
              <a:spcBef>
                <a:spcPts val="422"/>
              </a:spcBef>
              <a:buSzPct val="100000"/>
              <a:buFontTx/>
              <a:buChar char="•"/>
              <a:defRPr/>
            </a:pPr>
            <a:r>
              <a:rPr lang="en-US" sz="2200" dirty="0">
                <a:latin typeface="Helvetica" charset="0"/>
                <a:cs typeface="Helvetica" charset="0"/>
                <a:sym typeface="Helvetica" charset="0"/>
              </a:rPr>
              <a:t>trajectories from </a:t>
            </a:r>
            <a:br>
              <a:rPr lang="en-US" sz="2200" dirty="0">
                <a:latin typeface="Helvetica" charset="0"/>
                <a:cs typeface="Helvetica" charset="0"/>
                <a:sym typeface="Helvetica" charset="0"/>
              </a:rPr>
            </a:br>
            <a:r>
              <a:rPr lang="en-US" sz="2200" dirty="0">
                <a:latin typeface="Helvetica" charset="0"/>
                <a:cs typeface="Helvetica" charset="0"/>
                <a:sym typeface="Helvetica" charset="0"/>
              </a:rPr>
              <a:t>ground stations / aircraft paths</a:t>
            </a:r>
          </a:p>
          <a:p>
            <a:pPr marL="321457" indent="-321457">
              <a:spcBef>
                <a:spcPts val="422"/>
              </a:spcBef>
              <a:buSzPct val="100000"/>
              <a:buFontTx/>
              <a:buChar char="•"/>
              <a:defRPr/>
            </a:pPr>
            <a:r>
              <a:rPr lang="en-US" sz="2200" dirty="0">
                <a:latin typeface="Helvetica" charset="0"/>
                <a:cs typeface="Helvetica" charset="0"/>
                <a:sym typeface="Helvetica" charset="0"/>
              </a:rPr>
              <a:t>forward and backward in time</a:t>
            </a:r>
          </a:p>
          <a:p>
            <a:pPr marL="321457" indent="-321457">
              <a:spcBef>
                <a:spcPts val="422"/>
              </a:spcBef>
              <a:buSzPct val="100000"/>
              <a:buFontTx/>
              <a:buChar char="•"/>
              <a:defRPr/>
            </a:pPr>
            <a:r>
              <a:rPr lang="en-US" sz="2200" dirty="0">
                <a:latin typeface="Helvetica" charset="0"/>
                <a:cs typeface="Helvetica" charset="0"/>
                <a:sym typeface="Helvetica" charset="0"/>
              </a:rPr>
              <a:t>based on GFS (global) and WRF (regional) model forecasts / analysis</a:t>
            </a:r>
          </a:p>
          <a:p>
            <a:pPr marL="321457" indent="-321457">
              <a:spcBef>
                <a:spcPts val="422"/>
              </a:spcBef>
              <a:buSzPct val="100000"/>
              <a:buFontTx/>
              <a:buChar char="•"/>
              <a:defRPr/>
            </a:pPr>
            <a:r>
              <a:rPr lang="en-US" sz="2200" dirty="0">
                <a:latin typeface="Helvetica" charset="0"/>
                <a:cs typeface="Helvetica" charset="0"/>
                <a:sym typeface="Helvetica" charset="0"/>
              </a:rPr>
              <a:t>can be convolved with emissions</a:t>
            </a:r>
            <a:endParaRPr lang="en-US" dirty="0">
              <a:cs typeface="Gill Sans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64098" y="-4076"/>
            <a:ext cx="1479901" cy="339859"/>
          </a:xfrm>
          <a:prstGeom prst="rect">
            <a:avLst/>
          </a:prstGeom>
          <a:solidFill>
            <a:schemeClr val="accent1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NCAR/ACD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6758153" y="6586398"/>
            <a:ext cx="24416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Christoph</a:t>
            </a:r>
            <a:r>
              <a:rPr lang="en-US" sz="1400" dirty="0" smtClean="0"/>
              <a:t> </a:t>
            </a:r>
            <a:r>
              <a:rPr lang="en-US" sz="1400" dirty="0" err="1" smtClean="0"/>
              <a:t>Knote</a:t>
            </a:r>
            <a:r>
              <a:rPr lang="en-US" sz="1400" dirty="0" smtClean="0"/>
              <a:t>/Rajesh Kumar</a:t>
            </a:r>
            <a:endParaRPr lang="en-US" sz="14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9C447F-7DAB-4584-92E8-C3AB94449FD5}" type="slidenum">
              <a:rPr lang="en-US" smtClean="0">
                <a:latin typeface="Calibri"/>
              </a:rPr>
              <a:pPr>
                <a:defRPr/>
              </a:pPr>
              <a:t>3</a:t>
            </a:fld>
            <a:endParaRPr lang="en-US"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0578" y="847657"/>
            <a:ext cx="8263031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u="sng" dirty="0" smtClean="0">
                <a:solidFill>
                  <a:srgbClr val="1F497D"/>
                </a:solidFill>
                <a:latin typeface="Calibri"/>
              </a:rPr>
              <a:t>Meteorology</a:t>
            </a:r>
          </a:p>
          <a:p>
            <a:pPr defTabSz="914400"/>
            <a:endParaRPr lang="en-US" sz="2000" b="1" u="sng" dirty="0">
              <a:solidFill>
                <a:srgbClr val="1F497D"/>
              </a:solidFill>
              <a:latin typeface="Calibri"/>
            </a:endParaRPr>
          </a:p>
          <a:p>
            <a:pPr defTabSz="914400"/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Forecast maps – NWS surface and NAM upper air; today and the next 3 days</a:t>
            </a:r>
          </a:p>
          <a:p>
            <a:pPr defTabSz="914400"/>
            <a:endParaRPr lang="en-US" sz="2000" b="1" dirty="0" smtClean="0">
              <a:solidFill>
                <a:srgbClr val="1F497D"/>
              </a:solidFill>
              <a:latin typeface="Calibri"/>
            </a:endParaRPr>
          </a:p>
          <a:p>
            <a:pPr defTabSz="914400"/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NAM/MOS time series – Denver and Ft. Collins; today and next 3 days;</a:t>
            </a:r>
          </a:p>
          <a:p>
            <a:pPr defTabSz="914400"/>
            <a:r>
              <a:rPr lang="en-US" sz="2000" b="1" dirty="0">
                <a:solidFill>
                  <a:srgbClr val="1F497D"/>
                </a:solidFill>
                <a:latin typeface="Calibri"/>
              </a:rPr>
              <a:t>	</a:t>
            </a:r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T, TD, WS, WD, RH, POP, Sky cover</a:t>
            </a:r>
          </a:p>
          <a:p>
            <a:pPr defTabSz="914400"/>
            <a:endParaRPr lang="en-US" sz="2000" b="1" dirty="0" smtClean="0">
              <a:solidFill>
                <a:srgbClr val="1F497D"/>
              </a:solidFill>
              <a:latin typeface="Calibri"/>
            </a:endParaRPr>
          </a:p>
          <a:p>
            <a:pPr defTabSz="914400"/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BUFKIT – NAM – time series of cloud amount by altitude, </a:t>
            </a:r>
            <a:r>
              <a:rPr lang="en-US" sz="2000" b="1" dirty="0" err="1" smtClean="0">
                <a:solidFill>
                  <a:srgbClr val="1F497D"/>
                </a:solidFill>
                <a:latin typeface="Calibri"/>
              </a:rPr>
              <a:t>precip</a:t>
            </a:r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, and PBLH</a:t>
            </a:r>
          </a:p>
          <a:p>
            <a:pPr defTabSz="914400"/>
            <a:r>
              <a:rPr lang="en-US" sz="2000" b="1" dirty="0">
                <a:solidFill>
                  <a:srgbClr val="1F497D"/>
                </a:solidFill>
                <a:latin typeface="Calibri"/>
              </a:rPr>
              <a:t>	</a:t>
            </a:r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 – next 3 days</a:t>
            </a:r>
          </a:p>
          <a:p>
            <a:pPr defTabSz="914400"/>
            <a:endParaRPr lang="en-US" sz="2000" b="1" dirty="0" smtClean="0">
              <a:solidFill>
                <a:srgbClr val="1F497D"/>
              </a:solidFill>
              <a:latin typeface="Calibri"/>
            </a:endParaRPr>
          </a:p>
          <a:p>
            <a:pPr defTabSz="914400"/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PBLH from NOAA/ARL WRF-ARW</a:t>
            </a:r>
          </a:p>
          <a:p>
            <a:pPr defTabSz="914400"/>
            <a:endParaRPr lang="en-US" sz="2000" b="1" dirty="0" smtClean="0">
              <a:solidFill>
                <a:srgbClr val="1F497D"/>
              </a:solidFill>
              <a:latin typeface="Calibri"/>
            </a:endParaRPr>
          </a:p>
          <a:p>
            <a:pPr defTabSz="914400"/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Wind fields at several sigma levels from NOAA/ARL WRF-ARW</a:t>
            </a:r>
          </a:p>
          <a:p>
            <a:pPr defTabSz="914400"/>
            <a:endParaRPr lang="en-US" sz="2000" b="1" dirty="0" smtClean="0">
              <a:solidFill>
                <a:srgbClr val="1F497D"/>
              </a:solidFill>
              <a:latin typeface="Calibri"/>
            </a:endParaRPr>
          </a:p>
          <a:p>
            <a:pPr defTabSz="914400"/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Cloud forecast maps – NAM, GFS, Canadian, GEOS-5</a:t>
            </a:r>
          </a:p>
          <a:p>
            <a:pPr defTabSz="914400"/>
            <a:endParaRPr lang="en-US" sz="2000" b="1" dirty="0">
              <a:solidFill>
                <a:srgbClr val="1F497D"/>
              </a:solidFill>
              <a:latin typeface="Calibri"/>
            </a:endParaRPr>
          </a:p>
          <a:p>
            <a:pPr defTabSz="914400"/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NWS forecaster comments/advice</a:t>
            </a:r>
          </a:p>
          <a:p>
            <a:pPr defTabSz="914400"/>
            <a:endParaRPr lang="en-US" sz="2000" b="1" dirty="0">
              <a:solidFill>
                <a:srgbClr val="1F497D"/>
              </a:solidFill>
              <a:latin typeface="Calibri"/>
            </a:endParaRPr>
          </a:p>
          <a:p>
            <a:pPr defTabSz="914400"/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Fly/no-fly recommendations</a:t>
            </a:r>
          </a:p>
          <a:p>
            <a:pPr defTabSz="914400"/>
            <a:endParaRPr lang="en-US" sz="20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5200" y="381000"/>
            <a:ext cx="4290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b="1" dirty="0" smtClean="0">
                <a:solidFill>
                  <a:srgbClr val="1F497D"/>
                </a:solidFill>
                <a:latin typeface="Calibri"/>
              </a:rPr>
              <a:t>DISCOVER-AQ Forecast Briefings</a:t>
            </a:r>
            <a:endParaRPr lang="en-US" sz="24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89238" y="6488668"/>
            <a:ext cx="1445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Ken Pickering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564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5012" y="81982"/>
            <a:ext cx="49197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Satellite NO</a:t>
            </a:r>
            <a:r>
              <a:rPr lang="en-US" sz="2400" baseline="-25000" dirty="0" smtClean="0">
                <a:latin typeface="+mj-lt"/>
              </a:rPr>
              <a:t>2</a:t>
            </a:r>
            <a:r>
              <a:rPr lang="en-US" sz="2400" dirty="0" smtClean="0">
                <a:latin typeface="+mj-lt"/>
              </a:rPr>
              <a:t> Columns: May-Sep. 2010</a:t>
            </a:r>
          </a:p>
          <a:p>
            <a:pPr algn="ctr"/>
            <a:r>
              <a:rPr lang="en-US" sz="2400" dirty="0" smtClean="0">
                <a:latin typeface="+mj-lt"/>
              </a:rPr>
              <a:t>                 Morning Orbit</a:t>
            </a:r>
            <a:endParaRPr lang="en-US" sz="2400" dirty="0">
              <a:latin typeface="+mj-lt"/>
            </a:endParaRPr>
          </a:p>
        </p:txBody>
      </p:sp>
      <p:pic>
        <p:nvPicPr>
          <p:cNvPr id="5" name="Picture 4" descr="Front_Range_SCIANO2_2010MaySep_NoWell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6699"/>
            <a:ext cx="9144000" cy="55935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22526" y="6479656"/>
            <a:ext cx="4929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Si-Wan Kim, NOAA/ Andreas Richter, U. of Bremen</a:t>
            </a:r>
            <a:endParaRPr lang="en-US" i="1" dirty="0"/>
          </a:p>
        </p:txBody>
      </p:sp>
      <p:sp>
        <p:nvSpPr>
          <p:cNvPr id="6" name="Rectangle 5"/>
          <p:cNvSpPr/>
          <p:nvPr/>
        </p:nvSpPr>
        <p:spPr>
          <a:xfrm>
            <a:off x="7664098" y="-4076"/>
            <a:ext cx="1479901" cy="339859"/>
          </a:xfrm>
          <a:prstGeom prst="rect">
            <a:avLst/>
          </a:prstGeom>
          <a:solidFill>
            <a:schemeClr val="accent1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NOAA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08134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5012" y="131467"/>
            <a:ext cx="49197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Satellite NO</a:t>
            </a:r>
            <a:r>
              <a:rPr lang="en-US" sz="2400" baseline="-25000" dirty="0" smtClean="0">
                <a:latin typeface="+mj-lt"/>
              </a:rPr>
              <a:t>2</a:t>
            </a:r>
            <a:r>
              <a:rPr lang="en-US" sz="2400" dirty="0" smtClean="0">
                <a:latin typeface="+mj-lt"/>
              </a:rPr>
              <a:t> Columns: May-Sep. 2010</a:t>
            </a:r>
          </a:p>
          <a:p>
            <a:pPr algn="ctr"/>
            <a:r>
              <a:rPr lang="en-US" sz="2400" dirty="0" smtClean="0">
                <a:latin typeface="+mj-lt"/>
              </a:rPr>
              <a:t>                 Afternoon Orbit</a:t>
            </a:r>
            <a:endParaRPr lang="en-US" sz="2400" dirty="0">
              <a:latin typeface="+mj-lt"/>
            </a:endParaRPr>
          </a:p>
        </p:txBody>
      </p:sp>
      <p:pic>
        <p:nvPicPr>
          <p:cNvPr id="5" name="Picture 4" descr="Front_Range_OMINO2_2010MaySep_nowell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2464"/>
            <a:ext cx="9144000" cy="55935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22526" y="6479656"/>
            <a:ext cx="4929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Si-Wan Kim, NOAA/ Andreas Richter, U. of Bremen</a:t>
            </a:r>
            <a:endParaRPr lang="en-US" i="1" dirty="0"/>
          </a:p>
        </p:txBody>
      </p:sp>
      <p:sp>
        <p:nvSpPr>
          <p:cNvPr id="6" name="Rectangle 5"/>
          <p:cNvSpPr/>
          <p:nvPr/>
        </p:nvSpPr>
        <p:spPr>
          <a:xfrm>
            <a:off x="7664098" y="-4076"/>
            <a:ext cx="1479901" cy="339859"/>
          </a:xfrm>
          <a:prstGeom prst="rect">
            <a:avLst/>
          </a:prstGeom>
          <a:solidFill>
            <a:schemeClr val="accent1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NOAA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68161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_sciano2_2010maysep_well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7340"/>
            <a:ext cx="9144000" cy="56093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8033" y="118347"/>
            <a:ext cx="544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SCIAMACHY NO</a:t>
            </a:r>
            <a:r>
              <a:rPr lang="en-US" sz="2400" baseline="-25000" dirty="0" smtClean="0">
                <a:latin typeface="+mj-lt"/>
              </a:rPr>
              <a:t>2</a:t>
            </a:r>
            <a:r>
              <a:rPr lang="en-US" sz="2400" dirty="0" smtClean="0">
                <a:latin typeface="+mj-lt"/>
              </a:rPr>
              <a:t> Columns: May-Sep. 2010</a:t>
            </a:r>
          </a:p>
          <a:p>
            <a:r>
              <a:rPr lang="en-US" sz="2400" dirty="0" smtClean="0">
                <a:latin typeface="+mj-lt"/>
              </a:rPr>
              <a:t>                     Dots: Oil and Gas Wells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4107" y="6479656"/>
            <a:ext cx="498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Si-Wan Kim, Gabrielle Petron, Gregory Frost, NOAA</a:t>
            </a:r>
            <a:endParaRPr lang="en-US" i="1" dirty="0"/>
          </a:p>
        </p:txBody>
      </p:sp>
      <p:sp>
        <p:nvSpPr>
          <p:cNvPr id="7" name="Rectangle 6"/>
          <p:cNvSpPr/>
          <p:nvPr/>
        </p:nvSpPr>
        <p:spPr>
          <a:xfrm>
            <a:off x="7664098" y="-4076"/>
            <a:ext cx="1479901" cy="339859"/>
          </a:xfrm>
          <a:prstGeom prst="rect">
            <a:avLst/>
          </a:prstGeom>
          <a:solidFill>
            <a:schemeClr val="accent1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NOAA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0586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9C447F-7DAB-4584-92E8-C3AB94449FD5}" type="slidenum">
              <a:rPr lang="en-US" smtClean="0">
                <a:latin typeface="Calibri"/>
              </a:rPr>
              <a:pPr>
                <a:defRPr/>
              </a:pPr>
              <a:t>4</a:t>
            </a:fld>
            <a:endParaRPr lang="en-US"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606" y="917912"/>
            <a:ext cx="8185767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u="sng" dirty="0" smtClean="0">
                <a:solidFill>
                  <a:srgbClr val="1F497D"/>
                </a:solidFill>
                <a:latin typeface="Calibri"/>
              </a:rPr>
              <a:t>Air Quality</a:t>
            </a:r>
            <a:endParaRPr lang="en-US" sz="2000" b="1" dirty="0" smtClean="0">
              <a:solidFill>
                <a:srgbClr val="1F497D"/>
              </a:solidFill>
              <a:latin typeface="Calibri"/>
            </a:endParaRPr>
          </a:p>
          <a:p>
            <a:pPr defTabSz="914400"/>
            <a:endParaRPr lang="en-US" sz="2000" b="1" u="sng" dirty="0">
              <a:solidFill>
                <a:srgbClr val="1F497D"/>
              </a:solidFill>
              <a:latin typeface="Calibri"/>
            </a:endParaRPr>
          </a:p>
          <a:p>
            <a:pPr defTabSz="914400"/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Air quality yesterday – surface station O</a:t>
            </a:r>
            <a:r>
              <a:rPr lang="en-US" sz="2000" b="1" baseline="-25000" dirty="0" smtClean="0">
                <a:solidFill>
                  <a:srgbClr val="1F497D"/>
                </a:solidFill>
                <a:latin typeface="Calibri"/>
              </a:rPr>
              <a:t>3</a:t>
            </a:r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 observations</a:t>
            </a:r>
          </a:p>
          <a:p>
            <a:pPr defTabSz="914400"/>
            <a:endParaRPr lang="en-US" sz="2000" b="1" dirty="0">
              <a:solidFill>
                <a:srgbClr val="1F497D"/>
              </a:solidFill>
              <a:latin typeface="Calibri"/>
            </a:endParaRPr>
          </a:p>
          <a:p>
            <a:pPr defTabSz="914400"/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Air quality forecast maps – NOAA/ARL CMAQ products – O</a:t>
            </a:r>
            <a:r>
              <a:rPr lang="en-US" sz="2000" b="1" baseline="-25000" dirty="0" smtClean="0">
                <a:solidFill>
                  <a:srgbClr val="1F497D"/>
                </a:solidFill>
                <a:latin typeface="Calibri"/>
              </a:rPr>
              <a:t>3</a:t>
            </a:r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, NO</a:t>
            </a:r>
            <a:r>
              <a:rPr lang="en-US" sz="2000" b="1" baseline="-25000" dirty="0" smtClean="0">
                <a:solidFill>
                  <a:srgbClr val="1F497D"/>
                </a:solidFill>
                <a:latin typeface="Calibri"/>
              </a:rPr>
              <a:t>2</a:t>
            </a:r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, HCHO</a:t>
            </a:r>
          </a:p>
          <a:p>
            <a:pPr defTabSz="914400"/>
            <a:r>
              <a:rPr lang="en-US" sz="2000" b="1" dirty="0">
                <a:solidFill>
                  <a:srgbClr val="1F497D"/>
                </a:solidFill>
                <a:latin typeface="Calibri"/>
              </a:rPr>
              <a:t>	</a:t>
            </a:r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today and tomorrow</a:t>
            </a:r>
          </a:p>
          <a:p>
            <a:pPr defTabSz="914400"/>
            <a:endParaRPr lang="en-US" sz="2000" b="1" dirty="0">
              <a:solidFill>
                <a:srgbClr val="1F497D"/>
              </a:solidFill>
              <a:latin typeface="Calibri"/>
            </a:endParaRPr>
          </a:p>
          <a:p>
            <a:pPr defTabSz="914400"/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Ozone forecasts from State agency – today, tomorrow, beyond?</a:t>
            </a:r>
          </a:p>
          <a:p>
            <a:pPr defTabSz="914400"/>
            <a:endParaRPr lang="en-US" sz="2000" b="1" dirty="0">
              <a:solidFill>
                <a:srgbClr val="1F497D"/>
              </a:solidFill>
              <a:latin typeface="Calibri"/>
            </a:endParaRPr>
          </a:p>
          <a:p>
            <a:pPr defTabSz="914400"/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Air quality yesterday – surface station PM</a:t>
            </a:r>
            <a:r>
              <a:rPr lang="en-US" sz="2000" b="1" baseline="-25000" dirty="0" smtClean="0">
                <a:solidFill>
                  <a:srgbClr val="1F497D"/>
                </a:solidFill>
                <a:latin typeface="Calibri"/>
              </a:rPr>
              <a:t>2.5</a:t>
            </a:r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 observations</a:t>
            </a:r>
          </a:p>
          <a:p>
            <a:pPr defTabSz="914400"/>
            <a:endParaRPr lang="en-US" sz="2000" b="1" dirty="0">
              <a:solidFill>
                <a:srgbClr val="1F497D"/>
              </a:solidFill>
              <a:latin typeface="Calibri"/>
            </a:endParaRPr>
          </a:p>
          <a:p>
            <a:pPr defTabSz="914400"/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AERONET and MODIS AOD – yesterday</a:t>
            </a:r>
          </a:p>
          <a:p>
            <a:pPr defTabSz="914400"/>
            <a:endParaRPr lang="en-US" sz="2000" b="1" dirty="0">
              <a:solidFill>
                <a:srgbClr val="1F497D"/>
              </a:solidFill>
              <a:latin typeface="Calibri"/>
            </a:endParaRPr>
          </a:p>
          <a:p>
            <a:pPr defTabSz="914400"/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Air quality forecast maps – NOAA/ARL CMAQ product – surface PM</a:t>
            </a:r>
            <a:r>
              <a:rPr lang="en-US" sz="2000" b="1" baseline="-25000" dirty="0" smtClean="0">
                <a:solidFill>
                  <a:srgbClr val="1F497D"/>
                </a:solidFill>
                <a:latin typeface="Calibri"/>
              </a:rPr>
              <a:t>2.5</a:t>
            </a:r>
          </a:p>
          <a:p>
            <a:pPr defTabSz="914400"/>
            <a:endParaRPr lang="en-US" sz="2000" b="1" dirty="0">
              <a:solidFill>
                <a:srgbClr val="1F497D"/>
              </a:solidFill>
              <a:latin typeface="Calibri"/>
            </a:endParaRPr>
          </a:p>
          <a:p>
            <a:pPr defTabSz="914400"/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Air quality forecast maps and time series – GEOS-5 aerosol extinction, AOD,</a:t>
            </a:r>
          </a:p>
          <a:p>
            <a:pPr defTabSz="914400"/>
            <a:r>
              <a:rPr lang="en-US" sz="2000" b="1" dirty="0">
                <a:solidFill>
                  <a:srgbClr val="1F497D"/>
                </a:solidFill>
                <a:latin typeface="Calibri"/>
              </a:rPr>
              <a:t>	</a:t>
            </a:r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mass concentrations by aerosol type</a:t>
            </a:r>
          </a:p>
          <a:p>
            <a:pPr defTabSz="914400"/>
            <a:endParaRPr lang="en-US" sz="2000" b="1" dirty="0">
              <a:solidFill>
                <a:srgbClr val="1F497D"/>
              </a:solidFill>
              <a:latin typeface="Calibri"/>
            </a:endParaRPr>
          </a:p>
          <a:p>
            <a:pPr defTabSz="914400"/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PM</a:t>
            </a:r>
            <a:r>
              <a:rPr lang="en-US" sz="2000" b="1" baseline="-25000" dirty="0" smtClean="0">
                <a:solidFill>
                  <a:srgbClr val="1F497D"/>
                </a:solidFill>
                <a:latin typeface="Calibri"/>
              </a:rPr>
              <a:t>2.5</a:t>
            </a:r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 forecasts from State agency – today, tomorrow, beyond?</a:t>
            </a:r>
            <a:endParaRPr lang="en-US" sz="20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2800" y="304800"/>
            <a:ext cx="4167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b="1" dirty="0" smtClean="0">
                <a:solidFill>
                  <a:srgbClr val="1F497D"/>
                </a:solidFill>
                <a:latin typeface="Calibri"/>
              </a:rPr>
              <a:t>DISCOVER-AQ Forecast Briefing</a:t>
            </a:r>
            <a:endParaRPr lang="en-US" sz="24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89238" y="6488668"/>
            <a:ext cx="1445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Ken Pickering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564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9C447F-7DAB-4584-92E8-C3AB94449FD5}" type="slidenum">
              <a:rPr lang="en-US" smtClean="0">
                <a:latin typeface="Calibri"/>
              </a:rPr>
              <a:pPr>
                <a:defRPr/>
              </a:pPr>
              <a:t>5</a:t>
            </a:fld>
            <a:endParaRPr lang="en-US"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606" y="1447800"/>
            <a:ext cx="864108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endParaRPr lang="en-US" sz="2000" b="1" dirty="0" smtClean="0">
              <a:solidFill>
                <a:srgbClr val="1F497D"/>
              </a:solidFill>
              <a:latin typeface="Calibri"/>
            </a:endParaRPr>
          </a:p>
          <a:p>
            <a:pPr defTabSz="914400"/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8 - 10 AM 	Review meteorological and air quality model products</a:t>
            </a:r>
          </a:p>
          <a:p>
            <a:pPr defTabSz="914400"/>
            <a:endParaRPr lang="en-US" sz="2000" b="1" dirty="0">
              <a:solidFill>
                <a:srgbClr val="1F497D"/>
              </a:solidFill>
              <a:latin typeface="Calibri"/>
            </a:endParaRPr>
          </a:p>
          <a:p>
            <a:pPr defTabSz="914400"/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10 - 11 AM	Consult with NWS forecaster and CDPHE  air quality forecaster</a:t>
            </a:r>
          </a:p>
          <a:p>
            <a:pPr defTabSz="914400"/>
            <a:endParaRPr lang="en-US" sz="2000" b="1" dirty="0">
              <a:solidFill>
                <a:srgbClr val="1F497D"/>
              </a:solidFill>
              <a:latin typeface="Calibri"/>
            </a:endParaRPr>
          </a:p>
          <a:p>
            <a:pPr defTabSz="914400"/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11 AM – 1 PM	Prepare/finalize briefing</a:t>
            </a:r>
          </a:p>
          <a:p>
            <a:pPr defTabSz="914400"/>
            <a:endParaRPr lang="en-US" sz="2000" b="1" dirty="0">
              <a:solidFill>
                <a:srgbClr val="1F497D"/>
              </a:solidFill>
              <a:latin typeface="Calibri"/>
            </a:endParaRPr>
          </a:p>
          <a:p>
            <a:pPr defTabSz="914400"/>
            <a:r>
              <a:rPr lang="en-US" sz="2000" b="1" dirty="0" smtClean="0">
                <a:solidFill>
                  <a:srgbClr val="1F497D"/>
                </a:solidFill>
                <a:latin typeface="Calibri"/>
              </a:rPr>
              <a:t>1 PM		Conduct briefing</a:t>
            </a:r>
            <a:endParaRPr lang="en-US" sz="20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2800" y="304800"/>
            <a:ext cx="344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b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US" sz="2400" b="1" dirty="0" smtClean="0">
                <a:solidFill>
                  <a:srgbClr val="1F497D"/>
                </a:solidFill>
                <a:latin typeface="Calibri"/>
              </a:rPr>
              <a:t>             Forecast Schedule</a:t>
            </a:r>
            <a:endParaRPr lang="en-US" sz="24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89238" y="6488668"/>
            <a:ext cx="1445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Ken Pickering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98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89809"/>
              </p:ext>
            </p:extLst>
          </p:nvPr>
        </p:nvGraphicFramePr>
        <p:xfrm>
          <a:off x="11545" y="3749112"/>
          <a:ext cx="5943600" cy="2651688"/>
        </p:xfrm>
        <a:graphic>
          <a:graphicData uri="http://schemas.openxmlformats.org/drawingml/2006/table">
            <a:tbl>
              <a:tblPr/>
              <a:tblGrid>
                <a:gridCol w="1731426"/>
                <a:gridCol w="4212174"/>
              </a:tblGrid>
              <a:tr h="26263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CMAQ4.7.1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Both CONUS(12 km) &amp; DISCOVER-AQ/FRAPPE (4 km) 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6263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Map projection &amp; grid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Lambert Conformal &amp; Arakawa C staggering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26263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Vert. co-ordinate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42 </a:t>
                      </a:r>
                      <a:r>
                        <a:rPr kumimoji="0" lang="el-GR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σ</a:t>
                      </a: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-p unevenly spaced levels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26263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Gas chemistry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Cb05 with 156 reactions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26263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Aerosol chemistry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Aero5 with updated evaporation enthalpy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437736">
                <a:tc row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Anthropogenic emission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2005NEI as base year, mobile projected using AQS*, area and off-road used CSPR^, point source uses 2012 CEM data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262638">
                <a:tc vMerge="1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1" dirty="0" smtClean="0"/>
                        <a:t>WRAP oil and gas emissions data</a:t>
                      </a:r>
                      <a:endParaRPr kumimoji="0" lang="en-US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</a:endParaRP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26263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Biogenic emission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105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defRPr sz="93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defRPr sz="78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6600">
                          <a:solidFill>
                            <a:schemeClr val="tx1"/>
                          </a:solidFill>
                          <a:latin typeface="Times New Roman" pitchFamily="18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BEIS-3.14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626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Lateral BC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RAQM (B. Pierce)</a:t>
                      </a:r>
                    </a:p>
                  </a:txBody>
                  <a:tcPr marL="91434" marR="91434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673050" y="3226484"/>
            <a:ext cx="341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b="1" dirty="0" err="1">
                <a:solidFill>
                  <a:prstClr val="black"/>
                </a:solidFill>
                <a:latin typeface="Calibri"/>
              </a:rPr>
              <a:t>AForecast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: 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12 km nested to 4 km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2847823"/>
              </p:ext>
            </p:extLst>
          </p:nvPr>
        </p:nvGraphicFramePr>
        <p:xfrm>
          <a:off x="5890182" y="3595816"/>
          <a:ext cx="3253817" cy="2804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356523" y="6216134"/>
            <a:ext cx="178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42 vertical layers</a:t>
            </a:r>
          </a:p>
        </p:txBody>
      </p:sp>
      <p:pic>
        <p:nvPicPr>
          <p:cNvPr id="11" name="Picture 190" descr="NOAAlogoN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4" y="23077"/>
            <a:ext cx="557213" cy="586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0" descr="Aqast_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027" y="28926"/>
            <a:ext cx="590007" cy="57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-32657" y="6564085"/>
            <a:ext cx="7595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b="1" dirty="0">
                <a:solidFill>
                  <a:prstClr val="black"/>
                </a:solidFill>
                <a:latin typeface="Calibri"/>
              </a:rPr>
              <a:t>Air Resources Laboratory/NOAA: DISCOVER-AQ/FRAPPÉ preparation meeting, April 3 2014, Boulder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1" t="15238" r="60476" b="78761"/>
          <a:stretch/>
        </p:blipFill>
        <p:spPr bwMode="auto">
          <a:xfrm>
            <a:off x="6394670" y="28926"/>
            <a:ext cx="2143126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33400" y="91440"/>
                <a:ext cx="80543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b="1" dirty="0">
                    <a:solidFill>
                      <a:prstClr val="black"/>
                    </a:solidFill>
                    <a:latin typeface="Calibri"/>
                  </a:rPr>
                  <a:t>NAQFC-orecasting support: Initialized at 00 UTC with 60 hours forecast duration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91440"/>
                <a:ext cx="8054384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681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347717"/>
              </p:ext>
            </p:extLst>
          </p:nvPr>
        </p:nvGraphicFramePr>
        <p:xfrm>
          <a:off x="21174" y="609596"/>
          <a:ext cx="5867400" cy="308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3886200"/>
              </a:tblGrid>
              <a:tr h="308252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WRF-ARW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Both North America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(12 km) &amp; CONUS (4 km)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</a:tr>
              <a:tr h="308252">
                <a:tc>
                  <a:txBody>
                    <a:bodyPr/>
                    <a:lstStyle/>
                    <a:p>
                      <a:r>
                        <a:rPr lang="en-US" sz="1400" b="1" smtClean="0"/>
                        <a:t>Map</a:t>
                      </a:r>
                      <a:r>
                        <a:rPr lang="en-US" sz="1400" b="1" baseline="0" smtClean="0"/>
                        <a:t> projection &amp; grid</a:t>
                      </a:r>
                      <a:endParaRPr lang="en-US" sz="14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Lambert</a:t>
                      </a:r>
                      <a:r>
                        <a:rPr lang="en-US" sz="1400" b="1" baseline="0" dirty="0" smtClean="0"/>
                        <a:t> Conformal &amp; Arakawa C staggering</a:t>
                      </a:r>
                      <a:endParaRPr lang="en-US" sz="1400" b="1" dirty="0"/>
                    </a:p>
                  </a:txBody>
                  <a:tcPr marT="45714" marB="45714"/>
                </a:tc>
              </a:tr>
              <a:tr h="308252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Vert.</a:t>
                      </a:r>
                      <a:r>
                        <a:rPr lang="en-US" sz="1400" b="1" baseline="0" dirty="0" smtClean="0"/>
                        <a:t> co-ordinate</a:t>
                      </a:r>
                      <a:endParaRPr lang="en-US" sz="14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42 </a:t>
                      </a:r>
                      <a:r>
                        <a:rPr kumimoji="0" lang="el-G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σ</a:t>
                      </a:r>
                      <a:r>
                        <a:rPr kumimoji="0" lang="en-US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-p unevenly spaced levels</a:t>
                      </a:r>
                    </a:p>
                  </a:txBody>
                  <a:tcPr marT="45714" marB="45714"/>
                </a:tc>
              </a:tr>
              <a:tr h="308252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advection</a:t>
                      </a:r>
                      <a:endParaRPr lang="en-US" sz="14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RK3 (</a:t>
                      </a:r>
                      <a:r>
                        <a:rPr lang="en-US" sz="1400" b="1" dirty="0" err="1" smtClean="0"/>
                        <a:t>Skamarock</a:t>
                      </a:r>
                      <a:r>
                        <a:rPr lang="en-US" sz="1400" b="1" baseline="0" dirty="0" smtClean="0"/>
                        <a:t> and Weisman (2008))</a:t>
                      </a:r>
                      <a:endParaRPr lang="en-US" sz="1400" b="1" dirty="0"/>
                    </a:p>
                  </a:txBody>
                  <a:tcPr marT="45714" marB="45714"/>
                </a:tc>
              </a:tr>
              <a:tr h="308252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SW &amp; LW radiation</a:t>
                      </a:r>
                      <a:endParaRPr lang="en-US" sz="14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RRTMG </a:t>
                      </a:r>
                      <a:r>
                        <a:rPr lang="en-US" sz="1400" b="1" baseline="0" dirty="0" smtClean="0"/>
                        <a:t>(</a:t>
                      </a:r>
                      <a:r>
                        <a:rPr lang="en-US" sz="1400" b="1" baseline="0" dirty="0" err="1" smtClean="0"/>
                        <a:t>Iacono</a:t>
                      </a:r>
                      <a:r>
                        <a:rPr lang="en-US" sz="1400" b="1" baseline="0" dirty="0" smtClean="0"/>
                        <a:t> et al. 2008))</a:t>
                      </a:r>
                      <a:endParaRPr lang="en-US" sz="1400" b="1" dirty="0"/>
                    </a:p>
                  </a:txBody>
                  <a:tcPr marT="45714" marB="45714"/>
                </a:tc>
              </a:tr>
              <a:tr h="308252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PBL Physics</a:t>
                      </a:r>
                      <a:endParaRPr lang="en-US" sz="14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Mellor-Yamada-</a:t>
                      </a:r>
                      <a:r>
                        <a:rPr lang="en-US" sz="1400" b="1" dirty="0" err="1" smtClean="0"/>
                        <a:t>Janjic</a:t>
                      </a:r>
                      <a:r>
                        <a:rPr lang="en-US" sz="1400" b="1" baseline="0" dirty="0" smtClean="0"/>
                        <a:t> (MYJ) level 2.5 closure </a:t>
                      </a:r>
                      <a:endParaRPr lang="en-US" sz="1400" b="1" dirty="0"/>
                    </a:p>
                  </a:txBody>
                  <a:tcPr marT="45714" marB="45714"/>
                </a:tc>
              </a:tr>
              <a:tr h="308252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Surface</a:t>
                      </a:r>
                      <a:r>
                        <a:rPr lang="en-US" sz="1400" b="1" baseline="0" dirty="0" smtClean="0"/>
                        <a:t> layer scheme</a:t>
                      </a:r>
                      <a:endParaRPr lang="en-US" sz="14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Monin-Obukhov</a:t>
                      </a:r>
                      <a:r>
                        <a:rPr lang="en-US" sz="1400" b="1" dirty="0" smtClean="0"/>
                        <a:t> Similarity with viscous sub-layer</a:t>
                      </a:r>
                      <a:endParaRPr lang="en-US" sz="1400" b="1" dirty="0"/>
                    </a:p>
                  </a:txBody>
                  <a:tcPr marT="45714" marB="45714"/>
                </a:tc>
              </a:tr>
              <a:tr h="308252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Land</a:t>
                      </a:r>
                      <a:r>
                        <a:rPr lang="en-US" sz="1400" b="1" baseline="0" dirty="0" smtClean="0"/>
                        <a:t> Surface Model</a:t>
                      </a:r>
                      <a:endParaRPr lang="en-US" sz="14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NCEP NOAH</a:t>
                      </a:r>
                      <a:endParaRPr lang="en-US" sz="1400" b="1" dirty="0"/>
                    </a:p>
                  </a:txBody>
                  <a:tcPr marT="45714" marB="45714"/>
                </a:tc>
              </a:tr>
              <a:tr h="308252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Cloud Microphysics</a:t>
                      </a:r>
                      <a:endParaRPr lang="en-US" sz="14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Thompson et</a:t>
                      </a:r>
                      <a:r>
                        <a:rPr lang="en-US" sz="1400" b="1" baseline="0" dirty="0" smtClean="0"/>
                        <a:t> al. (2008)</a:t>
                      </a:r>
                      <a:endParaRPr lang="en-US" sz="1400" b="1" dirty="0"/>
                    </a:p>
                  </a:txBody>
                  <a:tcPr marT="45714" marB="45714"/>
                </a:tc>
              </a:tr>
              <a:tr h="308252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Cloud convective mixing</a:t>
                      </a:r>
                      <a:endParaRPr lang="en-US" sz="14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Betts-Miller-</a:t>
                      </a:r>
                      <a:r>
                        <a:rPr lang="en-US" sz="1400" b="1" dirty="0" err="1" smtClean="0"/>
                        <a:t>Janjic</a:t>
                      </a:r>
                      <a:r>
                        <a:rPr lang="en-US" sz="1400" b="1" baseline="0" dirty="0" smtClean="0"/>
                        <a:t> Mass adjustment</a:t>
                      </a:r>
                      <a:endParaRPr lang="en-US" sz="1400" b="1" dirty="0"/>
                    </a:p>
                  </a:txBody>
                  <a:tcPr marT="45714" marB="45714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5" t="13668" b="4555"/>
          <a:stretch/>
        </p:blipFill>
        <p:spPr>
          <a:xfrm>
            <a:off x="5719119" y="609600"/>
            <a:ext cx="3723502" cy="257220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689238" y="6488668"/>
            <a:ext cx="1445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Ken Pickering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45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tp://ftp.emc.ncep.noaa.gov/mmb/aq/for_U/20130925/O3_1013_20130925_3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89929" cy="3581400"/>
          </a:xfrm>
          <a:prstGeom prst="rect">
            <a:avLst/>
          </a:prstGeom>
          <a:noFill/>
        </p:spPr>
      </p:pic>
      <p:pic>
        <p:nvPicPr>
          <p:cNvPr id="10244" name="Picture 4" descr="ftp://ftp.emc.ncep.noaa.gov/mmb/aq/for_U/20130925/O3_1013_20130925_35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3857" y="0"/>
            <a:ext cx="4590143" cy="3505200"/>
          </a:xfrm>
          <a:prstGeom prst="rect">
            <a:avLst/>
          </a:prstGeom>
          <a:noFill/>
        </p:spPr>
      </p:pic>
      <p:pic>
        <p:nvPicPr>
          <p:cNvPr id="10246" name="Picture 6" descr="ftp://ftp.emc.ncep.noaa.gov/mmb/aq/for_U/20130925/O3_1013_20130925_37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366654"/>
            <a:ext cx="4572000" cy="3491345"/>
          </a:xfrm>
          <a:prstGeom prst="rect">
            <a:avLst/>
          </a:prstGeom>
          <a:noFill/>
        </p:spPr>
      </p:pic>
      <p:pic>
        <p:nvPicPr>
          <p:cNvPr id="10248" name="Picture 8" descr="ftp://ftp.emc.ncep.noaa.gov/mmb/aq/for_U/20130925/O3_1013_20130925_4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1" y="3366654"/>
            <a:ext cx="4572000" cy="349134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4800" y="990600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9 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0600" y="990600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12 PM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42672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2 PM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9200" y="43434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5 PM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79957" y="2935069"/>
            <a:ext cx="1584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b="1" dirty="0" smtClean="0">
                <a:solidFill>
                  <a:prstClr val="black"/>
                </a:solidFill>
                <a:latin typeface="Calibri"/>
              </a:rPr>
              <a:t>Forecast from </a:t>
            </a:r>
          </a:p>
          <a:p>
            <a:pPr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   06Z SEP 25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89238" y="6488668"/>
            <a:ext cx="1445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Ken Pickering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704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tp://ftp.emc.ncep.noaa.gov/mmb/aq/for_U/20130926/O3_1013_20130926_1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4928" y="2971800"/>
            <a:ext cx="5089071" cy="3886200"/>
          </a:xfrm>
          <a:prstGeom prst="rect">
            <a:avLst/>
          </a:prstGeom>
          <a:noFill/>
        </p:spPr>
      </p:pic>
      <p:pic>
        <p:nvPicPr>
          <p:cNvPr id="7172" name="Picture 4" descr="ftp://ftp.emc.ncep.noaa.gov/mmb/aq/for_U/20130926/O3_1013_20130926_1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800600" cy="366591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562600" y="457200"/>
            <a:ext cx="2838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NOAA Experimental CMAQ</a:t>
            </a:r>
          </a:p>
          <a:p>
            <a:pPr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Forecast for 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Today from 06Z</a:t>
            </a:r>
          </a:p>
          <a:p>
            <a:pPr defTabSz="914400"/>
            <a:r>
              <a:rPr lang="en-US" b="1" dirty="0" smtClean="0">
                <a:solidFill>
                  <a:prstClr val="black"/>
                </a:solidFill>
                <a:latin typeface="Calibri"/>
              </a:rPr>
              <a:t>(1 AM CDT)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38100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3 PM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3600" y="25146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5 PM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r="7042"/>
          <a:stretch/>
        </p:blipFill>
        <p:spPr>
          <a:xfrm>
            <a:off x="0" y="457200"/>
            <a:ext cx="9144000" cy="541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4601289"/>
            <a:ext cx="5677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000" b="1" dirty="0">
                <a:solidFill>
                  <a:prstClr val="black"/>
                </a:solidFill>
                <a:latin typeface="Calibri"/>
              </a:rPr>
              <a:t>Conroe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71583" y="4724399"/>
            <a:ext cx="7200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000" b="1" dirty="0">
                <a:solidFill>
                  <a:prstClr val="black"/>
                </a:solidFill>
                <a:latin typeface="Calibri"/>
              </a:rPr>
              <a:t>Galveston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1400" y="1905000"/>
            <a:ext cx="1452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b="1" dirty="0">
                <a:solidFill>
                  <a:prstClr val="black"/>
                </a:solidFill>
                <a:latin typeface="Calibri"/>
              </a:rPr>
              <a:t>CMAQ missed</a:t>
            </a:r>
          </a:p>
          <a:p>
            <a:pPr defTabSz="914400"/>
            <a:r>
              <a:rPr lang="en-US" sz="1400" b="1" dirty="0">
                <a:solidFill>
                  <a:prstClr val="black"/>
                </a:solidFill>
                <a:latin typeface="Calibri"/>
              </a:rPr>
              <a:t>elevated O</a:t>
            </a:r>
            <a:r>
              <a:rPr lang="en-US" sz="1400" b="1" baseline="-25000" dirty="0">
                <a:solidFill>
                  <a:prstClr val="black"/>
                </a:solidFill>
                <a:latin typeface="Calibri"/>
              </a:rPr>
              <a:t>3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 layer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8823" y="3420122"/>
            <a:ext cx="10831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b="1" dirty="0">
                <a:solidFill>
                  <a:prstClr val="black"/>
                </a:solidFill>
                <a:latin typeface="Calibri"/>
              </a:rPr>
              <a:t>Conroe </a:t>
            </a:r>
          </a:p>
          <a:p>
            <a:pPr defTabSz="914400"/>
            <a:r>
              <a:rPr lang="en-US" sz="1400" b="1" dirty="0">
                <a:solidFill>
                  <a:prstClr val="black"/>
                </a:solidFill>
                <a:latin typeface="Calibri"/>
              </a:rPr>
              <a:t>profile well </a:t>
            </a:r>
          </a:p>
          <a:p>
            <a:pPr defTabSz="914400"/>
            <a:r>
              <a:rPr lang="en-US" sz="1400" b="1" dirty="0">
                <a:solidFill>
                  <a:prstClr val="black"/>
                </a:solidFill>
                <a:latin typeface="Calibri"/>
              </a:rPr>
              <a:t>forecast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1400" y="4419599"/>
            <a:ext cx="11653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b="1" dirty="0">
                <a:solidFill>
                  <a:prstClr val="black"/>
                </a:solidFill>
                <a:latin typeface="Calibri"/>
              </a:rPr>
              <a:t>O</a:t>
            </a:r>
            <a:r>
              <a:rPr lang="en-US" sz="1400" b="1" baseline="-25000" dirty="0">
                <a:solidFill>
                  <a:prstClr val="black"/>
                </a:solidFill>
                <a:latin typeface="Calibri"/>
              </a:rPr>
              <a:t>3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 maximum</a:t>
            </a:r>
          </a:p>
          <a:p>
            <a:pPr defTabSz="914400"/>
            <a:r>
              <a:rPr lang="en-US" sz="1400" b="1" dirty="0">
                <a:solidFill>
                  <a:prstClr val="black"/>
                </a:solidFill>
                <a:latin typeface="Calibri"/>
              </a:rPr>
              <a:t>to NNW of </a:t>
            </a:r>
          </a:p>
          <a:p>
            <a:pPr defTabSz="914400"/>
            <a:r>
              <a:rPr lang="en-US" sz="1400" b="1" dirty="0">
                <a:solidFill>
                  <a:prstClr val="black"/>
                </a:solidFill>
                <a:latin typeface="Calibri"/>
              </a:rPr>
              <a:t>Houston well</a:t>
            </a:r>
          </a:p>
          <a:p>
            <a:pPr defTabSz="914400"/>
            <a:r>
              <a:rPr lang="en-US" sz="1400" b="1" dirty="0">
                <a:solidFill>
                  <a:prstClr val="black"/>
                </a:solidFill>
                <a:latin typeface="Calibri"/>
              </a:rPr>
              <a:t>forecast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648200" y="4495800"/>
            <a:ext cx="609600" cy="1054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648200" y="3657600"/>
            <a:ext cx="1066800" cy="1318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1"/>
          </p:cNvCxnSpPr>
          <p:nvPr/>
        </p:nvCxnSpPr>
        <p:spPr>
          <a:xfrm flipH="1">
            <a:off x="1786984" y="2166610"/>
            <a:ext cx="179441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689238" y="6488668"/>
            <a:ext cx="1445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Ken Pickering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089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2162</Words>
  <Application>Microsoft Macintosh PowerPoint</Application>
  <PresentationFormat>On-screen Show (4:3)</PresentationFormat>
  <Paragraphs>451</Paragraphs>
  <Slides>32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Office Theme</vt:lpstr>
      <vt:lpstr>1_Office Theme</vt:lpstr>
      <vt:lpstr>2_Office Theme</vt:lpstr>
      <vt:lpstr>Breeze</vt:lpstr>
      <vt:lpstr>3_Office Theme</vt:lpstr>
      <vt:lpstr>4_Office Theme</vt:lpstr>
      <vt:lpstr>5_Office Theme</vt:lpstr>
      <vt:lpstr>6_Office Theme</vt:lpstr>
      <vt:lpstr>7_Office Theme</vt:lpstr>
      <vt:lpstr>1_Profile</vt:lpstr>
      <vt:lpstr>Profile</vt:lpstr>
      <vt:lpstr>2_Profile</vt:lpstr>
      <vt:lpstr>8_Office Theme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GEOS-5/GOCART Forecasts</vt:lpstr>
      <vt:lpstr>GEOS-5 Atmospheric Data Assimilation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Modeling, Fire Emissions and Satellite Support for FRAPPÉ</vt:lpstr>
      <vt:lpstr>Fire Emissions </vt:lpstr>
      <vt:lpstr>MOZART-4 driven by GEOS-5</vt:lpstr>
      <vt:lpstr>MOZART-4 Tracers</vt:lpstr>
      <vt:lpstr>Chemistry Satellite Observations</vt:lpstr>
      <vt:lpstr>PowerPoint Presentation</vt:lpstr>
      <vt:lpstr>Forecasting weather and air quality with RAP-Chem </vt:lpstr>
      <vt:lpstr>PowerPoint Presentation</vt:lpstr>
      <vt:lpstr>PowerPoint Presentation</vt:lpstr>
      <vt:lpstr>PowerPoint Presentation</vt:lpstr>
      <vt:lpstr>PowerPoint Presentation</vt:lpstr>
      <vt:lpstr>Lagrangian particle dispersion products with FLEXPART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NCAR Modeling Support for NOMADSS</dc:title>
  <dc:creator>Louisa Emmons</dc:creator>
  <cp:lastModifiedBy>Gabriele Pfister</cp:lastModifiedBy>
  <cp:revision>68</cp:revision>
  <dcterms:created xsi:type="dcterms:W3CDTF">2012-11-09T17:17:57Z</dcterms:created>
  <dcterms:modified xsi:type="dcterms:W3CDTF">2014-04-01T21:56:32Z</dcterms:modified>
</cp:coreProperties>
</file>