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handoutMasterIdLst>
    <p:handoutMasterId r:id="rId5"/>
  </p:handoutMasterIdLst>
  <p:sldIdLst>
    <p:sldId id="256" r:id="rId2"/>
    <p:sldId id="276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ward, Jodi L" initials="HJL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3E9A0AD9-6D6D-40BC-8F54-AECD1069DC48}" type="datetimeFigureOut">
              <a:rPr lang="en-US" smtClean="0"/>
              <a:pPr/>
              <a:t>4/2/2014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9C1EBFA8-3A68-4B99-AB50-B44B227E33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471081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B4F6F622-E2EB-4F91-99EF-778550E6E5C2}" type="datetimeFigureOut">
              <a:rPr lang="en-US" smtClean="0"/>
              <a:pPr/>
              <a:t>4/2/2014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E3514B33-5856-45CF-952A-F61DFC5DAB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45746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E56D4AA-C819-4F44-B9B3-119F7115323E}" type="datetimeFigureOut">
              <a:rPr lang="en-US" smtClean="0"/>
              <a:pPr/>
              <a:t>4/2/2014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5BED1A5-5215-4058-9350-09DCA66D73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56D4AA-C819-4F44-B9B3-119F7115323E}" type="datetimeFigureOut">
              <a:rPr lang="en-US" smtClean="0"/>
              <a:pPr/>
              <a:t>4/2/2014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BED1A5-5215-4058-9350-09DCA66D73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56D4AA-C819-4F44-B9B3-119F7115323E}" type="datetimeFigureOut">
              <a:rPr lang="en-US" smtClean="0"/>
              <a:pPr/>
              <a:t>4/2/2014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BED1A5-5215-4058-9350-09DCA66D73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56D4AA-C819-4F44-B9B3-119F7115323E}" type="datetimeFigureOut">
              <a:rPr lang="en-US" smtClean="0"/>
              <a:pPr/>
              <a:t>4/2/2014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BED1A5-5215-4058-9350-09DCA66D73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E56D4AA-C819-4F44-B9B3-119F7115323E}" type="datetimeFigureOut">
              <a:rPr lang="en-US" smtClean="0"/>
              <a:pPr/>
              <a:t>4/2/2014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5BED1A5-5215-4058-9350-09DCA66D73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56D4AA-C819-4F44-B9B3-119F7115323E}" type="datetimeFigureOut">
              <a:rPr lang="en-US" smtClean="0"/>
              <a:pPr/>
              <a:t>4/2/2014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5BED1A5-5215-4058-9350-09DCA66D73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56D4AA-C819-4F44-B9B3-119F7115323E}" type="datetimeFigureOut">
              <a:rPr lang="en-US" smtClean="0"/>
              <a:pPr/>
              <a:t>4/2/2014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5BED1A5-5215-4058-9350-09DCA66D73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56D4AA-C819-4F44-B9B3-119F7115323E}" type="datetimeFigureOut">
              <a:rPr lang="en-US" smtClean="0"/>
              <a:pPr/>
              <a:t>4/2/2014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BED1A5-5215-4058-9350-09DCA66D73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56D4AA-C819-4F44-B9B3-119F7115323E}" type="datetimeFigureOut">
              <a:rPr lang="en-US" smtClean="0"/>
              <a:pPr/>
              <a:t>4/2/2014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BED1A5-5215-4058-9350-09DCA66D73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E56D4AA-C819-4F44-B9B3-119F7115323E}" type="datetimeFigureOut">
              <a:rPr lang="en-US" smtClean="0"/>
              <a:pPr/>
              <a:t>4/2/2014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5BED1A5-5215-4058-9350-09DCA66D73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E56D4AA-C819-4F44-B9B3-119F7115323E}" type="datetimeFigureOut">
              <a:rPr lang="en-US" smtClean="0"/>
              <a:pPr/>
              <a:t>4/2/2014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5BED1A5-5215-4058-9350-09DCA66D73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E56D4AA-C819-4F44-B9B3-119F7115323E}" type="datetimeFigureOut">
              <a:rPr lang="en-US" smtClean="0"/>
              <a:pPr/>
              <a:t>4/2/2014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5BED1A5-5215-4058-9350-09DCA66D73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0"/>
            <a:ext cx="8991600" cy="236220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92D050"/>
                </a:solidFill>
              </a:rPr>
              <a:t>COLLABORATIVE DRILL RIG 1-HOUR NO</a:t>
            </a:r>
            <a:r>
              <a:rPr lang="en-US" sz="3600" b="1" baseline="-25000" dirty="0" smtClean="0">
                <a:solidFill>
                  <a:srgbClr val="92D050"/>
                </a:solidFill>
              </a:rPr>
              <a:t>2 </a:t>
            </a:r>
            <a:r>
              <a:rPr lang="en-US" sz="3600" b="1" dirty="0" smtClean="0">
                <a:solidFill>
                  <a:srgbClr val="92D050"/>
                </a:solidFill>
              </a:rPr>
              <a:t> IMPACTS </a:t>
            </a:r>
            <a:r>
              <a:rPr lang="en-US" sz="3600" b="1" dirty="0" smtClean="0">
                <a:solidFill>
                  <a:srgbClr val="92D050"/>
                </a:solidFill>
              </a:rPr>
              <a:t>STUDY</a:t>
            </a:r>
            <a:br>
              <a:rPr lang="en-US" sz="3600" b="1" dirty="0" smtClean="0">
                <a:solidFill>
                  <a:srgbClr val="92D050"/>
                </a:solidFill>
              </a:rPr>
            </a:br>
            <a:r>
              <a:rPr lang="en-US" sz="3600" b="1" dirty="0" smtClean="0">
                <a:solidFill>
                  <a:srgbClr val="92D050"/>
                </a:solidFill>
              </a:rPr>
              <a:t/>
            </a:r>
            <a:br>
              <a:rPr lang="en-US" sz="3600" b="1" dirty="0" smtClean="0">
                <a:solidFill>
                  <a:srgbClr val="92D050"/>
                </a:solidFill>
              </a:rPr>
            </a:br>
            <a:r>
              <a:rPr lang="en-US" sz="2800" b="1" dirty="0" smtClean="0">
                <a:solidFill>
                  <a:srgbClr val="92D050"/>
                </a:solidFill>
              </a:rPr>
              <a:t>Tom Moore - WRAP/WESTAR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220980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28600" y="2743200"/>
            <a:ext cx="8686800" cy="4108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April 2014 status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400" dirty="0" smtClean="0"/>
              <a:t>Study between </a:t>
            </a:r>
            <a:r>
              <a:rPr lang="en-US" sz="2400" dirty="0" smtClean="0"/>
              <a:t>BLM, EPA, States, other FLMs and the Oil and Gas Industry to better predict 1-hour NO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impacts from drill rigs through a field </a:t>
            </a:r>
            <a:r>
              <a:rPr lang="en-US" sz="2400" dirty="0" smtClean="0"/>
              <a:t>study and data analysis:</a:t>
            </a:r>
            <a:endParaRPr lang="en-US" sz="2400" dirty="0" smtClean="0"/>
          </a:p>
          <a:p>
            <a:pPr lvl="1"/>
            <a:r>
              <a:rPr lang="en-US" sz="2400" b="1" dirty="0" smtClean="0"/>
              <a:t>Monitoring</a:t>
            </a:r>
          </a:p>
          <a:p>
            <a:pPr lvl="2"/>
            <a:r>
              <a:rPr lang="en-US" sz="2000" dirty="0" smtClean="0"/>
              <a:t>NO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concentrations at multiple locations near operating drill rigs</a:t>
            </a:r>
          </a:p>
          <a:p>
            <a:pPr lvl="2"/>
            <a:r>
              <a:rPr lang="en-US" sz="2000" dirty="0" smtClean="0"/>
              <a:t>Meteorological conditions (i.e. – met stations)</a:t>
            </a:r>
          </a:p>
          <a:p>
            <a:pPr lvl="1"/>
            <a:r>
              <a:rPr lang="en-US" sz="2000" b="1" dirty="0" smtClean="0"/>
              <a:t>Measuring</a:t>
            </a:r>
          </a:p>
          <a:p>
            <a:pPr lvl="2"/>
            <a:r>
              <a:rPr lang="en-US" sz="2000" dirty="0" smtClean="0"/>
              <a:t>Drill rig emissions (i.e. – stack testing)</a:t>
            </a:r>
          </a:p>
          <a:p>
            <a:pPr lvl="1"/>
            <a:r>
              <a:rPr lang="en-US" sz="2000" b="1" dirty="0" smtClean="0"/>
              <a:t>Modeling</a:t>
            </a:r>
          </a:p>
          <a:p>
            <a:pPr lvl="2"/>
            <a:r>
              <a:rPr lang="en-US" sz="2000" dirty="0" smtClean="0"/>
              <a:t>Model using data from monitoring and </a:t>
            </a:r>
            <a:r>
              <a:rPr lang="en-US" sz="2000" dirty="0" smtClean="0"/>
              <a:t>measurements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402076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304800"/>
            <a:ext cx="8229600" cy="8382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92D050"/>
                </a:solidFill>
              </a:rPr>
              <a:t>STUDY </a:t>
            </a:r>
            <a:r>
              <a:rPr lang="en-US" sz="3200" b="1" dirty="0" smtClean="0">
                <a:solidFill>
                  <a:srgbClr val="92D050"/>
                </a:solidFill>
              </a:rPr>
              <a:t>OBJECTIVES </a:t>
            </a:r>
            <a:r>
              <a:rPr lang="en-US" sz="3200" b="1" dirty="0" smtClean="0">
                <a:solidFill>
                  <a:srgbClr val="92D050"/>
                </a:solidFill>
              </a:rPr>
              <a:t>&amp; NEXT </a:t>
            </a:r>
            <a:r>
              <a:rPr lang="en-US" sz="3200" b="1" dirty="0" smtClean="0">
                <a:solidFill>
                  <a:srgbClr val="92D050"/>
                </a:solidFill>
              </a:rPr>
              <a:t>STEPS </a:t>
            </a:r>
            <a:endParaRPr lang="en-US" sz="3200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Data Gathering</a:t>
            </a:r>
          </a:p>
          <a:p>
            <a:pPr lvl="1"/>
            <a:r>
              <a:rPr lang="en-US" sz="1400" dirty="0" smtClean="0"/>
              <a:t>Better emissions and impact data to inform </a:t>
            </a:r>
            <a:r>
              <a:rPr lang="en-US" sz="1400" dirty="0" smtClean="0"/>
              <a:t>O&amp;G </a:t>
            </a:r>
            <a:r>
              <a:rPr lang="en-US" sz="1400" dirty="0" smtClean="0"/>
              <a:t>production NEPA </a:t>
            </a:r>
            <a:r>
              <a:rPr lang="en-US" sz="1400" dirty="0" smtClean="0"/>
              <a:t>&amp; other air quality analyses</a:t>
            </a:r>
            <a:endParaRPr lang="en-US" sz="1400" dirty="0" smtClean="0"/>
          </a:p>
          <a:p>
            <a:pPr marL="411480" lvl="1" indent="0">
              <a:buNone/>
            </a:pPr>
            <a:endParaRPr lang="en-US" sz="1200" dirty="0" smtClean="0"/>
          </a:p>
          <a:p>
            <a:r>
              <a:rPr lang="en-US" sz="2000" dirty="0" smtClean="0"/>
              <a:t>Oil &amp; Gas Drill Rig Impact data</a:t>
            </a:r>
          </a:p>
          <a:p>
            <a:pPr lvl="1"/>
            <a:r>
              <a:rPr lang="en-US" sz="1400" dirty="0" smtClean="0"/>
              <a:t>Monitored and modeled impacts </a:t>
            </a:r>
            <a:endParaRPr lang="en-US" sz="1400" dirty="0"/>
          </a:p>
          <a:p>
            <a:pPr lvl="1">
              <a:buNone/>
            </a:pPr>
            <a:endParaRPr lang="en-US" sz="1200" dirty="0" smtClean="0"/>
          </a:p>
          <a:p>
            <a:r>
              <a:rPr lang="en-US" sz="2000" dirty="0" smtClean="0"/>
              <a:t>1-hour NO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Modeling</a:t>
            </a:r>
          </a:p>
          <a:p>
            <a:pPr lvl="1"/>
            <a:r>
              <a:rPr lang="en-US" sz="1400" dirty="0" smtClean="0"/>
              <a:t>Develop more accurate methodology for </a:t>
            </a:r>
            <a:r>
              <a:rPr lang="en-US" sz="1400" dirty="0" smtClean="0"/>
              <a:t>drill rig </a:t>
            </a:r>
            <a:r>
              <a:rPr lang="en-US" sz="1400" dirty="0" smtClean="0"/>
              <a:t>emission </a:t>
            </a:r>
            <a:r>
              <a:rPr lang="en-US" sz="1400" dirty="0" smtClean="0"/>
              <a:t>impacts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sz="2000" dirty="0" smtClean="0"/>
              <a:t>Workplan </a:t>
            </a:r>
            <a:r>
              <a:rPr lang="en-US" sz="2000" dirty="0" smtClean="0"/>
              <a:t>development</a:t>
            </a:r>
          </a:p>
          <a:p>
            <a:pPr lvl="1"/>
            <a:r>
              <a:rPr lang="en-US" sz="1400" dirty="0" smtClean="0"/>
              <a:t>Convene EPA, FLMs, </a:t>
            </a:r>
            <a:r>
              <a:rPr lang="en-US" sz="1400" dirty="0" smtClean="0"/>
              <a:t>industry, </a:t>
            </a:r>
            <a:r>
              <a:rPr lang="en-US" sz="1400" dirty="0" smtClean="0"/>
              <a:t>states to discuss concept and collaboration—March-April 2014</a:t>
            </a:r>
          </a:p>
          <a:p>
            <a:pPr marL="411480" lvl="1" indent="0">
              <a:buNone/>
            </a:pPr>
            <a:endParaRPr lang="en-US" sz="1200" dirty="0" smtClean="0"/>
          </a:p>
          <a:p>
            <a:pPr lvl="1"/>
            <a:r>
              <a:rPr lang="en-US" sz="1400" dirty="0" smtClean="0"/>
              <a:t>Field study design development—March -May 2014</a:t>
            </a:r>
          </a:p>
          <a:p>
            <a:pPr marL="0" indent="0">
              <a:buNone/>
            </a:pPr>
            <a:endParaRPr lang="en-US" sz="1200" dirty="0" smtClean="0"/>
          </a:p>
          <a:p>
            <a:pPr lvl="1"/>
            <a:r>
              <a:rPr lang="en-US" sz="1400" dirty="0" smtClean="0"/>
              <a:t>Field data collection—May-September </a:t>
            </a:r>
            <a:r>
              <a:rPr lang="en-US" sz="1400" dirty="0" smtClean="0"/>
              <a:t>2014</a:t>
            </a:r>
          </a:p>
          <a:p>
            <a:pPr lvl="2"/>
            <a:r>
              <a:rPr lang="en-US" sz="1200" dirty="0" smtClean="0"/>
              <a:t>Alaska Field Study – starts May</a:t>
            </a:r>
          </a:p>
          <a:p>
            <a:pPr lvl="2"/>
            <a:r>
              <a:rPr lang="en-US" sz="1200" dirty="0" smtClean="0"/>
              <a:t>Denver-Julesburg </a:t>
            </a:r>
            <a:r>
              <a:rPr lang="en-US" sz="1200" dirty="0" smtClean="0"/>
              <a:t>Basin – align with </a:t>
            </a:r>
            <a:r>
              <a:rPr lang="en-US" sz="1200" dirty="0" smtClean="0"/>
              <a:t>FRAPPÉ Study period</a:t>
            </a:r>
          </a:p>
          <a:p>
            <a:pPr lvl="2"/>
            <a:r>
              <a:rPr lang="en-US" sz="1200" dirty="0" smtClean="0"/>
              <a:t>Other locations – Greater Green River Basin, possible Great Plains region as well</a:t>
            </a:r>
            <a:endParaRPr lang="en-US" sz="1200" dirty="0" smtClean="0"/>
          </a:p>
          <a:p>
            <a:pPr marL="411480" lvl="1" indent="0">
              <a:buNone/>
            </a:pPr>
            <a:endParaRPr lang="en-US" sz="1200" dirty="0" smtClean="0"/>
          </a:p>
          <a:p>
            <a:pPr lvl="1"/>
            <a:r>
              <a:rPr lang="en-US" sz="1400" dirty="0" smtClean="0"/>
              <a:t>Data </a:t>
            </a:r>
            <a:r>
              <a:rPr lang="en-US" sz="1400" dirty="0" smtClean="0"/>
              <a:t>analysis, model evaluation, </a:t>
            </a:r>
            <a:r>
              <a:rPr lang="en-US" sz="1400" dirty="0" smtClean="0"/>
              <a:t>reporting—September </a:t>
            </a:r>
            <a:r>
              <a:rPr lang="en-US" sz="1400" dirty="0" smtClean="0"/>
              <a:t>2014-February </a:t>
            </a:r>
            <a:r>
              <a:rPr lang="en-US" sz="1400" dirty="0" smtClean="0"/>
              <a:t>2015</a:t>
            </a:r>
            <a:endParaRPr lang="en-US" sz="1400" dirty="0" smtClean="0"/>
          </a:p>
        </p:txBody>
      </p:sp>
    </p:spTree>
    <p:extLst>
      <p:ext uri="{BB962C8B-B14F-4D97-AF65-F5344CB8AC3E}">
        <p14:creationId xmlns="" xmlns:p14="http://schemas.microsoft.com/office/powerpoint/2010/main" val="261216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1580</TotalTime>
  <Words>190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Foundry</vt:lpstr>
      <vt:lpstr>COLLABORATIVE DRILL RIG 1-HOUR NO2  IMPACTS STUDY  Tom Moore - WRAP/WESTAR</vt:lpstr>
      <vt:lpstr>STUDY OBJECTIVES &amp; NEXT STEPS </vt:lpstr>
    </vt:vector>
  </TitlesOfParts>
  <Company>Bureau of Land Management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1-hour NO2 modeling issues for BLM</dc:title>
  <dc:creator>Uhl, Mary A</dc:creator>
  <cp:lastModifiedBy>TMoore</cp:lastModifiedBy>
  <cp:revision>117</cp:revision>
  <cp:lastPrinted>2013-03-18T12:43:40Z</cp:lastPrinted>
  <dcterms:created xsi:type="dcterms:W3CDTF">2013-02-11T17:23:53Z</dcterms:created>
  <dcterms:modified xsi:type="dcterms:W3CDTF">2014-04-02T15:09:40Z</dcterms:modified>
</cp:coreProperties>
</file>